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23" r:id="rId1"/>
  </p:sldMasterIdLst>
  <p:notesMasterIdLst>
    <p:notesMasterId r:id="rId27"/>
  </p:notesMasterIdLst>
  <p:sldIdLst>
    <p:sldId id="257" r:id="rId2"/>
    <p:sldId id="256" r:id="rId3"/>
    <p:sldId id="258" r:id="rId4"/>
    <p:sldId id="281" r:id="rId5"/>
    <p:sldId id="327" r:id="rId6"/>
    <p:sldId id="282" r:id="rId7"/>
    <p:sldId id="328" r:id="rId8"/>
    <p:sldId id="329" r:id="rId9"/>
    <p:sldId id="330" r:id="rId10"/>
    <p:sldId id="332" r:id="rId11"/>
    <p:sldId id="331" r:id="rId12"/>
    <p:sldId id="333" r:id="rId13"/>
    <p:sldId id="336" r:id="rId14"/>
    <p:sldId id="334" r:id="rId15"/>
    <p:sldId id="335" r:id="rId16"/>
    <p:sldId id="338" r:id="rId17"/>
    <p:sldId id="339" r:id="rId18"/>
    <p:sldId id="340" r:id="rId19"/>
    <p:sldId id="342" r:id="rId20"/>
    <p:sldId id="343" r:id="rId21"/>
    <p:sldId id="344" r:id="rId22"/>
    <p:sldId id="345" r:id="rId23"/>
    <p:sldId id="346" r:id="rId24"/>
    <p:sldId id="347" r:id="rId25"/>
    <p:sldId id="34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53"/>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F56B51-5679-4393-8482-D00731BFD1CB}" type="datetimeFigureOut">
              <a:rPr lang="en-US" smtClean="0"/>
              <a:t>11/27/2020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458D32-A6BC-428A-BCC5-BD43485836A1}" type="slidenum">
              <a:rPr lang="en-US" smtClean="0"/>
              <a:t>‹#›</a:t>
            </a:fld>
            <a:endParaRPr lang="en-US"/>
          </a:p>
        </p:txBody>
      </p:sp>
    </p:spTree>
    <p:extLst>
      <p:ext uri="{BB962C8B-B14F-4D97-AF65-F5344CB8AC3E}">
        <p14:creationId xmlns:p14="http://schemas.microsoft.com/office/powerpoint/2010/main" val="739164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326F73C8-8364-42AB-8254-5EE2686ADA5B}" type="datetime1">
              <a:rPr lang="en-US" smtClean="0"/>
              <a:t>11/27/2020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57F1E4F-1CFF-5643-939E-217C01CDF565}" type="slidenum">
              <a:rPr lang="en-US" smtClean="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78963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27528F-C385-43DF-AB53-7F382AAAF7CF}" type="datetime1">
              <a:rPr lang="en-US" smtClean="0"/>
              <a:t>11/27/2020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3710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C98FF5-B2F5-494D-A6E0-9800B3993531}" type="datetime1">
              <a:rPr lang="en-US" smtClean="0"/>
              <a:t>11/27/2020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8138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D02C0F-2FA8-4F48-9170-5C4C1E16BEE3}" type="datetime1">
              <a:rPr lang="en-US" smtClean="0"/>
              <a:t>11/27/2020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1463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DA2AA6A8-CEC0-4549-BC91-E458124B4E3E}" type="datetime1">
              <a:rPr lang="en-US" smtClean="0"/>
              <a:t>11/27/2020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04456810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C89B776-5C8A-4111-8AB4-0D15DD9C47B0}" type="datetime1">
              <a:rPr lang="en-US" smtClean="0"/>
              <a:t>11/27/2020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195611"/>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3269C6-771A-495F-8244-425864C36C09}" type="datetime1">
              <a:rPr lang="en-US" smtClean="0"/>
              <a:t>11/27/2020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2037011"/>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33187C-6C78-46A1-9C0B-6D422E4D035B}" type="datetime1">
              <a:rPr lang="en-US" smtClean="0"/>
              <a:t>11/27/2020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8903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675A60-0492-4D3B-AC0C-AAF2B53BA39A}" type="datetime1">
              <a:rPr lang="en-US" smtClean="0"/>
              <a:t>11/27/2020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0047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AAF74624-566F-42A8-8B90-926BE7CA385C}" type="datetime1">
              <a:rPr lang="en-US" smtClean="0"/>
              <a:t>11/27/2020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D57F1E4F-1CFF-5643-939E-217C01CDF565}" type="slidenum">
              <a:rPr lang="en-US" smtClean="0"/>
              <a:pPr/>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1842833"/>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24F49973-2D13-4FF3-9C7D-055C243918AC}" type="datetime1">
              <a:rPr lang="en-US" smtClean="0"/>
              <a:t>11/27/2020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5005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F45E0312-AADB-4420-8CC0-3E1737061AA4}" type="datetime1">
              <a:rPr lang="en-US" smtClean="0"/>
              <a:t>11/27/2020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57F1E4F-1CFF-5643-939E-217C01CDF565}"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4583502"/>
      </p:ext>
    </p:extLst>
  </p:cSld>
  <p:clrMap bg1="lt1" tx1="dk1" bg2="lt2" tx2="dk2" accent1="accent1" accent2="accent2" accent3="accent3" accent4="accent4" accent5="accent5" accent6="accent6" hlink="hlink" folHlink="folHlink"/>
  <p:sldLayoutIdLst>
    <p:sldLayoutId id="2147484224" r:id="rId1"/>
    <p:sldLayoutId id="2147484225" r:id="rId2"/>
    <p:sldLayoutId id="2147484226" r:id="rId3"/>
    <p:sldLayoutId id="2147484227" r:id="rId4"/>
    <p:sldLayoutId id="2147484228" r:id="rId5"/>
    <p:sldLayoutId id="2147484229" r:id="rId6"/>
    <p:sldLayoutId id="2147484230" r:id="rId7"/>
    <p:sldLayoutId id="2147484231" r:id="rId8"/>
    <p:sldLayoutId id="2147484232" r:id="rId9"/>
    <p:sldLayoutId id="2147484233" r:id="rId10"/>
    <p:sldLayoutId id="2147484234" r:id="rId11"/>
  </p:sldLayoutIdLst>
  <p:hf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094998" y="3412067"/>
            <a:ext cx="5100735" cy="105833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buNone/>
            </a:pPr>
            <a:r>
              <a:rPr lang="en-US" dirty="0" smtClean="0">
                <a:solidFill>
                  <a:schemeClr val="tx1"/>
                </a:solidFill>
                <a:latin typeface="Aparajita" panose="02020603050405020304" pitchFamily="18" charset="0"/>
                <a:cs typeface="Aparajita" panose="02020603050405020304" pitchFamily="18" charset="0"/>
              </a:rPr>
              <a:t>Prepared by:  Er. Ankit Kharel</a:t>
            </a:r>
          </a:p>
          <a:p>
            <a:pPr marL="0" indent="0" algn="ctr">
              <a:buNone/>
            </a:pPr>
            <a:r>
              <a:rPr lang="en-US" dirty="0" smtClean="0">
                <a:solidFill>
                  <a:schemeClr val="tx1"/>
                </a:solidFill>
                <a:latin typeface="Aparajita" panose="02020603050405020304" pitchFamily="18" charset="0"/>
                <a:cs typeface="Aparajita" panose="02020603050405020304" pitchFamily="18" charset="0"/>
              </a:rPr>
              <a:t>Nepal college of information technology</a:t>
            </a:r>
            <a:endParaRPr lang="en-US" dirty="0">
              <a:solidFill>
                <a:schemeClr val="tx1"/>
              </a:solidFill>
              <a:latin typeface="Aparajita" panose="02020603050405020304" pitchFamily="18" charset="0"/>
              <a:cs typeface="Aparajita" panose="02020603050405020304" pitchFamily="18" charset="0"/>
            </a:endParaRPr>
          </a:p>
        </p:txBody>
      </p:sp>
      <p:sp>
        <p:nvSpPr>
          <p:cNvPr id="5" name="TextBox 4"/>
          <p:cNvSpPr txBox="1"/>
          <p:nvPr/>
        </p:nvSpPr>
        <p:spPr>
          <a:xfrm>
            <a:off x="999065" y="2523067"/>
            <a:ext cx="10786534" cy="584775"/>
          </a:xfrm>
          <a:prstGeom prst="rect">
            <a:avLst/>
          </a:prstGeom>
          <a:noFill/>
        </p:spPr>
        <p:txBody>
          <a:bodyPr wrap="square" rtlCol="0">
            <a:spAutoFit/>
          </a:bodyPr>
          <a:lstStyle/>
          <a:p>
            <a:r>
              <a:rPr lang="en-US" sz="3200" dirty="0" smtClean="0">
                <a:solidFill>
                  <a:schemeClr val="tx2">
                    <a:lumMod val="50000"/>
                    <a:lumOff val="50000"/>
                  </a:schemeClr>
                </a:solidFill>
                <a:latin typeface="Algerian" panose="04020705040A02060702" pitchFamily="82" charset="0"/>
              </a:rPr>
              <a:t>MATHEMATICAL FOUNDATION FOR COMPUTER SCIENCE</a:t>
            </a:r>
            <a:endParaRPr lang="en-US" sz="3200" dirty="0">
              <a:solidFill>
                <a:schemeClr val="tx2">
                  <a:lumMod val="50000"/>
                  <a:lumOff val="50000"/>
                </a:schemeClr>
              </a:solidFill>
              <a:latin typeface="Algerian" panose="04020705040A02060702" pitchFamily="82"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303206157"/>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846" y="371088"/>
            <a:ext cx="8534400" cy="897466"/>
          </a:xfrm>
        </p:spPr>
        <p:txBody>
          <a:bodyPr/>
          <a:lstStyle/>
          <a:p>
            <a:r>
              <a:rPr lang="en-US" b="1" u="sng" dirty="0" smtClean="0">
                <a:solidFill>
                  <a:srgbClr val="FFC000"/>
                </a:solidFill>
              </a:rPr>
              <a:t>Graph terminologies:</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2176" y="1065228"/>
            <a:ext cx="7708070" cy="5513777"/>
          </a:xfrm>
          <a:prstGeom prst="rect">
            <a:avLst/>
          </a:prstGeom>
        </p:spPr>
      </p:pic>
    </p:spTree>
    <p:extLst>
      <p:ext uri="{BB962C8B-B14F-4D97-AF65-F5344CB8AC3E}">
        <p14:creationId xmlns:p14="http://schemas.microsoft.com/office/powerpoint/2010/main" val="829882047"/>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846" y="371088"/>
            <a:ext cx="8534400" cy="897466"/>
          </a:xfrm>
        </p:spPr>
        <p:txBody>
          <a:bodyPr/>
          <a:lstStyle/>
          <a:p>
            <a:r>
              <a:rPr lang="en-US" b="1" u="sng" dirty="0" smtClean="0">
                <a:solidFill>
                  <a:srgbClr val="FFC000"/>
                </a:solidFill>
              </a:rPr>
              <a:t>Graph terminologies:</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11</a:t>
            </a:fld>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984856" y="1173663"/>
                <a:ext cx="11031739" cy="707886"/>
              </a:xfrm>
              <a:prstGeom prst="rect">
                <a:avLst/>
              </a:prstGeom>
              <a:noFill/>
            </p:spPr>
            <p:txBody>
              <a:bodyPr wrap="square" rtlCol="0">
                <a:spAutoFit/>
              </a:bodyPr>
              <a:lstStyle/>
              <a:p>
                <a:r>
                  <a:rPr lang="en-US" sz="2000" b="1" u="sng" dirty="0" smtClean="0"/>
                  <a:t>Theorem 3:  </a:t>
                </a:r>
                <a:r>
                  <a:rPr lang="en-US" sz="2000" b="1" i="1" dirty="0"/>
                  <a:t>Let G(V, E) be a graph with directed edges</a:t>
                </a:r>
                <a:r>
                  <a:rPr lang="en-US" sz="2000" b="1" i="1" dirty="0" smtClean="0"/>
                  <a:t>. Then,</a:t>
                </a:r>
              </a:p>
              <a:p>
                <a:r>
                  <a:rPr lang="en-US" sz="2000" b="1" i="1" dirty="0"/>
                  <a:t>	</a:t>
                </a:r>
                <a:r>
                  <a:rPr lang="en-US" sz="2000" b="1" i="1" dirty="0" smtClean="0"/>
                  <a:t>		   </a:t>
                </a:r>
                <a14:m>
                  <m:oMath xmlns:m="http://schemas.openxmlformats.org/officeDocument/2006/math">
                    <m:nary>
                      <m:naryPr>
                        <m:chr m:val="∑"/>
                        <m:supHide m:val="on"/>
                        <m:ctrlPr>
                          <a:rPr lang="en-US" sz="2000" b="1" i="1">
                            <a:latin typeface="Cambria Math" panose="02040503050406030204" pitchFamily="18" charset="0"/>
                          </a:rPr>
                        </m:ctrlPr>
                      </m:naryPr>
                      <m:sub>
                        <m:r>
                          <m:rPr>
                            <m:brk m:alnAt="7"/>
                          </m:rPr>
                          <a:rPr lang="en-US" sz="2000" b="1" i="1">
                            <a:latin typeface="Cambria Math" panose="02040503050406030204" pitchFamily="18" charset="0"/>
                          </a:rPr>
                          <m:t>𝒗</m:t>
                        </m:r>
                        <m:r>
                          <a:rPr lang="en-US" sz="2000" b="1" i="1">
                            <a:latin typeface="Cambria Math" panose="02040503050406030204" pitchFamily="18" charset="0"/>
                            <a:ea typeface="Cambria Math" panose="02040503050406030204" pitchFamily="18" charset="0"/>
                          </a:rPr>
                          <m:t>∈</m:t>
                        </m:r>
                        <m:r>
                          <a:rPr lang="en-US" sz="2000" b="1" i="1">
                            <a:latin typeface="Cambria Math" panose="02040503050406030204" pitchFamily="18" charset="0"/>
                          </a:rPr>
                          <m:t>𝑽</m:t>
                        </m:r>
                      </m:sub>
                      <m:sup/>
                      <m:e>
                        <m:r>
                          <a:rPr lang="en-US" sz="2000" b="1" i="1">
                            <a:latin typeface="Cambria Math" panose="02040503050406030204" pitchFamily="18" charset="0"/>
                          </a:rPr>
                          <m:t>𝒅𝒆𝒈</m:t>
                        </m:r>
                        <m:r>
                          <a:rPr lang="en-US" sz="2000" b="1" i="1">
                            <a:latin typeface="Cambria Math" panose="02040503050406030204" pitchFamily="18" charset="0"/>
                          </a:rPr>
                          <m:t>⁡−(</m:t>
                        </m:r>
                        <m:r>
                          <a:rPr lang="en-US" sz="2000" b="1" i="1">
                            <a:latin typeface="Cambria Math" panose="02040503050406030204" pitchFamily="18" charset="0"/>
                          </a:rPr>
                          <m:t>𝒗</m:t>
                        </m:r>
                        <m:r>
                          <a:rPr lang="en-US" sz="2000" b="1" i="1">
                            <a:latin typeface="Cambria Math" panose="02040503050406030204" pitchFamily="18" charset="0"/>
                          </a:rPr>
                          <m:t>)</m:t>
                        </m:r>
                      </m:e>
                    </m:nary>
                  </m:oMath>
                </a14:m>
                <a:r>
                  <a:rPr lang="en-US" sz="2000" b="1" i="1" dirty="0"/>
                  <a:t> </a:t>
                </a:r>
                <a:r>
                  <a:rPr lang="en-US" sz="2000" b="1" i="1" dirty="0" smtClean="0"/>
                  <a:t>= </a:t>
                </a:r>
                <a:r>
                  <a:rPr lang="en-US" sz="2000" b="1" i="1" dirty="0"/>
                  <a:t> </a:t>
                </a:r>
                <a14:m>
                  <m:oMath xmlns:m="http://schemas.openxmlformats.org/officeDocument/2006/math">
                    <m:nary>
                      <m:naryPr>
                        <m:chr m:val="∑"/>
                        <m:supHide m:val="on"/>
                        <m:ctrlPr>
                          <a:rPr lang="en-US" sz="2000" b="1" i="1">
                            <a:latin typeface="Cambria Math" panose="02040503050406030204" pitchFamily="18" charset="0"/>
                          </a:rPr>
                        </m:ctrlPr>
                      </m:naryPr>
                      <m:sub>
                        <m:r>
                          <m:rPr>
                            <m:brk m:alnAt="7"/>
                          </m:rPr>
                          <a:rPr lang="en-US" sz="2000" b="1" i="1">
                            <a:latin typeface="Cambria Math" panose="02040503050406030204" pitchFamily="18" charset="0"/>
                          </a:rPr>
                          <m:t>𝒗</m:t>
                        </m:r>
                        <m:r>
                          <a:rPr lang="en-US" sz="2000" b="1" i="1">
                            <a:latin typeface="Cambria Math" panose="02040503050406030204" pitchFamily="18" charset="0"/>
                            <a:ea typeface="Cambria Math" panose="02040503050406030204" pitchFamily="18" charset="0"/>
                          </a:rPr>
                          <m:t>∈</m:t>
                        </m:r>
                        <m:r>
                          <a:rPr lang="en-US" sz="2000" b="1" i="1">
                            <a:latin typeface="Cambria Math" panose="02040503050406030204" pitchFamily="18" charset="0"/>
                          </a:rPr>
                          <m:t>𝑽</m:t>
                        </m:r>
                      </m:sub>
                      <m:sup/>
                      <m:e>
                        <m:r>
                          <a:rPr lang="en-US" sz="2000" b="1" i="1">
                            <a:latin typeface="Cambria Math" panose="02040503050406030204" pitchFamily="18" charset="0"/>
                          </a:rPr>
                          <m:t>𝒅𝒆𝒈</m:t>
                        </m:r>
                        <m:r>
                          <a:rPr lang="en-US" sz="2000" b="1" i="1">
                            <a:latin typeface="Cambria Math" panose="02040503050406030204" pitchFamily="18" charset="0"/>
                          </a:rPr>
                          <m:t>⁡+(</m:t>
                        </m:r>
                        <m:r>
                          <a:rPr lang="en-US" sz="2000" b="1" i="1">
                            <a:latin typeface="Cambria Math" panose="02040503050406030204" pitchFamily="18" charset="0"/>
                          </a:rPr>
                          <m:t>𝒗</m:t>
                        </m:r>
                        <m:r>
                          <a:rPr lang="en-US" sz="2000" b="1" i="1">
                            <a:latin typeface="Cambria Math" panose="02040503050406030204" pitchFamily="18" charset="0"/>
                          </a:rPr>
                          <m:t>)</m:t>
                        </m:r>
                      </m:e>
                    </m:nary>
                  </m:oMath>
                </a14:m>
                <a:r>
                  <a:rPr lang="en-US" sz="2000" b="1" i="1" dirty="0" smtClean="0"/>
                  <a:t>= </a:t>
                </a:r>
                <a:r>
                  <a:rPr lang="en-US" sz="2000" b="1" i="1" dirty="0"/>
                  <a:t>|E</a:t>
                </a:r>
                <a:r>
                  <a:rPr lang="en-US" sz="2000" b="1" i="1" dirty="0" smtClean="0"/>
                  <a:t>|.</a:t>
                </a:r>
                <a:endParaRPr lang="en-US" sz="2000" b="1" i="1" u="sng" dirty="0" smtClean="0"/>
              </a:p>
            </p:txBody>
          </p:sp>
        </mc:Choice>
        <mc:Fallback xmlns="">
          <p:sp>
            <p:nvSpPr>
              <p:cNvPr id="7" name="TextBox 6"/>
              <p:cNvSpPr txBox="1">
                <a:spLocks noRot="1" noChangeAspect="1" noMove="1" noResize="1" noEditPoints="1" noAdjustHandles="1" noChangeArrowheads="1" noChangeShapeType="1" noTextEdit="1"/>
              </p:cNvSpPr>
              <p:nvPr/>
            </p:nvSpPr>
            <p:spPr>
              <a:xfrm>
                <a:off x="984856" y="1173663"/>
                <a:ext cx="11031739" cy="707886"/>
              </a:xfrm>
              <a:prstGeom prst="rect">
                <a:avLst/>
              </a:prstGeom>
              <a:blipFill>
                <a:blip r:embed="rId2"/>
                <a:stretch>
                  <a:fillRect l="-608" t="-25862" b="-104310"/>
                </a:stretch>
              </a:blipFill>
            </p:spPr>
            <p:txBody>
              <a:bodyPr/>
              <a:lstStyle/>
              <a:p>
                <a:r>
                  <a:rPr lang="en-US">
                    <a:noFill/>
                  </a:rPr>
                  <a:t> </a:t>
                </a:r>
              </a:p>
            </p:txBody>
          </p:sp>
        </mc:Fallback>
      </mc:AlternateContent>
      <p:sp>
        <p:nvSpPr>
          <p:cNvPr id="3" name="TextBox 2"/>
          <p:cNvSpPr txBox="1"/>
          <p:nvPr/>
        </p:nvSpPr>
        <p:spPr>
          <a:xfrm>
            <a:off x="7037859" y="2071129"/>
            <a:ext cx="65" cy="276999"/>
          </a:xfrm>
          <a:prstGeom prst="rect">
            <a:avLst/>
          </a:prstGeom>
          <a:noFill/>
        </p:spPr>
        <p:txBody>
          <a:bodyPr wrap="none" lIns="0" tIns="0" rIns="0" bIns="0" rtlCol="0">
            <a:spAutoFit/>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392" y="2458528"/>
            <a:ext cx="4726533" cy="3112992"/>
          </a:xfrm>
          <a:prstGeom prst="rect">
            <a:avLst/>
          </a:prstGeom>
        </p:spPr>
      </p:pic>
      <p:sp>
        <p:nvSpPr>
          <p:cNvPr id="5" name="TextBox 4"/>
          <p:cNvSpPr txBox="1"/>
          <p:nvPr/>
        </p:nvSpPr>
        <p:spPr>
          <a:xfrm>
            <a:off x="6262777" y="2812211"/>
            <a:ext cx="4502989" cy="923330"/>
          </a:xfrm>
          <a:prstGeom prst="rect">
            <a:avLst/>
          </a:prstGeom>
          <a:noFill/>
        </p:spPr>
        <p:txBody>
          <a:bodyPr wrap="square" rtlCol="0">
            <a:spAutoFit/>
          </a:bodyPr>
          <a:lstStyle/>
          <a:p>
            <a:r>
              <a:rPr lang="en-US" dirty="0" smtClean="0"/>
              <a:t>Sum of in-degree =1+1+3+2 =7</a:t>
            </a:r>
          </a:p>
          <a:p>
            <a:r>
              <a:rPr lang="en-US" dirty="0" smtClean="0"/>
              <a:t>Sum of out-degree= 1+1+1+4 =7</a:t>
            </a:r>
          </a:p>
          <a:p>
            <a:r>
              <a:rPr lang="en-US" dirty="0" smtClean="0"/>
              <a:t>Total edges = 7</a:t>
            </a:r>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9788" y="5542264"/>
            <a:ext cx="9566273" cy="922952"/>
          </a:xfrm>
          <a:prstGeom prst="rect">
            <a:avLst/>
          </a:prstGeom>
        </p:spPr>
      </p:pic>
    </p:spTree>
    <p:extLst>
      <p:ext uri="{BB962C8B-B14F-4D97-AF65-F5344CB8AC3E}">
        <p14:creationId xmlns:p14="http://schemas.microsoft.com/office/powerpoint/2010/main" val="3071585478"/>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846" y="371088"/>
            <a:ext cx="8534400" cy="897466"/>
          </a:xfrm>
        </p:spPr>
        <p:txBody>
          <a:bodyPr>
            <a:normAutofit fontScale="90000"/>
          </a:bodyPr>
          <a:lstStyle/>
          <a:p>
            <a:r>
              <a:rPr lang="en-US" b="1" u="sng" dirty="0" smtClean="0">
                <a:solidFill>
                  <a:srgbClr val="FFC000"/>
                </a:solidFill>
              </a:rPr>
              <a:t>Some special types of graphs:</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12</a:t>
            </a:fld>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984857" y="1173663"/>
                <a:ext cx="10833332" cy="4374339"/>
              </a:xfrm>
              <a:prstGeom prst="rect">
                <a:avLst/>
              </a:prstGeom>
              <a:noFill/>
            </p:spPr>
            <p:txBody>
              <a:bodyPr wrap="square" rtlCol="0">
                <a:spAutoFit/>
              </a:bodyPr>
              <a:lstStyle/>
              <a:p>
                <a:pPr marL="342900" indent="-342900">
                  <a:buFont typeface="+mj-lt"/>
                  <a:buAutoNum type="arabicPeriod"/>
                </a:pPr>
                <a:r>
                  <a:rPr lang="en-US" b="1" dirty="0"/>
                  <a:t>Complete Graph: </a:t>
                </a:r>
                <a:r>
                  <a:rPr lang="en-US" dirty="0"/>
                  <a:t>A complete graph on n vertices, denoted by </a:t>
                </a:r>
                <a:r>
                  <a:rPr lang="en-US" dirty="0" err="1"/>
                  <a:t>K</a:t>
                </a:r>
                <a:r>
                  <a:rPr lang="en-US" baseline="-25000" dirty="0" err="1"/>
                  <a:t>n</a:t>
                </a:r>
                <a:r>
                  <a:rPr lang="en-US" dirty="0"/>
                  <a:t>, is a simple graph that contains exactly one edge between each pair of distinct vertices. </a:t>
                </a:r>
                <a:r>
                  <a:rPr lang="en-US" dirty="0" smtClean="0"/>
                  <a:t>The </a:t>
                </a:r>
                <a:r>
                  <a:rPr lang="en-US" dirty="0"/>
                  <a:t>graphs </a:t>
                </a:r>
                <a:r>
                  <a:rPr lang="en-US" dirty="0" err="1"/>
                  <a:t>K</a:t>
                </a:r>
                <a:r>
                  <a:rPr lang="en-US" baseline="-25000" dirty="0" err="1"/>
                  <a:t>n</a:t>
                </a:r>
                <a:r>
                  <a:rPr lang="en-US" dirty="0"/>
                  <a:t>, for n = 1, 2, 3, 4, 5, 6, are displayed in </a:t>
                </a:r>
                <a:r>
                  <a:rPr lang="en-US" dirty="0" smtClean="0"/>
                  <a:t>below Figures.</a:t>
                </a:r>
              </a:p>
              <a:p>
                <a:pPr marL="342900" indent="-342900">
                  <a:buFont typeface="+mj-lt"/>
                  <a:buAutoNum type="arabicPeriod"/>
                </a:pPr>
                <a:endParaRPr lang="en-US" dirty="0"/>
              </a:p>
              <a:p>
                <a:pPr marL="342900" indent="-342900">
                  <a:buFont typeface="+mj-lt"/>
                  <a:buAutoNum type="arabicPeriod"/>
                </a:pPr>
                <a:endParaRPr lang="en-US" dirty="0" smtClean="0"/>
              </a:p>
              <a:p>
                <a:pPr marL="342900" indent="-342900">
                  <a:buFont typeface="+mj-lt"/>
                  <a:buAutoNum type="arabicPeriod"/>
                </a:pPr>
                <a:endParaRPr lang="en-US" dirty="0"/>
              </a:p>
              <a:p>
                <a:pPr marL="342900" indent="-342900">
                  <a:buFont typeface="+mj-lt"/>
                  <a:buAutoNum type="arabicPeriod"/>
                </a:pPr>
                <a:endParaRPr lang="en-US" dirty="0" smtClean="0"/>
              </a:p>
              <a:p>
                <a:pPr marL="342900" indent="-342900">
                  <a:buFont typeface="+mj-lt"/>
                  <a:buAutoNum type="arabicPeriod"/>
                </a:pPr>
                <a:endParaRPr lang="en-US" dirty="0"/>
              </a:p>
              <a:p>
                <a:pPr marL="342900" indent="-342900">
                  <a:buFont typeface="+mj-lt"/>
                  <a:buAutoNum type="arabicPeriod"/>
                </a:pPr>
                <a:endParaRPr lang="en-US" dirty="0" smtClean="0"/>
              </a:p>
              <a:p>
                <a:pPr marL="742950" lvl="1" indent="-285750">
                  <a:buFont typeface="Arial" panose="020B0604020202020204" pitchFamily="34" charset="0"/>
                  <a:buChar char="•"/>
                </a:pPr>
                <a:r>
                  <a:rPr lang="en-US" b="1" dirty="0" smtClean="0"/>
                  <a:t>A complete graph is a regular graph but every regular graph is not complete graph</a:t>
                </a:r>
              </a:p>
              <a:p>
                <a:pPr marL="742950" lvl="1" indent="-285750">
                  <a:buFont typeface="Arial" panose="020B0604020202020204" pitchFamily="34" charset="0"/>
                  <a:buChar char="•"/>
                </a:pPr>
                <a:r>
                  <a:rPr lang="en-US" b="1" dirty="0" smtClean="0"/>
                  <a:t>A complete graph is a simple graph with max number of edges</a:t>
                </a:r>
              </a:p>
              <a:p>
                <a:pPr marL="742950" lvl="1" indent="-285750">
                  <a:buFont typeface="Arial" panose="020B0604020202020204" pitchFamily="34" charset="0"/>
                  <a:buChar char="•"/>
                </a:pPr>
                <a:r>
                  <a:rPr lang="en-US" b="1" dirty="0" smtClean="0"/>
                  <a:t>Number of edges in </a:t>
                </a:r>
                <a:r>
                  <a:rPr lang="en-US" b="1" dirty="0" err="1" smtClean="0"/>
                  <a:t>K</a:t>
                </a:r>
                <a:r>
                  <a:rPr lang="en-US" b="1" baseline="-25000" dirty="0" err="1" smtClean="0"/>
                  <a:t>n</a:t>
                </a:r>
                <a:r>
                  <a:rPr lang="en-US" b="1" dirty="0" smtClean="0"/>
                  <a:t>= </a:t>
                </a:r>
                <a14:m>
                  <m:oMath xmlns:m="http://schemas.openxmlformats.org/officeDocument/2006/math">
                    <m:f>
                      <m:fPr>
                        <m:ctrlPr>
                          <a:rPr lang="en-US" b="1" i="1">
                            <a:latin typeface="Cambria Math" panose="02040503050406030204" pitchFamily="18" charset="0"/>
                          </a:rPr>
                        </m:ctrlPr>
                      </m:fPr>
                      <m:num>
                        <m:r>
                          <a:rPr lang="en-US" b="1" i="1">
                            <a:latin typeface="Cambria Math" panose="02040503050406030204" pitchFamily="18" charset="0"/>
                          </a:rPr>
                          <m:t>𝒏</m:t>
                        </m:r>
                        <m:r>
                          <a:rPr lang="en-US" b="1" i="1">
                            <a:latin typeface="Cambria Math" panose="02040503050406030204" pitchFamily="18" charset="0"/>
                          </a:rPr>
                          <m:t>(</m:t>
                        </m:r>
                        <m:r>
                          <a:rPr lang="en-US" b="1" i="1">
                            <a:latin typeface="Cambria Math" panose="02040503050406030204" pitchFamily="18" charset="0"/>
                          </a:rPr>
                          <m:t>𝒏</m:t>
                        </m:r>
                        <m:r>
                          <a:rPr lang="en-US" b="1" i="1">
                            <a:latin typeface="Cambria Math" panose="02040503050406030204" pitchFamily="18" charset="0"/>
                          </a:rPr>
                          <m:t>−</m:t>
                        </m:r>
                        <m:r>
                          <a:rPr lang="en-US" b="1" i="1">
                            <a:latin typeface="Cambria Math" panose="02040503050406030204" pitchFamily="18" charset="0"/>
                          </a:rPr>
                          <m:t>𝟏</m:t>
                        </m:r>
                        <m:r>
                          <a:rPr lang="en-US" b="1" i="1">
                            <a:latin typeface="Cambria Math" panose="02040503050406030204" pitchFamily="18" charset="0"/>
                          </a:rPr>
                          <m:t>)</m:t>
                        </m:r>
                      </m:num>
                      <m:den>
                        <m:r>
                          <a:rPr lang="en-US" b="1" i="1">
                            <a:latin typeface="Cambria Math" panose="02040503050406030204" pitchFamily="18" charset="0"/>
                          </a:rPr>
                          <m:t>𝟐</m:t>
                        </m:r>
                      </m:den>
                    </m:f>
                  </m:oMath>
                </a14:m>
                <a:endParaRPr lang="en-US" b="1" dirty="0" smtClean="0"/>
              </a:p>
              <a:p>
                <a:pPr marL="742950" lvl="1" indent="-285750">
                  <a:buFont typeface="Arial" panose="020B0604020202020204" pitchFamily="34" charset="0"/>
                  <a:buChar char="•"/>
                </a:pPr>
                <a:r>
                  <a:rPr lang="en-US" b="1" dirty="0" smtClean="0"/>
                  <a:t>Degree of each vertex = (n-1)</a:t>
                </a:r>
              </a:p>
              <a:p>
                <a:pPr marL="342900" indent="-342900">
                  <a:buFont typeface="+mj-lt"/>
                  <a:buAutoNum type="arabicPeriod"/>
                </a:pPr>
                <a:endParaRPr lang="en-US" dirty="0"/>
              </a:p>
              <a:p>
                <a:pPr marL="342900" indent="-342900">
                  <a:buAutoNum type="arabicPeriod" startAt="2"/>
                </a:pPr>
                <a:r>
                  <a:rPr lang="en-US" b="1" dirty="0" smtClean="0"/>
                  <a:t>Cycle Graph: </a:t>
                </a:r>
                <a:r>
                  <a:rPr lang="en-US" dirty="0" smtClean="0"/>
                  <a:t>A graph G with n vertices (n&gt;=3) and n edges , is called a cycle graph(C</a:t>
                </a:r>
                <a:r>
                  <a:rPr lang="en-US" baseline="-25000" dirty="0" smtClean="0"/>
                  <a:t>n</a:t>
                </a:r>
                <a:r>
                  <a:rPr lang="en-US" dirty="0" smtClean="0"/>
                  <a:t>) , if all edges form 	</a:t>
                </a:r>
              </a:p>
              <a:p>
                <a:r>
                  <a:rPr lang="en-US" dirty="0"/>
                  <a:t>	</a:t>
                </a:r>
                <a:r>
                  <a:rPr lang="en-US" dirty="0" smtClean="0"/>
                  <a:t>cycle of length n.</a:t>
                </a:r>
              </a:p>
            </p:txBody>
          </p:sp>
        </mc:Choice>
        <mc:Fallback xmlns="">
          <p:sp>
            <p:nvSpPr>
              <p:cNvPr id="7" name="TextBox 6"/>
              <p:cNvSpPr txBox="1">
                <a:spLocks noRot="1" noChangeAspect="1" noMove="1" noResize="1" noEditPoints="1" noAdjustHandles="1" noChangeArrowheads="1" noChangeShapeType="1" noTextEdit="1"/>
              </p:cNvSpPr>
              <p:nvPr/>
            </p:nvSpPr>
            <p:spPr>
              <a:xfrm>
                <a:off x="984857" y="1173663"/>
                <a:ext cx="10833332" cy="4374339"/>
              </a:xfrm>
              <a:prstGeom prst="rect">
                <a:avLst/>
              </a:prstGeom>
              <a:blipFill>
                <a:blip r:embed="rId2"/>
                <a:stretch>
                  <a:fillRect l="-450" t="-837" r="-450" b="-1395"/>
                </a:stretch>
              </a:blipFill>
            </p:spPr>
            <p:txBody>
              <a:bodyPr/>
              <a:lstStyle/>
              <a:p>
                <a:r>
                  <a:rPr lang="en-US">
                    <a:noFill/>
                  </a:rPr>
                  <a:t> </a:t>
                </a:r>
              </a:p>
            </p:txBody>
          </p:sp>
        </mc:Fallback>
      </mc:AlternateContent>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5454" y="1824528"/>
            <a:ext cx="4181977" cy="156059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7431" y="1824527"/>
            <a:ext cx="5846340" cy="1560591"/>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60575" y="5396045"/>
            <a:ext cx="4404360" cy="1415860"/>
          </a:xfrm>
          <a:prstGeom prst="rect">
            <a:avLst/>
          </a:prstGeom>
        </p:spPr>
      </p:pic>
    </p:spTree>
    <p:extLst>
      <p:ext uri="{BB962C8B-B14F-4D97-AF65-F5344CB8AC3E}">
        <p14:creationId xmlns:p14="http://schemas.microsoft.com/office/powerpoint/2010/main" val="1104703397"/>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1293962" y="284672"/>
                <a:ext cx="8859329" cy="6544997"/>
              </a:xfrm>
              <a:prstGeom prst="rect">
                <a:avLst/>
              </a:prstGeom>
              <a:noFill/>
            </p:spPr>
            <p:txBody>
              <a:bodyPr wrap="square" rtlCol="0">
                <a:spAutoFit/>
              </a:bodyPr>
              <a:lstStyle/>
              <a:p>
                <a:pPr marL="457200" indent="-457200">
                  <a:buAutoNum type="arabicPeriod"/>
                </a:pPr>
                <a:r>
                  <a:rPr lang="en-US" b="1" dirty="0" smtClean="0"/>
                  <a:t>Prove that a complete graph with n vertices contains [n(n </a:t>
                </a:r>
                <a:r>
                  <a:rPr lang="en-US" b="1" dirty="0"/>
                  <a:t>− 1</a:t>
                </a:r>
                <a:r>
                  <a:rPr lang="en-US" b="1" dirty="0" smtClean="0"/>
                  <a:t>)]/</a:t>
                </a:r>
                <a:r>
                  <a:rPr lang="en-US" b="1" dirty="0"/>
                  <a:t>2 edges</a:t>
                </a:r>
              </a:p>
              <a:p>
                <a:r>
                  <a:rPr lang="en-US" dirty="0"/>
                  <a:t>       Solution:</a:t>
                </a:r>
              </a:p>
              <a:p>
                <a:r>
                  <a:rPr lang="en-US" dirty="0"/>
                  <a:t>This is easy to prove by induction.</a:t>
                </a:r>
              </a:p>
              <a:p>
                <a:pPr marL="457200" indent="-457200">
                  <a:buAutoNum type="alphaLcParenBoth"/>
                </a:pPr>
                <a:r>
                  <a:rPr lang="en-US" dirty="0"/>
                  <a:t>Base Case:</a:t>
                </a:r>
              </a:p>
              <a:p>
                <a:r>
                  <a:rPr lang="en-US" dirty="0"/>
                  <a:t> </a:t>
                </a:r>
                <a:r>
                  <a:rPr lang="en-US" dirty="0" smtClean="0"/>
                  <a:t>	If </a:t>
                </a:r>
                <a:r>
                  <a:rPr lang="en-US" dirty="0"/>
                  <a:t>n = 1, </a:t>
                </a:r>
                <a:endParaRPr lang="en-US" dirty="0" smtClean="0"/>
              </a:p>
              <a:p>
                <a:r>
                  <a:rPr lang="en-US" dirty="0" smtClean="0"/>
                  <a:t>	K</a:t>
                </a:r>
                <a:r>
                  <a:rPr lang="en-US" baseline="-25000" dirty="0" smtClean="0"/>
                  <a:t>1</a:t>
                </a:r>
                <a:r>
                  <a:rPr lang="en-US" dirty="0" smtClean="0"/>
                  <a:t>=</a:t>
                </a:r>
                <a:r>
                  <a:rPr lang="en-US" dirty="0"/>
                  <a:t> </a:t>
                </a:r>
                <a:r>
                  <a:rPr lang="en-US" dirty="0" smtClean="0"/>
                  <a:t>[1(1 </a:t>
                </a:r>
                <a:r>
                  <a:rPr lang="en-US" dirty="0"/>
                  <a:t>− 1</a:t>
                </a:r>
                <a:r>
                  <a:rPr lang="en-US" dirty="0" smtClean="0"/>
                  <a:t>)]/2 = 0(which is true)</a:t>
                </a:r>
              </a:p>
              <a:p>
                <a:endParaRPr lang="en-US" dirty="0"/>
              </a:p>
              <a:p>
                <a:r>
                  <a:rPr lang="en-US" dirty="0" smtClean="0"/>
                  <a:t>(b) Induction Hypothesis:</a:t>
                </a:r>
              </a:p>
              <a:p>
                <a:r>
                  <a:rPr lang="en-US" dirty="0"/>
                  <a:t>	</a:t>
                </a:r>
                <a:r>
                  <a:rPr lang="en-US" dirty="0" smtClean="0"/>
                  <a:t>We assume that it is true for some arbitrary value k(k&gt;=2) i.e. [k(k-1)]/2</a:t>
                </a:r>
              </a:p>
              <a:p>
                <a:endParaRPr lang="en-US" dirty="0"/>
              </a:p>
              <a:p>
                <a:r>
                  <a:rPr lang="en-US" dirty="0" smtClean="0"/>
                  <a:t>(c) Induction Step:</a:t>
                </a:r>
              </a:p>
              <a:p>
                <a:r>
                  <a:rPr lang="en-US" dirty="0"/>
                  <a:t>	</a:t>
                </a:r>
                <a:r>
                  <a:rPr lang="en-US" dirty="0" smtClean="0"/>
                  <a:t>We have to prove it for (k+1) .</a:t>
                </a:r>
                <a:r>
                  <a:rPr lang="en-US" dirty="0" err="1" smtClean="0"/>
                  <a:t>ie</a:t>
                </a:r>
                <a:r>
                  <a:rPr lang="en-US" dirty="0" smtClean="0"/>
                  <a:t>. [(k+1)(k)]/2</a:t>
                </a:r>
              </a:p>
              <a:p>
                <a:endParaRPr lang="en-US" dirty="0"/>
              </a:p>
              <a:p>
                <a:r>
                  <a:rPr lang="en-US" dirty="0" smtClean="0"/>
                  <a:t>	When </a:t>
                </a:r>
                <a:r>
                  <a:rPr lang="en-US" dirty="0"/>
                  <a:t>we add the (k + 1)</a:t>
                </a:r>
                <a:r>
                  <a:rPr lang="en-US" baseline="30000" dirty="0" err="1"/>
                  <a:t>st</a:t>
                </a:r>
                <a:r>
                  <a:rPr lang="en-US" dirty="0"/>
                  <a:t> vertex, we need to connect it to the k original vertices, requiring k additional edges. </a:t>
                </a:r>
                <a:endParaRPr lang="en-US" dirty="0" smtClean="0"/>
              </a:p>
              <a:p>
                <a:endParaRPr lang="en-US" dirty="0"/>
              </a:p>
              <a:p>
                <a:r>
                  <a:rPr lang="en-US" dirty="0" smtClean="0"/>
                  <a:t>We </a:t>
                </a:r>
                <a:r>
                  <a:rPr lang="en-US" dirty="0"/>
                  <a:t>will then have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𝑘</m:t>
                        </m:r>
                        <m:r>
                          <a:rPr lang="en-US" i="1">
                            <a:latin typeface="Cambria Math" panose="02040503050406030204" pitchFamily="18" charset="0"/>
                          </a:rPr>
                          <m:t>(</m:t>
                        </m:r>
                        <m:r>
                          <a:rPr lang="en-US" b="0" i="1" smtClean="0">
                            <a:latin typeface="Cambria Math" panose="02040503050406030204" pitchFamily="18" charset="0"/>
                          </a:rPr>
                          <m:t>𝑘</m:t>
                        </m:r>
                        <m:r>
                          <a:rPr lang="en-US" i="1">
                            <a:latin typeface="Cambria Math" panose="02040503050406030204" pitchFamily="18" charset="0"/>
                          </a:rPr>
                          <m:t>−1)</m:t>
                        </m:r>
                      </m:num>
                      <m:den>
                        <m:r>
                          <a:rPr lang="en-US" i="1">
                            <a:latin typeface="Cambria Math" panose="02040503050406030204" pitchFamily="18" charset="0"/>
                          </a:rPr>
                          <m:t>2</m:t>
                        </m:r>
                      </m:den>
                    </m:f>
                  </m:oMath>
                </a14:m>
                <a:r>
                  <a:rPr lang="en-US" dirty="0"/>
                  <a:t>+ k </a:t>
                </a:r>
                <a:endParaRPr lang="en-US" dirty="0" smtClean="0"/>
              </a:p>
              <a:p>
                <a:r>
                  <a:rPr lang="en-US" dirty="0"/>
                  <a:t>	</a:t>
                </a:r>
                <a:r>
                  <a:rPr lang="en-US" dirty="0" smtClean="0"/>
                  <a:t>		=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𝑘</m:t>
                        </m:r>
                        <m:r>
                          <a:rPr lang="en-US" i="1">
                            <a:latin typeface="Cambria Math" panose="02040503050406030204" pitchFamily="18" charset="0"/>
                          </a:rPr>
                          <m:t>(</m:t>
                        </m:r>
                        <m:r>
                          <a:rPr lang="en-US" b="0" i="1" smtClean="0">
                            <a:latin typeface="Cambria Math" panose="02040503050406030204" pitchFamily="18" charset="0"/>
                          </a:rPr>
                          <m:t>𝑘</m:t>
                        </m:r>
                        <m:r>
                          <a:rPr lang="en-US" i="1">
                            <a:latin typeface="Cambria Math" panose="02040503050406030204" pitchFamily="18" charset="0"/>
                          </a:rPr>
                          <m:t>−1)</m:t>
                        </m:r>
                      </m:num>
                      <m:den>
                        <m:r>
                          <a:rPr lang="en-US" i="1">
                            <a:latin typeface="Cambria Math" panose="02040503050406030204" pitchFamily="18" charset="0"/>
                          </a:rPr>
                          <m:t>2</m:t>
                        </m:r>
                      </m:den>
                    </m:f>
                  </m:oMath>
                </a14:m>
                <a:r>
                  <a:rPr lang="en-US" dirty="0"/>
                  <a:t> </a:t>
                </a:r>
                <a:r>
                  <a:rPr lang="en-US" dirty="0" smtClean="0"/>
                  <a:t>+ k</a:t>
                </a:r>
              </a:p>
              <a:p>
                <a:r>
                  <a:rPr lang="en-US" dirty="0"/>
                  <a:t>	</a:t>
                </a:r>
                <a:r>
                  <a:rPr lang="en-US" dirty="0" smtClean="0"/>
                  <a:t>		=</a:t>
                </a:r>
                <a14:m>
                  <m:oMath xmlns:m="http://schemas.openxmlformats.org/officeDocument/2006/math">
                    <m:r>
                      <a:rPr lang="en-US" i="1" baseline="3000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𝑘</m:t>
                        </m:r>
                        <m:d>
                          <m:dPr>
                            <m:ctrlPr>
                              <a:rPr lang="en-US" b="0" i="1">
                                <a:latin typeface="Cambria Math" panose="02040503050406030204" pitchFamily="18" charset="0"/>
                              </a:rPr>
                            </m:ctrlPr>
                          </m:dPr>
                          <m:e>
                            <m:r>
                              <a:rPr lang="en-US" b="0" i="1" smtClean="0">
                                <a:latin typeface="Cambria Math" panose="02040503050406030204" pitchFamily="18" charset="0"/>
                              </a:rPr>
                              <m:t>𝑘</m:t>
                            </m:r>
                            <m:r>
                              <a:rPr lang="en-US" i="1">
                                <a:latin typeface="Cambria Math" panose="02040503050406030204" pitchFamily="18" charset="0"/>
                              </a:rPr>
                              <m:t>−1</m:t>
                            </m:r>
                          </m:e>
                        </m:d>
                        <m:r>
                          <a:rPr lang="en-US" b="0" i="1" smtClean="0">
                            <a:latin typeface="Cambria Math" panose="02040503050406030204" pitchFamily="18" charset="0"/>
                          </a:rPr>
                          <m:t>+2</m:t>
                        </m:r>
                        <m:r>
                          <a:rPr lang="en-US" b="0" i="1" smtClean="0">
                            <a:latin typeface="Cambria Math" panose="02040503050406030204" pitchFamily="18" charset="0"/>
                          </a:rPr>
                          <m:t>𝑘</m:t>
                        </m:r>
                      </m:num>
                      <m:den>
                        <m:r>
                          <a:rPr lang="en-US" i="1">
                            <a:latin typeface="Cambria Math" panose="02040503050406030204" pitchFamily="18" charset="0"/>
                          </a:rPr>
                          <m:t>2</m:t>
                        </m:r>
                      </m:den>
                    </m:f>
                  </m:oMath>
                </a14:m>
                <a:endParaRPr lang="en-US" dirty="0" smtClean="0"/>
              </a:p>
              <a:p>
                <a:r>
                  <a:rPr lang="en-US" dirty="0" smtClean="0"/>
                  <a:t>			</a:t>
                </a:r>
                <a:r>
                  <a:rPr lang="en-US" dirty="0"/>
                  <a:t>=</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𝑘</m:t>
                        </m:r>
                        <m:r>
                          <a:rPr lang="en-US" b="0" i="1" baseline="30000"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+2</m:t>
                        </m:r>
                        <m:r>
                          <a:rPr lang="en-US" b="0" i="1" smtClean="0">
                            <a:latin typeface="Cambria Math" panose="02040503050406030204" pitchFamily="18" charset="0"/>
                          </a:rPr>
                          <m:t>𝑘</m:t>
                        </m:r>
                      </m:num>
                      <m:den>
                        <m:r>
                          <a:rPr lang="en-US" i="1">
                            <a:latin typeface="Cambria Math" panose="02040503050406030204" pitchFamily="18" charset="0"/>
                          </a:rPr>
                          <m:t>2</m:t>
                        </m:r>
                      </m:den>
                    </m:f>
                  </m:oMath>
                </a14:m>
                <a:r>
                  <a:rPr lang="en-US" dirty="0" smtClean="0"/>
                  <a:t>  </a:t>
                </a:r>
                <a:r>
                  <a:rPr lang="en-US" dirty="0"/>
                  <a:t>=</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𝑘</m:t>
                        </m:r>
                        <m:r>
                          <a:rPr lang="en-US" i="1" baseline="30000">
                            <a:latin typeface="Cambria Math" panose="02040503050406030204" pitchFamily="18" charset="0"/>
                          </a:rPr>
                          <m:t>2</m:t>
                        </m:r>
                        <m:r>
                          <a:rPr lang="en-US" b="0" i="1" smtClean="0">
                            <a:latin typeface="Cambria Math" panose="02040503050406030204" pitchFamily="18" charset="0"/>
                          </a:rPr>
                          <m:t>+</m:t>
                        </m:r>
                        <m:r>
                          <a:rPr lang="en-US" i="1">
                            <a:latin typeface="Cambria Math" panose="02040503050406030204" pitchFamily="18" charset="0"/>
                          </a:rPr>
                          <m:t>𝑘</m:t>
                        </m:r>
                      </m:num>
                      <m:den>
                        <m:r>
                          <a:rPr lang="en-US" i="1">
                            <a:latin typeface="Cambria Math" panose="02040503050406030204" pitchFamily="18" charset="0"/>
                          </a:rPr>
                          <m:t>2</m:t>
                        </m:r>
                      </m:den>
                    </m:f>
                  </m:oMath>
                </a14:m>
                <a:endParaRPr lang="en-US" dirty="0" smtClean="0"/>
              </a:p>
              <a:p>
                <a:r>
                  <a:rPr lang="en-US" dirty="0" smtClean="0"/>
                  <a:t>			</a:t>
                </a:r>
                <a14:m>
                  <m:oMath xmlns:m="http://schemas.openxmlformats.org/officeDocument/2006/math">
                    <m:r>
                      <a:rPr lang="en-US" b="0" i="0"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i="1">
                            <a:latin typeface="Cambria Math" panose="02040503050406030204" pitchFamily="18" charset="0"/>
                          </a:rPr>
                          <m:t>+</m:t>
                        </m:r>
                        <m:r>
                          <a:rPr lang="en-US" b="0" i="1" smtClean="0">
                            <a:latin typeface="Cambria Math" panose="02040503050406030204" pitchFamily="18" charset="0"/>
                          </a:rPr>
                          <m:t>1)</m:t>
                        </m:r>
                      </m:num>
                      <m:den>
                        <m:r>
                          <a:rPr lang="en-US" i="1">
                            <a:latin typeface="Cambria Math" panose="02040503050406030204" pitchFamily="18" charset="0"/>
                          </a:rPr>
                          <m:t>2</m:t>
                        </m:r>
                      </m:den>
                    </m:f>
                  </m:oMath>
                </a14:m>
                <a:r>
                  <a:rPr lang="en-US" dirty="0" smtClean="0"/>
                  <a:t>             </a:t>
                </a:r>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293962" y="284672"/>
                <a:ext cx="8859329" cy="6544997"/>
              </a:xfrm>
              <a:prstGeom prst="rect">
                <a:avLst/>
              </a:prstGeom>
              <a:blipFill>
                <a:blip r:embed="rId2"/>
                <a:stretch>
                  <a:fillRect l="-550" t="-559"/>
                </a:stretch>
              </a:blipFill>
            </p:spPr>
            <p:txBody>
              <a:bodyPr/>
              <a:lstStyle/>
              <a:p>
                <a:r>
                  <a:rPr lang="en-US">
                    <a:noFill/>
                  </a:rPr>
                  <a:t> </a:t>
                </a:r>
              </a:p>
            </p:txBody>
          </p:sp>
        </mc:Fallback>
      </mc:AlternateContent>
    </p:spTree>
    <p:extLst>
      <p:ext uri="{BB962C8B-B14F-4D97-AF65-F5344CB8AC3E}">
        <p14:creationId xmlns:p14="http://schemas.microsoft.com/office/powerpoint/2010/main" val="12855968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846" y="371088"/>
            <a:ext cx="8534400" cy="897466"/>
          </a:xfrm>
        </p:spPr>
        <p:txBody>
          <a:bodyPr>
            <a:normAutofit fontScale="90000"/>
          </a:bodyPr>
          <a:lstStyle/>
          <a:p>
            <a:r>
              <a:rPr lang="en-US" b="1" u="sng" dirty="0" smtClean="0">
                <a:solidFill>
                  <a:srgbClr val="FFC000"/>
                </a:solidFill>
              </a:rPr>
              <a:t>Some special types of graphs:</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14</a:t>
            </a:fld>
            <a:endParaRPr lang="en-US" dirty="0"/>
          </a:p>
        </p:txBody>
      </p:sp>
      <p:sp>
        <p:nvSpPr>
          <p:cNvPr id="7" name="TextBox 6"/>
          <p:cNvSpPr txBox="1"/>
          <p:nvPr/>
        </p:nvSpPr>
        <p:spPr>
          <a:xfrm>
            <a:off x="984857" y="1173663"/>
            <a:ext cx="10833332" cy="5355312"/>
          </a:xfrm>
          <a:prstGeom prst="rect">
            <a:avLst/>
          </a:prstGeom>
          <a:noFill/>
        </p:spPr>
        <p:txBody>
          <a:bodyPr wrap="square" rtlCol="0">
            <a:spAutoFit/>
          </a:bodyPr>
          <a:lstStyle/>
          <a:p>
            <a:r>
              <a:rPr lang="en-US" b="1" dirty="0" smtClean="0"/>
              <a:t>3.	Wheel Graph: </a:t>
            </a:r>
            <a:r>
              <a:rPr lang="en-US" dirty="0" smtClean="0"/>
              <a:t>A wheel graph </a:t>
            </a:r>
            <a:r>
              <a:rPr lang="en-US" dirty="0" err="1" smtClean="0"/>
              <a:t>W</a:t>
            </a:r>
            <a:r>
              <a:rPr lang="en-US" baseline="-25000" dirty="0" err="1" smtClean="0"/>
              <a:t>n</a:t>
            </a:r>
            <a:r>
              <a:rPr lang="en-US" dirty="0" smtClean="0"/>
              <a:t> of n vertices(n&gt;=4) can be formed from a cycle graph C</a:t>
            </a:r>
            <a:r>
              <a:rPr lang="en-US" baseline="-25000" dirty="0" smtClean="0"/>
              <a:t>n-1</a:t>
            </a:r>
            <a:r>
              <a:rPr lang="en-US" dirty="0" smtClean="0"/>
              <a:t> by adding a 	new vertex(hub) which is adjacent to all vertices of C</a:t>
            </a:r>
            <a:r>
              <a:rPr lang="en-US" baseline="-25000" dirty="0" smtClean="0"/>
              <a:t>n-1</a:t>
            </a:r>
            <a:r>
              <a:rPr lang="en-US" dirty="0" smtClean="0"/>
              <a:t>. . The wheel graphs are displayed below.</a:t>
            </a:r>
          </a:p>
          <a:p>
            <a:endParaRPr lang="en-US" dirty="0" smtClean="0"/>
          </a:p>
          <a:p>
            <a:pPr marL="342900" indent="-342900">
              <a:buFont typeface="+mj-lt"/>
              <a:buAutoNum type="arabicPeriod"/>
            </a:pPr>
            <a:endParaRPr lang="en-US" dirty="0"/>
          </a:p>
          <a:p>
            <a:pPr marL="342900" indent="-342900">
              <a:buFont typeface="+mj-lt"/>
              <a:buAutoNum type="arabicPeriod"/>
            </a:pPr>
            <a:endParaRPr lang="en-US" dirty="0" smtClean="0"/>
          </a:p>
          <a:p>
            <a:pPr marL="342900" indent="-342900">
              <a:buFont typeface="+mj-lt"/>
              <a:buAutoNum type="arabicPeriod"/>
            </a:pPr>
            <a:endParaRPr lang="en-US" dirty="0"/>
          </a:p>
          <a:p>
            <a:pPr marL="342900" indent="-342900">
              <a:buFont typeface="+mj-lt"/>
              <a:buAutoNum type="arabicPeriod"/>
            </a:pPr>
            <a:endParaRPr lang="en-US" dirty="0" smtClean="0"/>
          </a:p>
          <a:p>
            <a:pPr marL="342900" indent="-342900">
              <a:buFont typeface="+mj-lt"/>
              <a:buAutoNum type="arabicPeriod"/>
            </a:pPr>
            <a:endParaRPr lang="en-US" dirty="0"/>
          </a:p>
          <a:p>
            <a:pPr marL="342900" indent="-342900">
              <a:buFont typeface="+mj-lt"/>
              <a:buAutoNum type="arabicPeriod"/>
            </a:pPr>
            <a:endParaRPr lang="en-US" dirty="0" smtClean="0"/>
          </a:p>
          <a:p>
            <a:pPr marL="342900" indent="-342900">
              <a:buFont typeface="+mj-lt"/>
              <a:buAutoNum type="arabicPeriod"/>
            </a:pPr>
            <a:endParaRPr lang="en-US" dirty="0"/>
          </a:p>
          <a:p>
            <a:pPr marL="2628900" lvl="5" indent="-342900">
              <a:buFont typeface="Arial" panose="020B0604020202020204" pitchFamily="34" charset="0"/>
              <a:buChar char="•"/>
            </a:pPr>
            <a:endParaRPr lang="en-US" dirty="0" smtClean="0"/>
          </a:p>
          <a:p>
            <a:pPr marL="2628900" lvl="5" indent="-342900">
              <a:buFont typeface="Arial" panose="020B0604020202020204" pitchFamily="34" charset="0"/>
              <a:buChar char="•"/>
            </a:pPr>
            <a:endParaRPr lang="en-US" dirty="0"/>
          </a:p>
          <a:p>
            <a:pPr marL="2628900" lvl="5" indent="-342900">
              <a:buFont typeface="Arial" panose="020B0604020202020204" pitchFamily="34" charset="0"/>
              <a:buChar char="•"/>
            </a:pPr>
            <a:endParaRPr lang="en-US" dirty="0" smtClean="0"/>
          </a:p>
          <a:p>
            <a:pPr marL="2628900" lvl="5" indent="-342900">
              <a:buFont typeface="Arial" panose="020B0604020202020204" pitchFamily="34" charset="0"/>
              <a:buChar char="•"/>
            </a:pPr>
            <a:endParaRPr lang="en-US" dirty="0"/>
          </a:p>
          <a:p>
            <a:pPr marL="2628900" lvl="5" indent="-342900">
              <a:buFont typeface="Arial" panose="020B0604020202020204" pitchFamily="34" charset="0"/>
              <a:buChar char="•"/>
            </a:pPr>
            <a:endParaRPr lang="en-US" dirty="0" smtClean="0"/>
          </a:p>
          <a:p>
            <a:pPr marL="2628900" lvl="5" indent="-342900">
              <a:buFont typeface="Arial" panose="020B0604020202020204" pitchFamily="34" charset="0"/>
              <a:buChar char="•"/>
            </a:pPr>
            <a:endParaRPr lang="en-US" dirty="0"/>
          </a:p>
          <a:p>
            <a:pPr marL="2628900" lvl="5" indent="-342900">
              <a:buFont typeface="Arial" panose="020B0604020202020204" pitchFamily="34" charset="0"/>
              <a:buChar char="•"/>
            </a:pPr>
            <a:r>
              <a:rPr lang="en-US" dirty="0" smtClean="0"/>
              <a:t>Number of edges in </a:t>
            </a:r>
            <a:r>
              <a:rPr lang="en-US" dirty="0" err="1" smtClean="0"/>
              <a:t>W</a:t>
            </a:r>
            <a:r>
              <a:rPr lang="en-US" baseline="-25000" dirty="0" err="1" smtClean="0"/>
              <a:t>n</a:t>
            </a:r>
            <a:r>
              <a:rPr lang="en-US" dirty="0" smtClean="0"/>
              <a:t> = 2(n-1)</a:t>
            </a:r>
          </a:p>
          <a:p>
            <a:pPr lvl="5"/>
            <a:endParaRPr lang="en-US" dirty="0"/>
          </a:p>
          <a:p>
            <a:endParaRPr lang="en-US" dirty="0" smtClean="0"/>
          </a:p>
        </p:txBody>
      </p:sp>
      <p:pic>
        <p:nvPicPr>
          <p:cNvPr id="3" name="Picture 2"/>
          <p:cNvPicPr>
            <a:picLocks noChangeAspect="1"/>
          </p:cNvPicPr>
          <p:nvPr/>
        </p:nvPicPr>
        <p:blipFill>
          <a:blip r:embed="rId2"/>
          <a:stretch>
            <a:fillRect/>
          </a:stretch>
        </p:blipFill>
        <p:spPr>
          <a:xfrm>
            <a:off x="2474702" y="2131609"/>
            <a:ext cx="6362700" cy="3286125"/>
          </a:xfrm>
          <a:prstGeom prst="rect">
            <a:avLst/>
          </a:prstGeom>
        </p:spPr>
      </p:pic>
    </p:spTree>
    <p:extLst>
      <p:ext uri="{BB962C8B-B14F-4D97-AF65-F5344CB8AC3E}">
        <p14:creationId xmlns:p14="http://schemas.microsoft.com/office/powerpoint/2010/main" val="4076756394"/>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846" y="371088"/>
            <a:ext cx="8534400" cy="897466"/>
          </a:xfrm>
        </p:spPr>
        <p:txBody>
          <a:bodyPr>
            <a:normAutofit fontScale="90000"/>
          </a:bodyPr>
          <a:lstStyle/>
          <a:p>
            <a:r>
              <a:rPr lang="en-US" b="1" u="sng" dirty="0" smtClean="0">
                <a:solidFill>
                  <a:srgbClr val="FFC000"/>
                </a:solidFill>
              </a:rPr>
              <a:t>Some special types of graphs:</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15</a:t>
            </a:fld>
            <a:endParaRPr lang="en-US" dirty="0"/>
          </a:p>
        </p:txBody>
      </p:sp>
      <p:sp>
        <p:nvSpPr>
          <p:cNvPr id="7" name="TextBox 6"/>
          <p:cNvSpPr txBox="1"/>
          <p:nvPr/>
        </p:nvSpPr>
        <p:spPr>
          <a:xfrm>
            <a:off x="984857" y="1173663"/>
            <a:ext cx="10833332" cy="1200329"/>
          </a:xfrm>
          <a:prstGeom prst="rect">
            <a:avLst/>
          </a:prstGeom>
          <a:noFill/>
        </p:spPr>
        <p:txBody>
          <a:bodyPr wrap="square" rtlCol="0">
            <a:spAutoFit/>
          </a:bodyPr>
          <a:lstStyle/>
          <a:p>
            <a:r>
              <a:rPr lang="en-US" b="1" dirty="0"/>
              <a:t>4</a:t>
            </a:r>
            <a:r>
              <a:rPr lang="en-US" b="1" dirty="0" smtClean="0"/>
              <a:t>.	Bipartite Graphs: </a:t>
            </a:r>
            <a:r>
              <a:rPr lang="en-US" dirty="0"/>
              <a:t>A simple graph G is called bipartite if its vertex set V can be partitioned into two disjoint sets V</a:t>
            </a:r>
            <a:r>
              <a:rPr lang="en-US" baseline="-25000" dirty="0"/>
              <a:t>1</a:t>
            </a:r>
            <a:r>
              <a:rPr lang="en-US" dirty="0"/>
              <a:t> and V</a:t>
            </a:r>
            <a:r>
              <a:rPr lang="en-US" baseline="-25000" dirty="0"/>
              <a:t>2</a:t>
            </a:r>
            <a:r>
              <a:rPr lang="en-US" dirty="0"/>
              <a:t> such that every edge in the graph connects a vertex in V</a:t>
            </a:r>
            <a:r>
              <a:rPr lang="en-US" baseline="-25000" dirty="0"/>
              <a:t>1</a:t>
            </a:r>
            <a:r>
              <a:rPr lang="en-US" dirty="0"/>
              <a:t> and a vertex in V</a:t>
            </a:r>
            <a:r>
              <a:rPr lang="en-US" baseline="-25000" dirty="0"/>
              <a:t>2</a:t>
            </a:r>
            <a:r>
              <a:rPr lang="en-US" dirty="0"/>
              <a:t> (so that no edge in G connects either two vertices in V</a:t>
            </a:r>
            <a:r>
              <a:rPr lang="en-US" baseline="-25000" dirty="0"/>
              <a:t>1</a:t>
            </a:r>
            <a:r>
              <a:rPr lang="en-US" dirty="0"/>
              <a:t> or two vertices in V</a:t>
            </a:r>
            <a:r>
              <a:rPr lang="en-US" baseline="-25000" dirty="0"/>
              <a:t>2</a:t>
            </a:r>
            <a:r>
              <a:rPr lang="en-US" dirty="0"/>
              <a:t>). When this condition holds, we call the pair (V</a:t>
            </a:r>
            <a:r>
              <a:rPr lang="en-US" baseline="-25000" dirty="0"/>
              <a:t>1</a:t>
            </a:r>
            <a:r>
              <a:rPr lang="en-US" dirty="0"/>
              <a:t>, V</a:t>
            </a:r>
            <a:r>
              <a:rPr lang="en-US" baseline="-25000" dirty="0"/>
              <a:t>2</a:t>
            </a:r>
            <a:r>
              <a:rPr lang="en-US" dirty="0"/>
              <a:t>) a bipartition of the vertex set V of G</a:t>
            </a:r>
            <a:r>
              <a:rPr lang="en-US" dirty="0" smtClean="0"/>
              <a: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1532" y="2563702"/>
            <a:ext cx="8371580" cy="4157773"/>
          </a:xfrm>
          <a:prstGeom prst="rect">
            <a:avLst/>
          </a:prstGeom>
        </p:spPr>
      </p:pic>
    </p:spTree>
    <p:extLst>
      <p:ext uri="{BB962C8B-B14F-4D97-AF65-F5344CB8AC3E}">
        <p14:creationId xmlns:p14="http://schemas.microsoft.com/office/powerpoint/2010/main" val="38982002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846" y="371088"/>
            <a:ext cx="8534400" cy="897466"/>
          </a:xfrm>
        </p:spPr>
        <p:txBody>
          <a:bodyPr>
            <a:normAutofit fontScale="90000"/>
          </a:bodyPr>
          <a:lstStyle/>
          <a:p>
            <a:r>
              <a:rPr lang="en-US" b="1" u="sng" dirty="0" smtClean="0">
                <a:solidFill>
                  <a:srgbClr val="FFC000"/>
                </a:solidFill>
              </a:rPr>
              <a:t>Some special types of graphs:</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16</a:t>
            </a:fld>
            <a:endParaRPr lang="en-US" dirty="0"/>
          </a:p>
        </p:txBody>
      </p:sp>
      <p:sp>
        <p:nvSpPr>
          <p:cNvPr id="7" name="TextBox 6"/>
          <p:cNvSpPr txBox="1"/>
          <p:nvPr/>
        </p:nvSpPr>
        <p:spPr>
          <a:xfrm>
            <a:off x="976231" y="1121905"/>
            <a:ext cx="10833332" cy="2215991"/>
          </a:xfrm>
          <a:prstGeom prst="rect">
            <a:avLst/>
          </a:prstGeom>
          <a:noFill/>
        </p:spPr>
        <p:txBody>
          <a:bodyPr wrap="square" rtlCol="0">
            <a:spAutoFit/>
          </a:bodyPr>
          <a:lstStyle/>
          <a:p>
            <a:r>
              <a:rPr lang="en-US" sz="2400" b="1" dirty="0" smtClean="0"/>
              <a:t>Theorem 4 : </a:t>
            </a:r>
            <a:r>
              <a:rPr lang="en-US" sz="2400" i="1" dirty="0"/>
              <a:t>A simple graph is bipartite if and only if it is possible to assign one of two different colors to each </a:t>
            </a:r>
            <a:r>
              <a:rPr lang="en-US" sz="2400" i="1" dirty="0" smtClean="0"/>
              <a:t>vertex </a:t>
            </a:r>
            <a:r>
              <a:rPr lang="en-US" sz="2400" i="1" dirty="0"/>
              <a:t>of the graph so that no two adjacent vertices are assigned the same color</a:t>
            </a:r>
            <a:r>
              <a:rPr lang="en-US" sz="2400" i="1" dirty="0" smtClean="0"/>
              <a:t>.</a:t>
            </a:r>
          </a:p>
          <a:p>
            <a:r>
              <a:rPr lang="en-US" dirty="0" smtClean="0"/>
              <a:t>The </a:t>
            </a:r>
            <a:r>
              <a:rPr lang="en-US" dirty="0"/>
              <a:t>chromatic number of the following bipartite graph is </a:t>
            </a:r>
            <a:r>
              <a:rPr lang="en-US" dirty="0" smtClean="0"/>
              <a:t>2.</a:t>
            </a:r>
            <a:endParaRPr lang="en-US" sz="2400" i="1" dirty="0" smtClean="0"/>
          </a:p>
          <a:p>
            <a:endParaRPr lang="en-US" sz="2400" dirty="0"/>
          </a:p>
          <a:p>
            <a:r>
              <a:rPr lang="en-US" sz="2400" dirty="0" smtClean="0"/>
              <a:t>Is G and H bipartite graph??</a:t>
            </a:r>
            <a:endParaRPr lang="en-US" sz="2400" dirty="0"/>
          </a:p>
        </p:txBody>
      </p:sp>
      <p:pic>
        <p:nvPicPr>
          <p:cNvPr id="4" name="Picture 3"/>
          <p:cNvPicPr>
            <a:picLocks noChangeAspect="1"/>
          </p:cNvPicPr>
          <p:nvPr/>
        </p:nvPicPr>
        <p:blipFill>
          <a:blip r:embed="rId2"/>
          <a:stretch>
            <a:fillRect/>
          </a:stretch>
        </p:blipFill>
        <p:spPr>
          <a:xfrm>
            <a:off x="1185322" y="3358093"/>
            <a:ext cx="4551243" cy="3363382"/>
          </a:xfrm>
          <a:prstGeom prst="rect">
            <a:avLst/>
          </a:prstGeom>
        </p:spPr>
      </p:pic>
      <p:pic>
        <p:nvPicPr>
          <p:cNvPr id="5" name="Picture 4"/>
          <p:cNvPicPr>
            <a:picLocks noChangeAspect="1"/>
          </p:cNvPicPr>
          <p:nvPr/>
        </p:nvPicPr>
        <p:blipFill>
          <a:blip r:embed="rId3"/>
          <a:stretch>
            <a:fillRect/>
          </a:stretch>
        </p:blipFill>
        <p:spPr>
          <a:xfrm>
            <a:off x="6254150" y="3358093"/>
            <a:ext cx="4532986" cy="3363382"/>
          </a:xfrm>
          <a:prstGeom prst="rect">
            <a:avLst/>
          </a:prstGeom>
        </p:spPr>
      </p:pic>
    </p:spTree>
    <p:extLst>
      <p:ext uri="{BB962C8B-B14F-4D97-AF65-F5344CB8AC3E}">
        <p14:creationId xmlns:p14="http://schemas.microsoft.com/office/powerpoint/2010/main" val="30508038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846" y="371088"/>
            <a:ext cx="8534400" cy="897466"/>
          </a:xfrm>
        </p:spPr>
        <p:txBody>
          <a:bodyPr>
            <a:normAutofit fontScale="90000"/>
          </a:bodyPr>
          <a:lstStyle/>
          <a:p>
            <a:r>
              <a:rPr lang="en-US" b="1" u="sng" dirty="0" smtClean="0">
                <a:solidFill>
                  <a:srgbClr val="FFC000"/>
                </a:solidFill>
              </a:rPr>
              <a:t>Some special types of graphs:</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17</a:t>
            </a:fld>
            <a:endParaRPr lang="en-US" dirty="0"/>
          </a:p>
        </p:txBody>
      </p:sp>
      <p:sp>
        <p:nvSpPr>
          <p:cNvPr id="7" name="TextBox 6"/>
          <p:cNvSpPr txBox="1"/>
          <p:nvPr/>
        </p:nvSpPr>
        <p:spPr>
          <a:xfrm>
            <a:off x="984857" y="1173663"/>
            <a:ext cx="10833332" cy="1200329"/>
          </a:xfrm>
          <a:prstGeom prst="rect">
            <a:avLst/>
          </a:prstGeom>
          <a:noFill/>
        </p:spPr>
        <p:txBody>
          <a:bodyPr wrap="square" rtlCol="0">
            <a:spAutoFit/>
          </a:bodyPr>
          <a:lstStyle/>
          <a:p>
            <a:r>
              <a:rPr lang="en-US" sz="2400" b="1" dirty="0" smtClean="0"/>
              <a:t>5.	Complete Bipartite Graphs:  </a:t>
            </a:r>
            <a:r>
              <a:rPr lang="en-US" sz="2400" dirty="0" smtClean="0"/>
              <a:t>A complete bipartite </a:t>
            </a:r>
            <a:r>
              <a:rPr lang="en-US" sz="2400" dirty="0" err="1" smtClean="0"/>
              <a:t>K</a:t>
            </a:r>
            <a:r>
              <a:rPr lang="en-US" sz="2400" baseline="-25000" dirty="0" err="1" smtClean="0"/>
              <a:t>m,n</a:t>
            </a:r>
            <a:r>
              <a:rPr lang="en-US" sz="2400" baseline="-25000" dirty="0" smtClean="0"/>
              <a:t> </a:t>
            </a:r>
            <a:r>
              <a:rPr lang="en-US" sz="2400" dirty="0" smtClean="0"/>
              <a:t>graph is a special type of bipartite graph where every  vertex of one set is connected to every vertex of another set.</a:t>
            </a:r>
            <a:endParaRPr lang="en-US" sz="2400" dirty="0"/>
          </a:p>
        </p:txBody>
      </p:sp>
      <p:pic>
        <p:nvPicPr>
          <p:cNvPr id="4" name="Picture 3"/>
          <p:cNvPicPr>
            <a:picLocks noChangeAspect="1"/>
          </p:cNvPicPr>
          <p:nvPr/>
        </p:nvPicPr>
        <p:blipFill>
          <a:blip r:embed="rId2"/>
          <a:stretch>
            <a:fillRect/>
          </a:stretch>
        </p:blipFill>
        <p:spPr>
          <a:xfrm>
            <a:off x="1509264" y="2444750"/>
            <a:ext cx="8724900" cy="4276725"/>
          </a:xfrm>
          <a:prstGeom prst="rect">
            <a:avLst/>
          </a:prstGeom>
        </p:spPr>
      </p:pic>
    </p:spTree>
    <p:extLst>
      <p:ext uri="{BB962C8B-B14F-4D97-AF65-F5344CB8AC3E}">
        <p14:creationId xmlns:p14="http://schemas.microsoft.com/office/powerpoint/2010/main" val="24286111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846" y="371088"/>
            <a:ext cx="8534400" cy="897466"/>
          </a:xfrm>
        </p:spPr>
        <p:txBody>
          <a:bodyPr>
            <a:normAutofit fontScale="90000"/>
          </a:bodyPr>
          <a:lstStyle/>
          <a:p>
            <a:r>
              <a:rPr lang="en-US" b="1" u="sng" dirty="0" smtClean="0">
                <a:solidFill>
                  <a:srgbClr val="FFC000"/>
                </a:solidFill>
              </a:rPr>
              <a:t>Some special types of graphs:</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18</a:t>
            </a:fld>
            <a:endParaRPr lang="en-US" dirty="0"/>
          </a:p>
        </p:txBody>
      </p:sp>
      <p:sp>
        <p:nvSpPr>
          <p:cNvPr id="7" name="TextBox 6"/>
          <p:cNvSpPr txBox="1"/>
          <p:nvPr/>
        </p:nvSpPr>
        <p:spPr>
          <a:xfrm>
            <a:off x="931669" y="971021"/>
            <a:ext cx="10833332" cy="4062651"/>
          </a:xfrm>
          <a:prstGeom prst="rect">
            <a:avLst/>
          </a:prstGeom>
          <a:noFill/>
        </p:spPr>
        <p:txBody>
          <a:bodyPr wrap="square" rtlCol="0">
            <a:spAutoFit/>
          </a:bodyPr>
          <a:lstStyle/>
          <a:p>
            <a:pPr marL="457200" indent="-457200">
              <a:buAutoNum type="arabicPeriod" startAt="5"/>
            </a:pPr>
            <a:r>
              <a:rPr lang="en-US" sz="2000" b="1" dirty="0" smtClean="0"/>
              <a:t>Subgraph Graphs:  </a:t>
            </a:r>
            <a:r>
              <a:rPr lang="en-US" sz="2000" dirty="0"/>
              <a:t>A subgraph of a graph G = (V , E) is a graph H = (W, F ), where W ⊆ V </a:t>
            </a:r>
            <a:r>
              <a:rPr lang="en-US" sz="2000" dirty="0" smtClean="0"/>
              <a:t>and    </a:t>
            </a:r>
            <a:r>
              <a:rPr lang="en-US" sz="2000" dirty="0"/>
              <a:t>F ⊆ E. A subgraph H of G is a proper subgraph of G if H </a:t>
            </a:r>
            <a:r>
              <a:rPr lang="en-US" sz="2000" dirty="0" smtClean="0"/>
              <a:t>!= G</a:t>
            </a:r>
          </a:p>
          <a:p>
            <a:pPr marL="457200" indent="-457200">
              <a:buAutoNum type="arabicPeriod" startAt="5"/>
            </a:pPr>
            <a:endParaRPr lang="en-US" sz="2000" dirty="0"/>
          </a:p>
          <a:p>
            <a:pPr marL="457200" indent="-457200">
              <a:buAutoNum type="arabicPeriod" startAt="5"/>
            </a:pPr>
            <a:endParaRPr lang="en-US" sz="2000" dirty="0" smtClean="0"/>
          </a:p>
          <a:p>
            <a:pPr marL="457200" indent="-457200">
              <a:buAutoNum type="arabicPeriod" startAt="5"/>
            </a:pPr>
            <a:endParaRPr lang="en-US" sz="2000" dirty="0"/>
          </a:p>
          <a:p>
            <a:pPr marL="457200" indent="-457200">
              <a:buAutoNum type="arabicPeriod" startAt="5"/>
            </a:pPr>
            <a:endParaRPr lang="en-US" sz="2000" dirty="0" smtClean="0"/>
          </a:p>
          <a:p>
            <a:pPr marL="457200" indent="-457200">
              <a:buAutoNum type="arabicPeriod" startAt="5"/>
            </a:pPr>
            <a:endParaRPr lang="en-US" sz="2000" dirty="0"/>
          </a:p>
          <a:p>
            <a:pPr marL="457200" indent="-457200">
              <a:buAutoNum type="arabicPeriod" startAt="5"/>
            </a:pPr>
            <a:endParaRPr lang="en-US" sz="2000" dirty="0" smtClean="0"/>
          </a:p>
          <a:p>
            <a:endParaRPr lang="en-US" sz="2000" dirty="0" smtClean="0"/>
          </a:p>
          <a:p>
            <a:r>
              <a:rPr lang="en-US" sz="2000" b="1" dirty="0"/>
              <a:t>GRAPH </a:t>
            </a:r>
            <a:r>
              <a:rPr lang="en-US" sz="2000" b="1" dirty="0" smtClean="0"/>
              <a:t>UNIONS:  </a:t>
            </a:r>
            <a:r>
              <a:rPr lang="en-US" sz="2000" dirty="0" smtClean="0"/>
              <a:t>Two </a:t>
            </a:r>
            <a:r>
              <a:rPr lang="en-US" sz="2000" dirty="0"/>
              <a:t>or more graphs can be combined in various ways. The new graph that contains all the vertices and edges of these graphs is called the union of the </a:t>
            </a:r>
            <a:r>
              <a:rPr lang="en-US" sz="2000" dirty="0" err="1"/>
              <a:t>graphs.</a:t>
            </a:r>
            <a:r>
              <a:rPr lang="en-US" sz="2000" dirty="0" err="1" smtClean="0"/>
              <a:t>The</a:t>
            </a:r>
            <a:r>
              <a:rPr lang="en-US" sz="2000" dirty="0" smtClean="0"/>
              <a:t> </a:t>
            </a:r>
            <a:r>
              <a:rPr lang="en-US" sz="2000" dirty="0"/>
              <a:t>union of two simple graphs G</a:t>
            </a:r>
            <a:r>
              <a:rPr lang="en-US" sz="2000" baseline="-25000" dirty="0"/>
              <a:t>1</a:t>
            </a:r>
            <a:r>
              <a:rPr lang="en-US" sz="2000" dirty="0"/>
              <a:t> = (V</a:t>
            </a:r>
            <a:r>
              <a:rPr lang="en-US" sz="2000" baseline="-25000" dirty="0"/>
              <a:t>1</a:t>
            </a:r>
            <a:r>
              <a:rPr lang="en-US" sz="2000" dirty="0"/>
              <a:t>, E</a:t>
            </a:r>
            <a:r>
              <a:rPr lang="en-US" sz="2000" baseline="-25000" dirty="0"/>
              <a:t>1</a:t>
            </a:r>
            <a:r>
              <a:rPr lang="en-US" sz="2000" dirty="0"/>
              <a:t>) and G</a:t>
            </a:r>
            <a:r>
              <a:rPr lang="en-US" sz="2000" baseline="-25000" dirty="0"/>
              <a:t>2</a:t>
            </a:r>
            <a:r>
              <a:rPr lang="en-US" sz="2000" dirty="0"/>
              <a:t> = (V</a:t>
            </a:r>
            <a:r>
              <a:rPr lang="en-US" sz="2000" baseline="-25000" dirty="0"/>
              <a:t>2</a:t>
            </a:r>
            <a:r>
              <a:rPr lang="en-US" sz="2000" dirty="0"/>
              <a:t>, E</a:t>
            </a:r>
            <a:r>
              <a:rPr lang="en-US" sz="2000" baseline="-25000" dirty="0"/>
              <a:t>2</a:t>
            </a:r>
            <a:r>
              <a:rPr lang="en-US" sz="2000" dirty="0"/>
              <a:t>) is the simple graph with vertex set V</a:t>
            </a:r>
            <a:r>
              <a:rPr lang="en-US" sz="2000" baseline="-25000" dirty="0"/>
              <a:t>1</a:t>
            </a:r>
            <a:r>
              <a:rPr lang="en-US" sz="2000" dirty="0"/>
              <a:t> ∪ V</a:t>
            </a:r>
            <a:r>
              <a:rPr lang="en-US" sz="2000" baseline="-25000" dirty="0"/>
              <a:t>2</a:t>
            </a:r>
            <a:r>
              <a:rPr lang="en-US" sz="2000" dirty="0"/>
              <a:t> and edge set E</a:t>
            </a:r>
            <a:r>
              <a:rPr lang="en-US" sz="2000" baseline="-25000" dirty="0"/>
              <a:t>1</a:t>
            </a:r>
            <a:r>
              <a:rPr lang="en-US" sz="2000" dirty="0"/>
              <a:t> ∪ E</a:t>
            </a:r>
            <a:r>
              <a:rPr lang="en-US" sz="2000" baseline="-25000" dirty="0"/>
              <a:t>2</a:t>
            </a:r>
            <a:r>
              <a:rPr lang="en-US" sz="2000" dirty="0"/>
              <a:t>. The union of G</a:t>
            </a:r>
            <a:r>
              <a:rPr lang="en-US" sz="2000" baseline="-25000" dirty="0"/>
              <a:t>1</a:t>
            </a:r>
            <a:r>
              <a:rPr lang="en-US" sz="2000" dirty="0"/>
              <a:t> and G</a:t>
            </a:r>
            <a:r>
              <a:rPr lang="en-US" sz="2000" baseline="-25000" dirty="0"/>
              <a:t>2</a:t>
            </a:r>
            <a:r>
              <a:rPr lang="en-US" sz="2000" dirty="0"/>
              <a:t> is denoted by </a:t>
            </a:r>
            <a:r>
              <a:rPr lang="en-US" sz="2000" dirty="0" smtClean="0"/>
              <a:t> G</a:t>
            </a:r>
            <a:r>
              <a:rPr lang="en-US" sz="2000" baseline="-25000" dirty="0" smtClean="0"/>
              <a:t>1</a:t>
            </a:r>
            <a:r>
              <a:rPr lang="en-US" sz="2000" dirty="0" smtClean="0"/>
              <a:t> </a:t>
            </a:r>
            <a:r>
              <a:rPr lang="en-US" sz="2000" dirty="0"/>
              <a:t>∪ G</a:t>
            </a:r>
            <a:r>
              <a:rPr lang="en-US" sz="2000" baseline="-25000" dirty="0"/>
              <a:t>2</a:t>
            </a:r>
            <a:r>
              <a:rPr lang="en-US" sz="2000" dirty="0" smtClean="0"/>
              <a:t>.</a:t>
            </a:r>
          </a:p>
        </p:txBody>
      </p:sp>
      <p:pic>
        <p:nvPicPr>
          <p:cNvPr id="3" name="Picture 2"/>
          <p:cNvPicPr>
            <a:picLocks noChangeAspect="1"/>
          </p:cNvPicPr>
          <p:nvPr/>
        </p:nvPicPr>
        <p:blipFill>
          <a:blip r:embed="rId2"/>
          <a:stretch>
            <a:fillRect/>
          </a:stretch>
        </p:blipFill>
        <p:spPr>
          <a:xfrm>
            <a:off x="3935171" y="1645568"/>
            <a:ext cx="3394389" cy="2055164"/>
          </a:xfrm>
          <a:prstGeom prst="rect">
            <a:avLst/>
          </a:prstGeom>
        </p:spPr>
      </p:pic>
      <p:pic>
        <p:nvPicPr>
          <p:cNvPr id="5" name="Picture 4"/>
          <p:cNvPicPr>
            <a:picLocks noChangeAspect="1"/>
          </p:cNvPicPr>
          <p:nvPr/>
        </p:nvPicPr>
        <p:blipFill>
          <a:blip r:embed="rId3"/>
          <a:stretch>
            <a:fillRect/>
          </a:stretch>
        </p:blipFill>
        <p:spPr>
          <a:xfrm>
            <a:off x="4791158" y="5094716"/>
            <a:ext cx="2955363" cy="1763284"/>
          </a:xfrm>
          <a:prstGeom prst="rect">
            <a:avLst/>
          </a:prstGeom>
        </p:spPr>
      </p:pic>
      <p:pic>
        <p:nvPicPr>
          <p:cNvPr id="4" name="Picture 3"/>
          <p:cNvPicPr>
            <a:picLocks noChangeAspect="1"/>
          </p:cNvPicPr>
          <p:nvPr/>
        </p:nvPicPr>
        <p:blipFill>
          <a:blip r:embed="rId4"/>
          <a:stretch>
            <a:fillRect/>
          </a:stretch>
        </p:blipFill>
        <p:spPr>
          <a:xfrm>
            <a:off x="7746521" y="4991096"/>
            <a:ext cx="1795362" cy="1861788"/>
          </a:xfrm>
          <a:prstGeom prst="rect">
            <a:avLst/>
          </a:prstGeom>
        </p:spPr>
      </p:pic>
    </p:spTree>
    <p:extLst>
      <p:ext uri="{BB962C8B-B14F-4D97-AF65-F5344CB8AC3E}">
        <p14:creationId xmlns:p14="http://schemas.microsoft.com/office/powerpoint/2010/main" val="792697599"/>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846" y="371088"/>
            <a:ext cx="8534400" cy="897466"/>
          </a:xfrm>
        </p:spPr>
        <p:txBody>
          <a:bodyPr>
            <a:normAutofit fontScale="90000"/>
          </a:bodyPr>
          <a:lstStyle/>
          <a:p>
            <a:r>
              <a:rPr lang="en-US" b="1" u="sng" dirty="0" smtClean="0">
                <a:solidFill>
                  <a:srgbClr val="FFC000"/>
                </a:solidFill>
              </a:rPr>
              <a:t>Some special types of graphs:</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19</a:t>
            </a:fld>
            <a:endParaRPr lang="en-US" dirty="0"/>
          </a:p>
        </p:txBody>
      </p:sp>
      <p:sp>
        <p:nvSpPr>
          <p:cNvPr id="7" name="TextBox 6"/>
          <p:cNvSpPr txBox="1"/>
          <p:nvPr/>
        </p:nvSpPr>
        <p:spPr>
          <a:xfrm>
            <a:off x="931669" y="971021"/>
            <a:ext cx="10833332" cy="4893647"/>
          </a:xfrm>
          <a:prstGeom prst="rect">
            <a:avLst/>
          </a:prstGeom>
          <a:noFill/>
        </p:spPr>
        <p:txBody>
          <a:bodyPr wrap="square" rtlCol="0">
            <a:spAutoFit/>
          </a:bodyPr>
          <a:lstStyle/>
          <a:p>
            <a:pPr marL="514350" indent="-514350">
              <a:buAutoNum type="arabicPeriod" startAt="6"/>
            </a:pPr>
            <a:r>
              <a:rPr lang="en-US" sz="2800" b="1" dirty="0" smtClean="0"/>
              <a:t>Regular Graphs:  </a:t>
            </a:r>
            <a:r>
              <a:rPr lang="en-US" sz="2400" dirty="0"/>
              <a:t>A graph is called regular graph if degree of each vertex is equal. A graph is called </a:t>
            </a:r>
            <a:r>
              <a:rPr lang="en-US" sz="2400" b="1" dirty="0"/>
              <a:t>K regular</a:t>
            </a:r>
            <a:r>
              <a:rPr lang="en-US" sz="2400" dirty="0"/>
              <a:t> if degree of each vertex in the graph is K</a:t>
            </a:r>
            <a:r>
              <a:rPr lang="en-US" sz="2400" dirty="0" smtClean="0"/>
              <a:t>.</a:t>
            </a:r>
          </a:p>
          <a:p>
            <a:pPr marL="2343150" lvl="4" indent="-514350">
              <a:buFont typeface="Arial" panose="020B0604020202020204" pitchFamily="34" charset="0"/>
              <a:buChar char="•"/>
            </a:pPr>
            <a:r>
              <a:rPr lang="en-US" sz="2400" dirty="0"/>
              <a:t>A complete graph </a:t>
            </a:r>
            <a:r>
              <a:rPr lang="en-US" sz="2400" dirty="0" smtClean="0"/>
              <a:t>with N </a:t>
            </a:r>
            <a:r>
              <a:rPr lang="en-US" sz="2400" dirty="0"/>
              <a:t>vertices is </a:t>
            </a:r>
            <a:r>
              <a:rPr lang="en-US" sz="2400" i="1" dirty="0"/>
              <a:t>(N-1)</a:t>
            </a:r>
            <a:r>
              <a:rPr lang="en-US" sz="2400" dirty="0"/>
              <a:t> regular</a:t>
            </a:r>
            <a:r>
              <a:rPr lang="en-US" sz="2400" dirty="0" smtClean="0"/>
              <a:t>.</a:t>
            </a:r>
          </a:p>
          <a:p>
            <a:pPr marL="2343150" lvl="4" indent="-514350">
              <a:buFont typeface="Arial" panose="020B0604020202020204" pitchFamily="34" charset="0"/>
              <a:buChar char="•"/>
            </a:pPr>
            <a:r>
              <a:rPr lang="en-US" sz="2400" dirty="0"/>
              <a:t>Cycle(C</a:t>
            </a:r>
            <a:r>
              <a:rPr lang="en-US" sz="2400" baseline="-25000" dirty="0"/>
              <a:t>n</a:t>
            </a:r>
            <a:r>
              <a:rPr lang="en-US" sz="2400" dirty="0"/>
              <a:t>) is always 2 Regular</a:t>
            </a:r>
            <a:r>
              <a:rPr lang="en-US" sz="2400" dirty="0" smtClean="0"/>
              <a:t>.</a:t>
            </a:r>
          </a:p>
          <a:p>
            <a:pPr lvl="4"/>
            <a:endParaRPr lang="en-US" sz="4400" dirty="0"/>
          </a:p>
          <a:p>
            <a:pPr marL="457200" indent="-457200">
              <a:buAutoNum type="arabicPeriod" startAt="5"/>
            </a:pPr>
            <a:endParaRPr lang="en-US" sz="2800" dirty="0" smtClean="0"/>
          </a:p>
          <a:p>
            <a:pPr marL="457200" indent="-457200">
              <a:buAutoNum type="arabicPeriod" startAt="5"/>
            </a:pPr>
            <a:endParaRPr lang="en-US" sz="2800" dirty="0"/>
          </a:p>
          <a:p>
            <a:pPr marL="457200" indent="-457200">
              <a:buAutoNum type="arabicPeriod" startAt="5"/>
            </a:pPr>
            <a:endParaRPr lang="en-US" sz="2800" dirty="0" smtClean="0"/>
          </a:p>
          <a:p>
            <a:pPr marL="457200" indent="-457200">
              <a:buAutoNum type="arabicPeriod" startAt="5"/>
            </a:pPr>
            <a:endParaRPr lang="en-US" sz="2800" dirty="0"/>
          </a:p>
          <a:p>
            <a:pPr marL="457200" indent="-457200">
              <a:buAutoNum type="arabicPeriod" startAt="5"/>
            </a:pPr>
            <a:endParaRPr lang="en-US" sz="2800" dirty="0" smtClean="0"/>
          </a:p>
          <a:p>
            <a:endParaRPr lang="en-US" sz="2800" dirty="0" smtClean="0"/>
          </a:p>
        </p:txBody>
      </p:sp>
      <p:pic>
        <p:nvPicPr>
          <p:cNvPr id="4" name="Picture 3"/>
          <p:cNvPicPr>
            <a:picLocks noChangeAspect="1"/>
          </p:cNvPicPr>
          <p:nvPr/>
        </p:nvPicPr>
        <p:blipFill>
          <a:blip r:embed="rId2"/>
          <a:stretch>
            <a:fillRect/>
          </a:stretch>
        </p:blipFill>
        <p:spPr>
          <a:xfrm>
            <a:off x="1107596" y="3071453"/>
            <a:ext cx="2609850" cy="1819275"/>
          </a:xfrm>
          <a:prstGeom prst="rect">
            <a:avLst/>
          </a:prstGeom>
        </p:spPr>
      </p:pic>
      <p:pic>
        <p:nvPicPr>
          <p:cNvPr id="6" name="Picture 5"/>
          <p:cNvPicPr>
            <a:picLocks noChangeAspect="1"/>
          </p:cNvPicPr>
          <p:nvPr/>
        </p:nvPicPr>
        <p:blipFill>
          <a:blip r:embed="rId3"/>
          <a:stretch>
            <a:fillRect/>
          </a:stretch>
        </p:blipFill>
        <p:spPr>
          <a:xfrm>
            <a:off x="3733269" y="2786781"/>
            <a:ext cx="3299694" cy="385656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8066" y="2858681"/>
            <a:ext cx="4404360" cy="1415860"/>
          </a:xfrm>
          <a:prstGeom prst="rect">
            <a:avLst/>
          </a:prstGeom>
        </p:spPr>
      </p:pic>
      <p:sp>
        <p:nvSpPr>
          <p:cNvPr id="3" name="TextBox 2"/>
          <p:cNvSpPr txBox="1"/>
          <p:nvPr/>
        </p:nvSpPr>
        <p:spPr>
          <a:xfrm>
            <a:off x="8669555" y="4345733"/>
            <a:ext cx="1561382" cy="369332"/>
          </a:xfrm>
          <a:prstGeom prst="rect">
            <a:avLst/>
          </a:prstGeom>
          <a:noFill/>
        </p:spPr>
        <p:txBody>
          <a:bodyPr wrap="square" rtlCol="0">
            <a:spAutoFit/>
          </a:bodyPr>
          <a:lstStyle/>
          <a:p>
            <a:r>
              <a:rPr lang="en-US" dirty="0" smtClean="0"/>
              <a:t>2 Regular</a:t>
            </a:r>
            <a:endParaRPr lang="en-US" dirty="0"/>
          </a:p>
        </p:txBody>
      </p:sp>
    </p:spTree>
    <p:extLst>
      <p:ext uri="{BB962C8B-B14F-4D97-AF65-F5344CB8AC3E}">
        <p14:creationId xmlns:p14="http://schemas.microsoft.com/office/powerpoint/2010/main" val="2077621022"/>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155681" y="1390262"/>
            <a:ext cx="8955630" cy="2695035"/>
          </a:xfrm>
          <a:prstGeom prst="rect">
            <a:avLst/>
          </a:prstGeom>
          <a:effectLst/>
        </p:spPr>
        <p:txBody>
          <a:bodyPr vert="horz" lIns="91440" tIns="45720" rIns="91440" bIns="45720" rtlCol="0" anchor="b">
            <a:noAutofit/>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lnSpc>
                <a:spcPct val="150000"/>
              </a:lnSpc>
            </a:pPr>
            <a:r>
              <a:rPr lang="en-US" sz="6600" dirty="0" smtClean="0">
                <a:latin typeface="Algerian" panose="04020705040A02060702" pitchFamily="82" charset="0"/>
              </a:rPr>
              <a:t>Graph Theory</a:t>
            </a:r>
          </a:p>
        </p:txBody>
      </p:sp>
      <p:sp>
        <p:nvSpPr>
          <p:cNvPr id="6" name="Slide Number Placeholder 5"/>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827229786"/>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20</a:t>
            </a:fld>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1302589" y="1233578"/>
                <a:ext cx="10498347" cy="3970318"/>
              </a:xfrm>
              <a:prstGeom prst="rect">
                <a:avLst/>
              </a:prstGeom>
              <a:noFill/>
            </p:spPr>
            <p:txBody>
              <a:bodyPr wrap="square" rtlCol="0">
                <a:spAutoFit/>
              </a:bodyPr>
              <a:lstStyle/>
              <a:p>
                <a:pPr marL="457200" indent="-457200">
                  <a:buAutoNum type="arabicPeriod"/>
                </a:pPr>
                <a:r>
                  <a:rPr lang="en-US" b="1" dirty="0" smtClean="0"/>
                  <a:t>Prove that a maximum number of edges possible in a simple graph with n vertices is         [n(n </a:t>
                </a:r>
                <a:r>
                  <a:rPr lang="en-US" b="1" dirty="0"/>
                  <a:t>− 1</a:t>
                </a:r>
                <a:r>
                  <a:rPr lang="en-US" b="1" dirty="0" smtClean="0"/>
                  <a:t>)]/2</a:t>
                </a:r>
                <a:endParaRPr lang="en-US" b="1" dirty="0"/>
              </a:p>
              <a:p>
                <a:r>
                  <a:rPr lang="en-US" dirty="0"/>
                  <a:t>       Solution:</a:t>
                </a:r>
              </a:p>
              <a:p>
                <a:r>
                  <a:rPr lang="en-US" dirty="0" smtClean="0"/>
                  <a:t>By </a:t>
                </a:r>
                <a:r>
                  <a:rPr lang="en-US" dirty="0" err="1" smtClean="0"/>
                  <a:t>Handshakin</a:t>
                </a:r>
                <a:r>
                  <a:rPr lang="en-US" dirty="0" smtClean="0"/>
                  <a:t> </a:t>
                </a:r>
                <a:r>
                  <a:rPr lang="en-US" dirty="0" err="1" smtClean="0"/>
                  <a:t>Therorem</a:t>
                </a:r>
                <a:r>
                  <a:rPr lang="en-US" dirty="0" smtClean="0"/>
                  <a:t> , We have</a:t>
                </a:r>
              </a:p>
              <a:p>
                <a:r>
                  <a:rPr lang="en-US" dirty="0"/>
                  <a:t>	</a:t>
                </a:r>
                <a:r>
                  <a:rPr lang="en-US" dirty="0" smtClean="0"/>
                  <a:t>	</a:t>
                </a:r>
                <a:r>
                  <a:rPr lang="en-US" i="1" dirty="0"/>
                  <a:t>2m = </a:t>
                </a:r>
                <a14:m>
                  <m:oMath xmlns:m="http://schemas.openxmlformats.org/officeDocument/2006/math">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𝑣</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𝑉</m:t>
                        </m:r>
                      </m:sub>
                      <m:sup/>
                      <m:e>
                        <m:r>
                          <a:rPr lang="en-US" i="1">
                            <a:latin typeface="Cambria Math" panose="02040503050406030204" pitchFamily="18" charset="0"/>
                          </a:rPr>
                          <m:t>𝑑𝑒𝑔</m:t>
                        </m:r>
                        <m:r>
                          <a:rPr lang="en-US" i="1">
                            <a:latin typeface="Cambria Math" panose="02040503050406030204" pitchFamily="18" charset="0"/>
                          </a:rPr>
                          <m:t>⁡(</m:t>
                        </m:r>
                        <m:r>
                          <a:rPr lang="en-US" i="1">
                            <a:latin typeface="Cambria Math" panose="02040503050406030204" pitchFamily="18" charset="0"/>
                          </a:rPr>
                          <m:t>𝑣</m:t>
                        </m:r>
                        <m:r>
                          <a:rPr lang="en-US" i="1">
                            <a:latin typeface="Cambria Math" panose="02040503050406030204" pitchFamily="18" charset="0"/>
                          </a:rPr>
                          <m:t>)</m:t>
                        </m:r>
                      </m:e>
                    </m:nary>
                  </m:oMath>
                </a14:m>
                <a:r>
                  <a:rPr lang="en-US" dirty="0" smtClean="0"/>
                  <a:t> where m= number of edges with n vertices in the Graph G</a:t>
                </a:r>
              </a:p>
              <a:p>
                <a:r>
                  <a:rPr lang="en-US" dirty="0"/>
                  <a:t> </a:t>
                </a:r>
                <a:r>
                  <a:rPr lang="en-US" dirty="0" smtClean="0"/>
                  <a:t>    </a:t>
                </a:r>
                <a:r>
                  <a:rPr lang="en-US" dirty="0" err="1" smtClean="0"/>
                  <a:t>deg</a:t>
                </a:r>
                <a:r>
                  <a:rPr lang="en-US" dirty="0" smtClean="0"/>
                  <a:t>(v</a:t>
                </a:r>
                <a:r>
                  <a:rPr lang="en-US" baseline="-25000" dirty="0" smtClean="0"/>
                  <a:t>1</a:t>
                </a:r>
                <a:r>
                  <a:rPr lang="en-US" dirty="0" smtClean="0"/>
                  <a:t>) + </a:t>
                </a:r>
                <a:r>
                  <a:rPr lang="en-US" dirty="0" err="1" smtClean="0"/>
                  <a:t>dwg</a:t>
                </a:r>
                <a:r>
                  <a:rPr lang="en-US" dirty="0" smtClean="0"/>
                  <a:t>(v</a:t>
                </a:r>
                <a:r>
                  <a:rPr lang="en-US" baseline="-25000" dirty="0" smtClean="0"/>
                  <a:t>2</a:t>
                </a:r>
                <a:r>
                  <a:rPr lang="en-US" dirty="0" smtClean="0"/>
                  <a:t>) + </a:t>
                </a:r>
                <a:r>
                  <a:rPr lang="en-US" dirty="0" err="1" smtClean="0"/>
                  <a:t>deg</a:t>
                </a:r>
                <a:r>
                  <a:rPr lang="en-US" dirty="0" smtClean="0"/>
                  <a:t>(v</a:t>
                </a:r>
                <a:r>
                  <a:rPr lang="en-US" baseline="-25000" dirty="0" smtClean="0"/>
                  <a:t>3</a:t>
                </a:r>
                <a:r>
                  <a:rPr lang="en-US" dirty="0" smtClean="0"/>
                  <a:t>) +………</a:t>
                </a:r>
                <a:r>
                  <a:rPr lang="en-US" dirty="0" err="1" smtClean="0"/>
                  <a:t>deg</a:t>
                </a:r>
                <a:r>
                  <a:rPr lang="en-US" dirty="0" smtClean="0"/>
                  <a:t>(</a:t>
                </a:r>
                <a:r>
                  <a:rPr lang="en-US" dirty="0" err="1" smtClean="0"/>
                  <a:t>v</a:t>
                </a:r>
                <a:r>
                  <a:rPr lang="en-US" baseline="-25000" dirty="0" err="1" smtClean="0"/>
                  <a:t>n</a:t>
                </a:r>
                <a:r>
                  <a:rPr lang="en-US" dirty="0" smtClean="0"/>
                  <a:t>) = 2m-------------------------(</a:t>
                </a:r>
                <a:r>
                  <a:rPr lang="en-US" dirty="0" err="1" smtClean="0"/>
                  <a:t>i</a:t>
                </a:r>
                <a:r>
                  <a:rPr lang="en-US" dirty="0" smtClean="0"/>
                  <a:t>)</a:t>
                </a:r>
              </a:p>
              <a:p>
                <a:endParaRPr lang="en-US" dirty="0"/>
              </a:p>
              <a:p>
                <a:r>
                  <a:rPr lang="en-US" dirty="0" smtClean="0"/>
                  <a:t>We know that the </a:t>
                </a:r>
                <a:r>
                  <a:rPr lang="en-US" dirty="0" err="1" smtClean="0"/>
                  <a:t>maxium</a:t>
                </a:r>
                <a:r>
                  <a:rPr lang="en-US" dirty="0" smtClean="0"/>
                  <a:t> degree of a vertices in a Simple </a:t>
                </a:r>
                <a:r>
                  <a:rPr lang="en-US" dirty="0" err="1" smtClean="0"/>
                  <a:t>grah</a:t>
                </a:r>
                <a:r>
                  <a:rPr lang="en-US" dirty="0" smtClean="0"/>
                  <a:t> can be(n-1),</a:t>
                </a:r>
              </a:p>
              <a:p>
                <a:r>
                  <a:rPr lang="en-US" dirty="0"/>
                  <a:t>	</a:t>
                </a:r>
                <a:r>
                  <a:rPr lang="en-US" dirty="0" smtClean="0"/>
                  <a:t>We can write equation (</a:t>
                </a:r>
                <a:r>
                  <a:rPr lang="en-US" dirty="0" err="1" smtClean="0"/>
                  <a:t>i</a:t>
                </a:r>
                <a:r>
                  <a:rPr lang="en-US" dirty="0" smtClean="0"/>
                  <a:t>) as,</a:t>
                </a:r>
              </a:p>
              <a:p>
                <a:r>
                  <a:rPr lang="en-US" dirty="0"/>
                  <a:t>	</a:t>
                </a:r>
                <a:r>
                  <a:rPr lang="en-US" dirty="0" smtClean="0"/>
                  <a:t>(n-1) + (n-1) + (n-1) + …………up to n vertices  = 2m</a:t>
                </a:r>
              </a:p>
              <a:p>
                <a:r>
                  <a:rPr lang="en-US" dirty="0"/>
                  <a:t>	</a:t>
                </a:r>
                <a:r>
                  <a:rPr lang="en-US" dirty="0" smtClean="0"/>
                  <a:t>n(n-1) = 2m</a:t>
                </a:r>
              </a:p>
              <a:p>
                <a:r>
                  <a:rPr lang="en-US" dirty="0"/>
                  <a:t>	</a:t>
                </a:r>
                <a:r>
                  <a:rPr lang="en-US" dirty="0" smtClean="0"/>
                  <a:t>m= </a:t>
                </a:r>
                <a:r>
                  <a:rPr lang="en-US" b="1" dirty="0" smtClean="0"/>
                  <a:t>[</a:t>
                </a:r>
                <a:r>
                  <a:rPr lang="en-US" b="1" dirty="0"/>
                  <a:t>n(n − 1)]/2</a:t>
                </a:r>
              </a:p>
              <a:p>
                <a:r>
                  <a:rPr lang="en-US" dirty="0" smtClean="0"/>
                  <a:t>			</a:t>
                </a:r>
                <a:endParaRPr lang="en-US" dirty="0"/>
              </a:p>
              <a:p>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302589" y="1233578"/>
                <a:ext cx="10498347" cy="3970318"/>
              </a:xfrm>
              <a:prstGeom prst="rect">
                <a:avLst/>
              </a:prstGeom>
              <a:blipFill>
                <a:blip r:embed="rId2"/>
                <a:stretch>
                  <a:fillRect l="-523" t="-767"/>
                </a:stretch>
              </a:blipFill>
            </p:spPr>
            <p:txBody>
              <a:bodyPr/>
              <a:lstStyle/>
              <a:p>
                <a:r>
                  <a:rPr lang="en-US">
                    <a:noFill/>
                  </a:rPr>
                  <a:t> </a:t>
                </a:r>
              </a:p>
            </p:txBody>
          </p:sp>
        </mc:Fallback>
      </mc:AlternateContent>
    </p:spTree>
    <p:extLst>
      <p:ext uri="{BB962C8B-B14F-4D97-AF65-F5344CB8AC3E}">
        <p14:creationId xmlns:p14="http://schemas.microsoft.com/office/powerpoint/2010/main" val="16210576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846" y="371088"/>
            <a:ext cx="8534400" cy="897466"/>
          </a:xfrm>
        </p:spPr>
        <p:txBody>
          <a:bodyPr>
            <a:normAutofit/>
          </a:bodyPr>
          <a:lstStyle/>
          <a:p>
            <a:r>
              <a:rPr lang="en-US" b="1" u="sng" dirty="0" smtClean="0">
                <a:solidFill>
                  <a:srgbClr val="FFC000"/>
                </a:solidFill>
              </a:rPr>
              <a:t>Chromatic number:</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21</a:t>
            </a:fld>
            <a:endParaRPr lang="en-US" dirty="0"/>
          </a:p>
        </p:txBody>
      </p:sp>
      <p:sp>
        <p:nvSpPr>
          <p:cNvPr id="5" name="TextBox 4"/>
          <p:cNvSpPr txBox="1"/>
          <p:nvPr/>
        </p:nvSpPr>
        <p:spPr>
          <a:xfrm>
            <a:off x="1268082" y="1268554"/>
            <a:ext cx="10248182" cy="6740307"/>
          </a:xfrm>
          <a:prstGeom prst="rect">
            <a:avLst/>
          </a:prstGeom>
          <a:noFill/>
        </p:spPr>
        <p:txBody>
          <a:bodyPr wrap="square" rtlCol="0">
            <a:spAutoFit/>
          </a:bodyPr>
          <a:lstStyle/>
          <a:p>
            <a:pPr marL="285750" indent="-285750">
              <a:buFont typeface="Arial" panose="020B0604020202020204" pitchFamily="34" charset="0"/>
              <a:buChar char="•"/>
            </a:pPr>
            <a:r>
              <a:rPr lang="en-US" dirty="0"/>
              <a:t>A graph can be colored by assigning a different color to each of its vertices. However, for most graphs a coloring can be found that uses fewer colors than the number of vertices in the graph. What is the least number of colors necessary?</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 </a:t>
            </a:r>
            <a:r>
              <a:rPr lang="en-US" dirty="0"/>
              <a:t>chromatic number of a graph is the least number of colors needed for a coloring of this graph. The chromatic number of a graph G is denoted by χ (G). (Here χ is the Greek letter chi</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are the chromatic numbers of the graphs G and H shown in Figure </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t>: The chromatic number of G is </a:t>
            </a:r>
            <a:r>
              <a:rPr lang="en-US" dirty="0" smtClean="0"/>
              <a:t> 3, and H </a:t>
            </a:r>
            <a:r>
              <a:rPr lang="en-US" dirty="0"/>
              <a:t>has a chromatic number equal to 4</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pic>
        <p:nvPicPr>
          <p:cNvPr id="9" name="Picture 8"/>
          <p:cNvPicPr>
            <a:picLocks noChangeAspect="1"/>
          </p:cNvPicPr>
          <p:nvPr/>
        </p:nvPicPr>
        <p:blipFill>
          <a:blip r:embed="rId2"/>
          <a:stretch>
            <a:fillRect/>
          </a:stretch>
        </p:blipFill>
        <p:spPr>
          <a:xfrm>
            <a:off x="2232183" y="3616196"/>
            <a:ext cx="5591175" cy="1885950"/>
          </a:xfrm>
          <a:prstGeom prst="rect">
            <a:avLst/>
          </a:prstGeom>
        </p:spPr>
      </p:pic>
    </p:spTree>
    <p:extLst>
      <p:ext uri="{BB962C8B-B14F-4D97-AF65-F5344CB8AC3E}">
        <p14:creationId xmlns:p14="http://schemas.microsoft.com/office/powerpoint/2010/main" val="1296199925"/>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846" y="371088"/>
            <a:ext cx="8534400" cy="897466"/>
          </a:xfrm>
        </p:spPr>
        <p:txBody>
          <a:bodyPr>
            <a:normAutofit/>
          </a:bodyPr>
          <a:lstStyle/>
          <a:p>
            <a:r>
              <a:rPr lang="en-US" b="1" u="sng" dirty="0" smtClean="0">
                <a:solidFill>
                  <a:srgbClr val="FFC000"/>
                </a:solidFill>
              </a:rPr>
              <a:t>Chromatic number:</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22</a:t>
            </a:fld>
            <a:endParaRPr lang="en-US" dirty="0"/>
          </a:p>
        </p:txBody>
      </p:sp>
      <p:sp>
        <p:nvSpPr>
          <p:cNvPr id="5" name="TextBox 4"/>
          <p:cNvSpPr txBox="1"/>
          <p:nvPr/>
        </p:nvSpPr>
        <p:spPr>
          <a:xfrm>
            <a:off x="1268082" y="1268554"/>
            <a:ext cx="10248182" cy="3139321"/>
          </a:xfrm>
          <a:prstGeom prst="rect">
            <a:avLst/>
          </a:prstGeom>
          <a:noFill/>
        </p:spPr>
        <p:txBody>
          <a:bodyPr wrap="square" rtlCol="0">
            <a:spAutoFit/>
          </a:bodyPr>
          <a:lstStyle/>
          <a:p>
            <a:pPr marL="285750" indent="-285750">
              <a:buFont typeface="Arial" panose="020B0604020202020204" pitchFamily="34" charset="0"/>
              <a:buChar char="•"/>
            </a:pPr>
            <a:r>
              <a:rPr lang="en-US" dirty="0"/>
              <a:t>What is the chromatic number of </a:t>
            </a:r>
            <a:r>
              <a:rPr lang="en-US" dirty="0" err="1"/>
              <a:t>K</a:t>
            </a:r>
            <a:r>
              <a:rPr lang="en-US" baseline="-25000" dirty="0" err="1"/>
              <a:t>n</a:t>
            </a:r>
            <a:r>
              <a:rPr lang="en-US" dirty="0" smtClean="0"/>
              <a:t>?</a:t>
            </a:r>
          </a:p>
          <a:p>
            <a:pPr marL="742950" lvl="1" indent="-285750">
              <a:buFont typeface="Arial" panose="020B0604020202020204" pitchFamily="34" charset="0"/>
              <a:buChar char="•"/>
            </a:pPr>
            <a:r>
              <a:rPr lang="en-US" dirty="0"/>
              <a:t>A coloring of </a:t>
            </a:r>
            <a:r>
              <a:rPr lang="en-US" dirty="0" err="1"/>
              <a:t>K</a:t>
            </a:r>
            <a:r>
              <a:rPr lang="en-US" baseline="-25000" dirty="0" err="1"/>
              <a:t>n</a:t>
            </a:r>
            <a:r>
              <a:rPr lang="en-US" dirty="0"/>
              <a:t> can be constructed using n colors by assigning a different color to each vertex. </a:t>
            </a:r>
            <a:endParaRPr lang="en-US" dirty="0" smtClean="0"/>
          </a:p>
          <a:p>
            <a:pPr marL="742950" lvl="1" indent="-285750">
              <a:buFont typeface="Arial" panose="020B0604020202020204" pitchFamily="34" charset="0"/>
              <a:buChar char="•"/>
            </a:pPr>
            <a:r>
              <a:rPr lang="en-US" dirty="0" smtClean="0"/>
              <a:t>Is </a:t>
            </a:r>
            <a:r>
              <a:rPr lang="en-US" dirty="0"/>
              <a:t>there a coloring using fewer colors? The answer is no. No two vertices can be assigned the same color, because every two vertices of this graph are adjacent. </a:t>
            </a:r>
            <a:endParaRPr lang="en-US" dirty="0" smtClean="0"/>
          </a:p>
          <a:p>
            <a:pPr marL="742950" lvl="1" indent="-285750">
              <a:buFont typeface="Arial" panose="020B0604020202020204" pitchFamily="34" charset="0"/>
              <a:buChar char="•"/>
            </a:pPr>
            <a:r>
              <a:rPr lang="en-US" b="1" dirty="0" smtClean="0"/>
              <a:t>Hence</a:t>
            </a:r>
            <a:r>
              <a:rPr lang="en-US" b="1" dirty="0"/>
              <a:t>, the chromatic number of </a:t>
            </a:r>
            <a:r>
              <a:rPr lang="en-US" b="1" dirty="0" err="1"/>
              <a:t>K</a:t>
            </a:r>
            <a:r>
              <a:rPr lang="en-US" b="1" baseline="-25000" dirty="0" err="1"/>
              <a:t>n</a:t>
            </a:r>
            <a:r>
              <a:rPr lang="en-US" b="1" dirty="0"/>
              <a:t> is n. That is, χ (</a:t>
            </a:r>
            <a:r>
              <a:rPr lang="en-US" b="1" dirty="0" err="1"/>
              <a:t>K</a:t>
            </a:r>
            <a:r>
              <a:rPr lang="en-US" b="1" baseline="-25000" dirty="0" err="1"/>
              <a:t>n</a:t>
            </a:r>
            <a:r>
              <a:rPr lang="en-US" b="1" dirty="0"/>
              <a:t>) = n. </a:t>
            </a:r>
            <a:endParaRPr lang="en-US" b="1" dirty="0" smtClean="0"/>
          </a:p>
          <a:p>
            <a:pPr marL="742950" lvl="1" indent="-285750">
              <a:buFont typeface="Arial" panose="020B0604020202020204" pitchFamily="34" charset="0"/>
              <a:buChar char="•"/>
            </a:pPr>
            <a:endParaRPr lang="en-US" b="1" dirty="0"/>
          </a:p>
          <a:p>
            <a:pPr marL="742950" lvl="1" indent="-285750">
              <a:buFont typeface="Arial" panose="020B0604020202020204" pitchFamily="34" charset="0"/>
              <a:buChar char="•"/>
            </a:pPr>
            <a:r>
              <a:rPr lang="en-US" dirty="0"/>
              <a:t>A coloring of K</a:t>
            </a:r>
            <a:r>
              <a:rPr lang="en-US" baseline="-25000" dirty="0"/>
              <a:t>5</a:t>
            </a:r>
            <a:r>
              <a:rPr lang="en-US" dirty="0"/>
              <a:t> using five colors is shown in Figure </a:t>
            </a:r>
            <a:r>
              <a:rPr lang="en-US" dirty="0" smtClean="0"/>
              <a:t>.</a:t>
            </a:r>
            <a:endParaRPr lang="en-US" b="1"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pic>
        <p:nvPicPr>
          <p:cNvPr id="3" name="Picture 2"/>
          <p:cNvPicPr>
            <a:picLocks noChangeAspect="1"/>
          </p:cNvPicPr>
          <p:nvPr/>
        </p:nvPicPr>
        <p:blipFill>
          <a:blip r:embed="rId2"/>
          <a:stretch>
            <a:fillRect/>
          </a:stretch>
        </p:blipFill>
        <p:spPr>
          <a:xfrm>
            <a:off x="4350722" y="3291699"/>
            <a:ext cx="4082901" cy="3464280"/>
          </a:xfrm>
          <a:prstGeom prst="rect">
            <a:avLst/>
          </a:prstGeom>
        </p:spPr>
      </p:pic>
    </p:spTree>
    <p:extLst>
      <p:ext uri="{BB962C8B-B14F-4D97-AF65-F5344CB8AC3E}">
        <p14:creationId xmlns:p14="http://schemas.microsoft.com/office/powerpoint/2010/main" val="3016712722"/>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846" y="371088"/>
            <a:ext cx="8534400" cy="897466"/>
          </a:xfrm>
        </p:spPr>
        <p:txBody>
          <a:bodyPr>
            <a:normAutofit/>
          </a:bodyPr>
          <a:lstStyle/>
          <a:p>
            <a:r>
              <a:rPr lang="en-US" b="1" u="sng" dirty="0" smtClean="0">
                <a:solidFill>
                  <a:srgbClr val="FFC000"/>
                </a:solidFill>
              </a:rPr>
              <a:t>Chromatic number:</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23</a:t>
            </a:fld>
            <a:endParaRPr lang="en-US" dirty="0"/>
          </a:p>
        </p:txBody>
      </p:sp>
      <p:sp>
        <p:nvSpPr>
          <p:cNvPr id="5" name="TextBox 4"/>
          <p:cNvSpPr txBox="1"/>
          <p:nvPr/>
        </p:nvSpPr>
        <p:spPr>
          <a:xfrm>
            <a:off x="1268082" y="1268554"/>
            <a:ext cx="10696756" cy="3139321"/>
          </a:xfrm>
          <a:prstGeom prst="rect">
            <a:avLst/>
          </a:prstGeom>
          <a:noFill/>
        </p:spPr>
        <p:txBody>
          <a:bodyPr wrap="square" rtlCol="0">
            <a:spAutoFit/>
          </a:bodyPr>
          <a:lstStyle/>
          <a:p>
            <a:pPr marL="285750" indent="-285750">
              <a:buFont typeface="Arial" panose="020B0604020202020204" pitchFamily="34" charset="0"/>
              <a:buChar char="•"/>
            </a:pPr>
            <a:r>
              <a:rPr lang="en-US" dirty="0"/>
              <a:t>What is the chromatic number of the complete bipartite graph </a:t>
            </a:r>
            <a:r>
              <a:rPr lang="en-US" dirty="0" err="1"/>
              <a:t>K</a:t>
            </a:r>
            <a:r>
              <a:rPr lang="en-US" baseline="-25000" dirty="0" err="1"/>
              <a:t>m,n</a:t>
            </a:r>
            <a:r>
              <a:rPr lang="en-US" dirty="0"/>
              <a:t>, where m and n are positive integers</a:t>
            </a:r>
            <a:r>
              <a:rPr lang="en-US" dirty="0" smtClean="0"/>
              <a:t>?</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smtClean="0"/>
              <a:t>We </a:t>
            </a:r>
            <a:r>
              <a:rPr lang="en-US" dirty="0"/>
              <a:t>can color the set of m vertices with one color and the set of n vertices with a second color. </a:t>
            </a:r>
            <a:endParaRPr lang="en-US" dirty="0" smtClean="0"/>
          </a:p>
          <a:p>
            <a:pPr marL="742950" lvl="1" indent="-285750">
              <a:buFont typeface="Arial" panose="020B0604020202020204" pitchFamily="34" charset="0"/>
              <a:buChar char="•"/>
            </a:pPr>
            <a:r>
              <a:rPr lang="en-US" dirty="0" smtClean="0"/>
              <a:t>Because </a:t>
            </a:r>
            <a:r>
              <a:rPr lang="en-US" dirty="0"/>
              <a:t>edges connect only a vertex from the set of m vertices and a vertex from the set of n vertices, no two adjacent vertices have the same color. </a:t>
            </a:r>
            <a:endParaRPr lang="en-US" dirty="0" smtClean="0"/>
          </a:p>
          <a:p>
            <a:pPr marL="742950" lvl="1" indent="-285750">
              <a:buFont typeface="Arial" panose="020B0604020202020204" pitchFamily="34" charset="0"/>
              <a:buChar char="•"/>
            </a:pPr>
            <a:r>
              <a:rPr lang="en-US" dirty="0"/>
              <a:t>Hence, chromatic number of the complete bipartite graph </a:t>
            </a:r>
            <a:r>
              <a:rPr lang="en-US" dirty="0" smtClean="0"/>
              <a:t>is 2 i.e. </a:t>
            </a:r>
            <a:r>
              <a:rPr lang="el-GR" dirty="0" smtClean="0"/>
              <a:t>χ </a:t>
            </a:r>
            <a:r>
              <a:rPr lang="el-GR" dirty="0"/>
              <a:t>(</a:t>
            </a:r>
            <a:r>
              <a:rPr lang="en-US" dirty="0" err="1"/>
              <a:t>Km,n</a:t>
            </a:r>
            <a:r>
              <a:rPr lang="en-US" dirty="0"/>
              <a:t>) = </a:t>
            </a:r>
            <a:r>
              <a:rPr lang="en-US" dirty="0" smtClean="0"/>
              <a:t>2</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A coloring of K</a:t>
            </a:r>
            <a:r>
              <a:rPr lang="en-US" baseline="-25000" dirty="0"/>
              <a:t>3,4</a:t>
            </a:r>
            <a:r>
              <a:rPr lang="en-US" dirty="0"/>
              <a:t> with two colors is displayed in </a:t>
            </a:r>
            <a:r>
              <a:rPr lang="en-US" dirty="0" smtClean="0"/>
              <a:t>Figure.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pic>
        <p:nvPicPr>
          <p:cNvPr id="4" name="Picture 3"/>
          <p:cNvPicPr>
            <a:picLocks noChangeAspect="1"/>
          </p:cNvPicPr>
          <p:nvPr/>
        </p:nvPicPr>
        <p:blipFill>
          <a:blip r:embed="rId2"/>
          <a:stretch>
            <a:fillRect/>
          </a:stretch>
        </p:blipFill>
        <p:spPr>
          <a:xfrm>
            <a:off x="3046561" y="3791805"/>
            <a:ext cx="5165785" cy="2929670"/>
          </a:xfrm>
          <a:prstGeom prst="rect">
            <a:avLst/>
          </a:prstGeom>
        </p:spPr>
      </p:pic>
    </p:spTree>
    <p:extLst>
      <p:ext uri="{BB962C8B-B14F-4D97-AF65-F5344CB8AC3E}">
        <p14:creationId xmlns:p14="http://schemas.microsoft.com/office/powerpoint/2010/main" val="2945859634"/>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846" y="371088"/>
            <a:ext cx="8534400" cy="897466"/>
          </a:xfrm>
        </p:spPr>
        <p:txBody>
          <a:bodyPr>
            <a:normAutofit/>
          </a:bodyPr>
          <a:lstStyle/>
          <a:p>
            <a:r>
              <a:rPr lang="en-US" b="1" u="sng" dirty="0" smtClean="0">
                <a:solidFill>
                  <a:srgbClr val="FFC000"/>
                </a:solidFill>
              </a:rPr>
              <a:t>Chromatic number:</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24</a:t>
            </a:fld>
            <a:endParaRPr lang="en-US" dirty="0"/>
          </a:p>
        </p:txBody>
      </p:sp>
      <p:sp>
        <p:nvSpPr>
          <p:cNvPr id="5" name="TextBox 4"/>
          <p:cNvSpPr txBox="1"/>
          <p:nvPr/>
        </p:nvSpPr>
        <p:spPr>
          <a:xfrm>
            <a:off x="1268082" y="1268554"/>
            <a:ext cx="10696756" cy="4801314"/>
          </a:xfrm>
          <a:prstGeom prst="rect">
            <a:avLst/>
          </a:prstGeom>
          <a:noFill/>
        </p:spPr>
        <p:txBody>
          <a:bodyPr wrap="square" rtlCol="0">
            <a:spAutoFit/>
          </a:bodyPr>
          <a:lstStyle/>
          <a:p>
            <a:pPr marL="285750" indent="-285750">
              <a:buFont typeface="Arial" panose="020B0604020202020204" pitchFamily="34" charset="0"/>
              <a:buChar char="•"/>
            </a:pPr>
            <a:r>
              <a:rPr lang="en-US" dirty="0"/>
              <a:t>What is the chromatic number of the graph C</a:t>
            </a:r>
            <a:r>
              <a:rPr lang="en-US" baseline="-25000" dirty="0"/>
              <a:t>n</a:t>
            </a:r>
            <a:r>
              <a:rPr lang="en-US" dirty="0"/>
              <a:t>, where n ≥ 3? </a:t>
            </a:r>
            <a:r>
              <a:rPr lang="en-US" dirty="0" smtClean="0"/>
              <a:t>(C</a:t>
            </a:r>
            <a:r>
              <a:rPr lang="en-US" baseline="-25000" dirty="0" smtClean="0"/>
              <a:t>n</a:t>
            </a:r>
            <a:r>
              <a:rPr lang="en-US" dirty="0" smtClean="0"/>
              <a:t> </a:t>
            </a:r>
            <a:r>
              <a:rPr lang="en-US" dirty="0"/>
              <a:t>is the cycle with n vertices</a:t>
            </a:r>
            <a:r>
              <a:rPr lang="en-US" dirty="0" smtClean="0"/>
              <a:t>.)</a:t>
            </a:r>
          </a:p>
          <a:p>
            <a:endParaRPr lang="en-US" dirty="0"/>
          </a:p>
          <a:p>
            <a:pPr marL="742950" lvl="1" indent="-285750">
              <a:buFont typeface="Arial" panose="020B0604020202020204" pitchFamily="34" charset="0"/>
              <a:buChar char="•"/>
            </a:pPr>
            <a:endParaRPr lang="en-US" dirty="0" smtClean="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smtClean="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smtClean="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smtClean="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smtClean="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smtClean="0"/>
          </a:p>
          <a:p>
            <a:pPr marL="742950" lvl="1" indent="-285750">
              <a:buFont typeface="Arial" panose="020B0604020202020204" pitchFamily="34" charset="0"/>
              <a:buChar char="•"/>
            </a:pPr>
            <a:r>
              <a:rPr lang="en-US" b="1" dirty="0"/>
              <a:t>χ (Cn) = 2 if n is an even positive integer with n ≥ 4 </a:t>
            </a:r>
            <a:endParaRPr lang="en-US" b="1" dirty="0" smtClean="0"/>
          </a:p>
          <a:p>
            <a:pPr marL="742950" lvl="1" indent="-285750">
              <a:buFont typeface="Arial" panose="020B0604020202020204" pitchFamily="34" charset="0"/>
              <a:buChar char="•"/>
            </a:pPr>
            <a:r>
              <a:rPr lang="en-US" b="1" dirty="0" smtClean="0"/>
              <a:t>χ </a:t>
            </a:r>
            <a:r>
              <a:rPr lang="en-US" b="1" dirty="0"/>
              <a:t>(Cn) = 3 if n is an odd positive integer with n ≥ 3.</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pic>
        <p:nvPicPr>
          <p:cNvPr id="3" name="Picture 2"/>
          <p:cNvPicPr>
            <a:picLocks noChangeAspect="1"/>
          </p:cNvPicPr>
          <p:nvPr/>
        </p:nvPicPr>
        <p:blipFill>
          <a:blip r:embed="rId2"/>
          <a:stretch>
            <a:fillRect/>
          </a:stretch>
        </p:blipFill>
        <p:spPr>
          <a:xfrm>
            <a:off x="2177810" y="1836145"/>
            <a:ext cx="4438650" cy="2447925"/>
          </a:xfrm>
          <a:prstGeom prst="rect">
            <a:avLst/>
          </a:prstGeom>
        </p:spPr>
      </p:pic>
      <p:sp>
        <p:nvSpPr>
          <p:cNvPr id="6" name="TextBox 5"/>
          <p:cNvSpPr txBox="1"/>
          <p:nvPr/>
        </p:nvSpPr>
        <p:spPr>
          <a:xfrm>
            <a:off x="6616460" y="2372264"/>
            <a:ext cx="4290203" cy="923330"/>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The chromatic </a:t>
            </a:r>
            <a:r>
              <a:rPr lang="en-US" b="1" dirty="0"/>
              <a:t>number of C</a:t>
            </a:r>
            <a:r>
              <a:rPr lang="en-US" b="1" baseline="-25000" dirty="0"/>
              <a:t>6</a:t>
            </a:r>
            <a:r>
              <a:rPr lang="en-US" b="1" dirty="0"/>
              <a:t> is </a:t>
            </a:r>
            <a:r>
              <a:rPr lang="en-US" b="1" dirty="0" smtClean="0"/>
              <a:t>2</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smtClean="0"/>
              <a:t>The </a:t>
            </a:r>
            <a:r>
              <a:rPr lang="en-US" b="1" dirty="0"/>
              <a:t>chromatic number of C</a:t>
            </a:r>
            <a:r>
              <a:rPr lang="en-US" b="1" baseline="-25000" dirty="0"/>
              <a:t>5</a:t>
            </a:r>
            <a:r>
              <a:rPr lang="en-US" b="1" dirty="0"/>
              <a:t> is 3</a:t>
            </a:r>
          </a:p>
        </p:txBody>
      </p:sp>
    </p:spTree>
    <p:extLst>
      <p:ext uri="{BB962C8B-B14F-4D97-AF65-F5344CB8AC3E}">
        <p14:creationId xmlns:p14="http://schemas.microsoft.com/office/powerpoint/2010/main" val="1971393638"/>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846" y="371088"/>
            <a:ext cx="8534400" cy="897466"/>
          </a:xfrm>
        </p:spPr>
        <p:txBody>
          <a:bodyPr>
            <a:normAutofit/>
          </a:bodyPr>
          <a:lstStyle/>
          <a:p>
            <a:r>
              <a:rPr lang="en-US" b="1" u="sng" dirty="0" smtClean="0">
                <a:solidFill>
                  <a:srgbClr val="FFC000"/>
                </a:solidFill>
              </a:rPr>
              <a:t>Chromatic number:</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25</a:t>
            </a:fld>
            <a:endParaRPr lang="en-US" dirty="0"/>
          </a:p>
        </p:txBody>
      </p:sp>
      <p:sp>
        <p:nvSpPr>
          <p:cNvPr id="5" name="TextBox 4"/>
          <p:cNvSpPr txBox="1"/>
          <p:nvPr/>
        </p:nvSpPr>
        <p:spPr>
          <a:xfrm>
            <a:off x="1268082" y="1268554"/>
            <a:ext cx="10696756" cy="5632311"/>
          </a:xfrm>
          <a:prstGeom prst="rect">
            <a:avLst/>
          </a:prstGeom>
          <a:noFill/>
        </p:spPr>
        <p:txBody>
          <a:bodyPr wrap="square" rtlCol="0">
            <a:spAutoFit/>
          </a:bodyPr>
          <a:lstStyle/>
          <a:p>
            <a:pPr marL="285750" indent="-285750">
              <a:buFont typeface="Arial" panose="020B0604020202020204" pitchFamily="34" charset="0"/>
              <a:buChar char="•"/>
            </a:pPr>
            <a:r>
              <a:rPr lang="en-US" dirty="0"/>
              <a:t>What is the chromatic number of </a:t>
            </a:r>
            <a:r>
              <a:rPr lang="en-US" dirty="0" err="1"/>
              <a:t>W</a:t>
            </a:r>
            <a:r>
              <a:rPr lang="en-US" baseline="-25000" dirty="0" err="1"/>
              <a:t>n</a:t>
            </a:r>
            <a:r>
              <a:rPr lang="en-US" dirty="0"/>
              <a:t>?</a:t>
            </a:r>
          </a:p>
          <a:p>
            <a:pPr marL="742950" lvl="1" indent="-285750">
              <a:buFont typeface="Arial" panose="020B0604020202020204" pitchFamily="34" charset="0"/>
              <a:buChar char="•"/>
            </a:pPr>
            <a:endParaRPr lang="en-US" dirty="0" smtClean="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smtClean="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smtClean="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smtClean="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smtClean="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smtClean="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smtClean="0"/>
          </a:p>
          <a:p>
            <a:pPr marL="742950" lvl="1" indent="-285750">
              <a:buFont typeface="Arial" panose="020B0604020202020204" pitchFamily="34" charset="0"/>
              <a:buChar char="•"/>
            </a:pPr>
            <a:endParaRPr lang="en-US" dirty="0"/>
          </a:p>
          <a:p>
            <a:pPr lvl="1"/>
            <a:endParaRPr lang="en-US" dirty="0" smtClean="0"/>
          </a:p>
          <a:p>
            <a:pPr marL="742950" lvl="1" indent="-285750">
              <a:buFont typeface="Arial" panose="020B0604020202020204" pitchFamily="34" charset="0"/>
              <a:buChar char="•"/>
            </a:pPr>
            <a:r>
              <a:rPr lang="en-US" b="1" dirty="0"/>
              <a:t>χ </a:t>
            </a:r>
            <a:r>
              <a:rPr lang="en-US" b="1" dirty="0" smtClean="0"/>
              <a:t>(</a:t>
            </a:r>
            <a:r>
              <a:rPr lang="en-US" b="1" dirty="0" err="1" smtClean="0"/>
              <a:t>Wn</a:t>
            </a:r>
            <a:r>
              <a:rPr lang="en-US" b="1" dirty="0"/>
              <a:t>) = </a:t>
            </a:r>
            <a:r>
              <a:rPr lang="en-US" b="1" dirty="0" smtClean="0"/>
              <a:t>4 </a:t>
            </a:r>
            <a:r>
              <a:rPr lang="en-US" b="1" dirty="0"/>
              <a:t>if n is an even positive integer with n ≥ 4 </a:t>
            </a:r>
            <a:endParaRPr lang="en-US" b="1" dirty="0" smtClean="0"/>
          </a:p>
          <a:p>
            <a:pPr marL="742950" lvl="1" indent="-285750">
              <a:buFont typeface="Arial" panose="020B0604020202020204" pitchFamily="34" charset="0"/>
              <a:buChar char="•"/>
            </a:pPr>
            <a:r>
              <a:rPr lang="en-US" b="1" dirty="0" smtClean="0"/>
              <a:t>χ (</a:t>
            </a:r>
            <a:r>
              <a:rPr lang="en-US" b="1" dirty="0" err="1" smtClean="0"/>
              <a:t>Wn</a:t>
            </a:r>
            <a:r>
              <a:rPr lang="en-US" b="1" dirty="0"/>
              <a:t>) = 3 if n is an odd positive integer with n ≥ </a:t>
            </a:r>
            <a:r>
              <a:rPr lang="en-US" b="1" dirty="0" smtClean="0"/>
              <a:t>5.</a:t>
            </a:r>
            <a:endParaRPr lang="en-US" b="1"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
        <p:nvSpPr>
          <p:cNvPr id="6" name="TextBox 5"/>
          <p:cNvSpPr txBox="1"/>
          <p:nvPr/>
        </p:nvSpPr>
        <p:spPr>
          <a:xfrm>
            <a:off x="7674635" y="2175696"/>
            <a:ext cx="4290203" cy="923330"/>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The chromatic </a:t>
            </a:r>
            <a:r>
              <a:rPr lang="en-US" b="1" dirty="0"/>
              <a:t>number of </a:t>
            </a:r>
            <a:r>
              <a:rPr lang="en-US" b="1" dirty="0" smtClean="0"/>
              <a:t>W</a:t>
            </a:r>
            <a:r>
              <a:rPr lang="en-US" b="1" baseline="-25000" dirty="0"/>
              <a:t>5</a:t>
            </a:r>
            <a:r>
              <a:rPr lang="en-US" b="1" dirty="0" smtClean="0"/>
              <a:t> </a:t>
            </a:r>
            <a:r>
              <a:rPr lang="en-US" b="1" dirty="0"/>
              <a:t>is 3</a:t>
            </a:r>
            <a:endParaRPr lang="en-US" b="1" dirty="0" smtClean="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smtClean="0"/>
              <a:t>The </a:t>
            </a:r>
            <a:r>
              <a:rPr lang="en-US" b="1" dirty="0"/>
              <a:t>chromatic number of </a:t>
            </a:r>
            <a:r>
              <a:rPr lang="en-US" b="1" dirty="0" smtClean="0"/>
              <a:t>C</a:t>
            </a:r>
            <a:r>
              <a:rPr lang="en-US" b="1" baseline="-25000" dirty="0" smtClean="0"/>
              <a:t>4</a:t>
            </a:r>
            <a:r>
              <a:rPr lang="en-US" b="1" dirty="0" smtClean="0"/>
              <a:t> </a:t>
            </a:r>
            <a:r>
              <a:rPr lang="en-US" b="1" dirty="0"/>
              <a:t>is </a:t>
            </a:r>
            <a:r>
              <a:rPr lang="en-US" b="1" dirty="0" smtClean="0"/>
              <a:t>4</a:t>
            </a:r>
            <a:endParaRPr lang="en-US" b="1" dirty="0"/>
          </a:p>
        </p:txBody>
      </p:sp>
      <p:pic>
        <p:nvPicPr>
          <p:cNvPr id="4" name="Picture 3"/>
          <p:cNvPicPr>
            <a:picLocks noChangeAspect="1"/>
          </p:cNvPicPr>
          <p:nvPr/>
        </p:nvPicPr>
        <p:blipFill>
          <a:blip r:embed="rId2"/>
          <a:stretch>
            <a:fillRect/>
          </a:stretch>
        </p:blipFill>
        <p:spPr>
          <a:xfrm>
            <a:off x="1030677" y="1754842"/>
            <a:ext cx="3272287" cy="3527934"/>
          </a:xfrm>
          <a:prstGeom prst="rect">
            <a:avLst/>
          </a:prstGeom>
        </p:spPr>
      </p:pic>
      <p:sp>
        <p:nvSpPr>
          <p:cNvPr id="7" name="TextBox 6"/>
          <p:cNvSpPr txBox="1"/>
          <p:nvPr/>
        </p:nvSpPr>
        <p:spPr>
          <a:xfrm>
            <a:off x="1119818" y="1754842"/>
            <a:ext cx="793630" cy="369332"/>
          </a:xfrm>
          <a:prstGeom prst="rect">
            <a:avLst/>
          </a:prstGeom>
          <a:noFill/>
        </p:spPr>
        <p:txBody>
          <a:bodyPr wrap="square" rtlCol="0">
            <a:spAutoFit/>
          </a:bodyPr>
          <a:lstStyle/>
          <a:p>
            <a:r>
              <a:rPr lang="en-US" dirty="0" smtClean="0">
                <a:solidFill>
                  <a:srgbClr val="FF0000"/>
                </a:solidFill>
              </a:rPr>
              <a:t>Red</a:t>
            </a:r>
            <a:endParaRPr lang="en-US" dirty="0">
              <a:solidFill>
                <a:srgbClr val="FF0000"/>
              </a:solidFill>
            </a:endParaRPr>
          </a:p>
        </p:txBody>
      </p:sp>
      <p:sp>
        <p:nvSpPr>
          <p:cNvPr id="9" name="TextBox 8"/>
          <p:cNvSpPr txBox="1"/>
          <p:nvPr/>
        </p:nvSpPr>
        <p:spPr>
          <a:xfrm>
            <a:off x="3516702" y="1793027"/>
            <a:ext cx="793630" cy="369332"/>
          </a:xfrm>
          <a:prstGeom prst="rect">
            <a:avLst/>
          </a:prstGeom>
          <a:noFill/>
        </p:spPr>
        <p:txBody>
          <a:bodyPr wrap="square" rtlCol="0">
            <a:spAutoFit/>
          </a:bodyPr>
          <a:lstStyle/>
          <a:p>
            <a:r>
              <a:rPr lang="en-US" dirty="0" smtClean="0">
                <a:solidFill>
                  <a:srgbClr val="0070C0"/>
                </a:solidFill>
              </a:rPr>
              <a:t>Blue</a:t>
            </a:r>
            <a:endParaRPr lang="en-US" dirty="0">
              <a:solidFill>
                <a:srgbClr val="0070C0"/>
              </a:solidFill>
            </a:endParaRPr>
          </a:p>
        </p:txBody>
      </p:sp>
      <p:sp>
        <p:nvSpPr>
          <p:cNvPr id="12" name="TextBox 11"/>
          <p:cNvSpPr txBox="1"/>
          <p:nvPr/>
        </p:nvSpPr>
        <p:spPr>
          <a:xfrm>
            <a:off x="2364897" y="2637361"/>
            <a:ext cx="793630" cy="369332"/>
          </a:xfrm>
          <a:prstGeom prst="rect">
            <a:avLst/>
          </a:prstGeom>
          <a:noFill/>
        </p:spPr>
        <p:txBody>
          <a:bodyPr wrap="square" rtlCol="0">
            <a:spAutoFit/>
          </a:bodyPr>
          <a:lstStyle/>
          <a:p>
            <a:r>
              <a:rPr lang="en-US" dirty="0" smtClean="0">
                <a:solidFill>
                  <a:srgbClr val="00B050"/>
                </a:solidFill>
              </a:rPr>
              <a:t>Green</a:t>
            </a:r>
            <a:endParaRPr lang="en-US" dirty="0">
              <a:solidFill>
                <a:srgbClr val="00B050"/>
              </a:solidFill>
            </a:endParaRPr>
          </a:p>
        </p:txBody>
      </p:sp>
      <p:sp>
        <p:nvSpPr>
          <p:cNvPr id="13" name="TextBox 12"/>
          <p:cNvSpPr txBox="1"/>
          <p:nvPr/>
        </p:nvSpPr>
        <p:spPr>
          <a:xfrm>
            <a:off x="1119818" y="4517770"/>
            <a:ext cx="793630" cy="369332"/>
          </a:xfrm>
          <a:prstGeom prst="rect">
            <a:avLst/>
          </a:prstGeom>
          <a:noFill/>
        </p:spPr>
        <p:txBody>
          <a:bodyPr wrap="square" rtlCol="0">
            <a:spAutoFit/>
          </a:bodyPr>
          <a:lstStyle/>
          <a:p>
            <a:r>
              <a:rPr lang="en-US" dirty="0" smtClean="0">
                <a:solidFill>
                  <a:srgbClr val="0070C0"/>
                </a:solidFill>
              </a:rPr>
              <a:t>Blue</a:t>
            </a:r>
            <a:endParaRPr lang="en-US" dirty="0">
              <a:solidFill>
                <a:srgbClr val="0070C0"/>
              </a:solidFill>
            </a:endParaRPr>
          </a:p>
        </p:txBody>
      </p:sp>
      <p:sp>
        <p:nvSpPr>
          <p:cNvPr id="15" name="TextBox 14"/>
          <p:cNvSpPr txBox="1"/>
          <p:nvPr/>
        </p:nvSpPr>
        <p:spPr>
          <a:xfrm>
            <a:off x="3609616" y="4517770"/>
            <a:ext cx="793630" cy="369332"/>
          </a:xfrm>
          <a:prstGeom prst="rect">
            <a:avLst/>
          </a:prstGeom>
          <a:noFill/>
        </p:spPr>
        <p:txBody>
          <a:bodyPr wrap="square" rtlCol="0">
            <a:spAutoFit/>
          </a:bodyPr>
          <a:lstStyle/>
          <a:p>
            <a:r>
              <a:rPr lang="en-US" dirty="0" smtClean="0">
                <a:solidFill>
                  <a:srgbClr val="FF0000"/>
                </a:solidFill>
              </a:rPr>
              <a:t>Red</a:t>
            </a:r>
            <a:endParaRPr lang="en-US" dirty="0">
              <a:solidFill>
                <a:srgbClr val="FF0000"/>
              </a:solidFill>
            </a:endParaRPr>
          </a:p>
        </p:txBody>
      </p:sp>
      <p:pic>
        <p:nvPicPr>
          <p:cNvPr id="8" name="Picture 7"/>
          <p:cNvPicPr>
            <a:picLocks noChangeAspect="1"/>
          </p:cNvPicPr>
          <p:nvPr/>
        </p:nvPicPr>
        <p:blipFill>
          <a:blip r:embed="rId3"/>
          <a:stretch>
            <a:fillRect/>
          </a:stretch>
        </p:blipFill>
        <p:spPr>
          <a:xfrm>
            <a:off x="4521949" y="1742940"/>
            <a:ext cx="3010259" cy="3539836"/>
          </a:xfrm>
          <a:prstGeom prst="rect">
            <a:avLst/>
          </a:prstGeom>
        </p:spPr>
      </p:pic>
      <p:sp>
        <p:nvSpPr>
          <p:cNvPr id="16" name="TextBox 15"/>
          <p:cNvSpPr txBox="1"/>
          <p:nvPr/>
        </p:nvSpPr>
        <p:spPr>
          <a:xfrm>
            <a:off x="5648683" y="1702315"/>
            <a:ext cx="793630" cy="369332"/>
          </a:xfrm>
          <a:prstGeom prst="rect">
            <a:avLst/>
          </a:prstGeom>
          <a:noFill/>
        </p:spPr>
        <p:txBody>
          <a:bodyPr wrap="square" rtlCol="0">
            <a:spAutoFit/>
          </a:bodyPr>
          <a:lstStyle/>
          <a:p>
            <a:r>
              <a:rPr lang="en-US" dirty="0" smtClean="0">
                <a:solidFill>
                  <a:srgbClr val="FF0000"/>
                </a:solidFill>
              </a:rPr>
              <a:t>Red</a:t>
            </a:r>
            <a:endParaRPr lang="en-US" dirty="0">
              <a:solidFill>
                <a:srgbClr val="FF0000"/>
              </a:solidFill>
            </a:endParaRPr>
          </a:p>
        </p:txBody>
      </p:sp>
      <p:sp>
        <p:nvSpPr>
          <p:cNvPr id="17" name="TextBox 16"/>
          <p:cNvSpPr txBox="1"/>
          <p:nvPr/>
        </p:nvSpPr>
        <p:spPr>
          <a:xfrm>
            <a:off x="4533001" y="4517770"/>
            <a:ext cx="793630" cy="369332"/>
          </a:xfrm>
          <a:prstGeom prst="rect">
            <a:avLst/>
          </a:prstGeom>
          <a:noFill/>
        </p:spPr>
        <p:txBody>
          <a:bodyPr wrap="square" rtlCol="0">
            <a:spAutoFit/>
          </a:bodyPr>
          <a:lstStyle/>
          <a:p>
            <a:r>
              <a:rPr lang="en-US" dirty="0" smtClean="0">
                <a:solidFill>
                  <a:srgbClr val="0070C0"/>
                </a:solidFill>
              </a:rPr>
              <a:t>Blue</a:t>
            </a:r>
            <a:endParaRPr lang="en-US" dirty="0">
              <a:solidFill>
                <a:srgbClr val="0070C0"/>
              </a:solidFill>
            </a:endParaRPr>
          </a:p>
        </p:txBody>
      </p:sp>
      <p:sp>
        <p:nvSpPr>
          <p:cNvPr id="19" name="TextBox 18"/>
          <p:cNvSpPr txBox="1"/>
          <p:nvPr/>
        </p:nvSpPr>
        <p:spPr>
          <a:xfrm>
            <a:off x="6857280" y="4562091"/>
            <a:ext cx="793630" cy="369332"/>
          </a:xfrm>
          <a:prstGeom prst="rect">
            <a:avLst/>
          </a:prstGeom>
          <a:noFill/>
        </p:spPr>
        <p:txBody>
          <a:bodyPr wrap="square" rtlCol="0">
            <a:spAutoFit/>
          </a:bodyPr>
          <a:lstStyle/>
          <a:p>
            <a:r>
              <a:rPr lang="en-US" dirty="0" smtClean="0">
                <a:solidFill>
                  <a:srgbClr val="00B050"/>
                </a:solidFill>
              </a:rPr>
              <a:t>Green</a:t>
            </a:r>
            <a:endParaRPr lang="en-US" dirty="0">
              <a:solidFill>
                <a:srgbClr val="00B050"/>
              </a:solidFill>
            </a:endParaRPr>
          </a:p>
        </p:txBody>
      </p:sp>
      <p:sp>
        <p:nvSpPr>
          <p:cNvPr id="20" name="TextBox 19"/>
          <p:cNvSpPr txBox="1"/>
          <p:nvPr/>
        </p:nvSpPr>
        <p:spPr>
          <a:xfrm>
            <a:off x="5562422" y="3816305"/>
            <a:ext cx="793630" cy="369332"/>
          </a:xfrm>
          <a:prstGeom prst="rect">
            <a:avLst/>
          </a:prstGeom>
          <a:noFill/>
        </p:spPr>
        <p:txBody>
          <a:bodyPr wrap="square" rtlCol="0">
            <a:spAutoFit/>
          </a:bodyPr>
          <a:lstStyle/>
          <a:p>
            <a:r>
              <a:rPr lang="en-US" dirty="0" smtClean="0">
                <a:solidFill>
                  <a:srgbClr val="FFFF00"/>
                </a:solidFill>
              </a:rPr>
              <a:t>Yellow</a:t>
            </a:r>
            <a:endParaRPr lang="en-US" dirty="0">
              <a:solidFill>
                <a:srgbClr val="FFFF00"/>
              </a:solidFill>
            </a:endParaRPr>
          </a:p>
        </p:txBody>
      </p:sp>
    </p:spTree>
    <p:extLst>
      <p:ext uri="{BB962C8B-B14F-4D97-AF65-F5344CB8AC3E}">
        <p14:creationId xmlns:p14="http://schemas.microsoft.com/office/powerpoint/2010/main" val="876991493"/>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84" y="429909"/>
            <a:ext cx="8534400" cy="897466"/>
          </a:xfrm>
        </p:spPr>
        <p:txBody>
          <a:bodyPr/>
          <a:lstStyle/>
          <a:p>
            <a:r>
              <a:rPr lang="en-US" b="1" u="sng" dirty="0" smtClean="0">
                <a:solidFill>
                  <a:srgbClr val="FFC000"/>
                </a:solidFill>
              </a:rPr>
              <a:t>GRAPHS:</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3</a:t>
            </a:fld>
            <a:endParaRPr lang="en-US" dirty="0"/>
          </a:p>
        </p:txBody>
      </p:sp>
      <p:sp>
        <p:nvSpPr>
          <p:cNvPr id="5" name="TextBox 4"/>
          <p:cNvSpPr txBox="1"/>
          <p:nvPr/>
        </p:nvSpPr>
        <p:spPr>
          <a:xfrm>
            <a:off x="734692" y="1228664"/>
            <a:ext cx="10928222" cy="3785652"/>
          </a:xfrm>
          <a:prstGeom prst="rect">
            <a:avLst/>
          </a:prstGeom>
          <a:noFill/>
        </p:spPr>
        <p:txBody>
          <a:bodyPr wrap="square" rtlCol="0">
            <a:spAutoFit/>
          </a:bodyPr>
          <a:lstStyle/>
          <a:p>
            <a:pPr marL="285750" indent="-285750" algn="just">
              <a:buFont typeface="Wingdings" panose="05000000000000000000" pitchFamily="2" charset="2"/>
              <a:buChar char="Ø"/>
            </a:pPr>
            <a:r>
              <a:rPr lang="en-US" sz="2000" dirty="0" smtClean="0"/>
              <a:t>Graphs </a:t>
            </a:r>
            <a:r>
              <a:rPr lang="en-US" sz="2000" dirty="0"/>
              <a:t>are discrete structures consisting of vertices and edges that connect these vertices. </a:t>
            </a:r>
            <a:endParaRPr lang="en-US" sz="2000" dirty="0" smtClean="0"/>
          </a:p>
          <a:p>
            <a:pPr algn="just"/>
            <a:endParaRPr lang="en-US" sz="2000" dirty="0" smtClean="0"/>
          </a:p>
          <a:p>
            <a:pPr marL="285750" indent="-285750" algn="just">
              <a:buFont typeface="Wingdings" panose="05000000000000000000" pitchFamily="2" charset="2"/>
              <a:buChar char="Ø"/>
            </a:pPr>
            <a:r>
              <a:rPr lang="en-US" sz="2000" dirty="0" smtClean="0"/>
              <a:t>There are different </a:t>
            </a:r>
            <a:r>
              <a:rPr lang="en-US" sz="2000" dirty="0"/>
              <a:t>kinds of graphs, depending on whether edges have directions, whether multiple edges can connect the same pair of vertices, and whether loops are allowed. </a:t>
            </a:r>
            <a:endParaRPr lang="en-US" sz="2000" dirty="0" smtClean="0"/>
          </a:p>
          <a:p>
            <a:pPr algn="just"/>
            <a:endParaRPr lang="en-US" sz="2000" dirty="0" smtClean="0"/>
          </a:p>
          <a:p>
            <a:pPr marL="285750" indent="-285750" algn="just">
              <a:buFont typeface="Wingdings" panose="05000000000000000000" pitchFamily="2" charset="2"/>
              <a:buChar char="Ø"/>
            </a:pPr>
            <a:r>
              <a:rPr lang="en-US" sz="2000" b="1" dirty="0"/>
              <a:t>A graph G = (V , E) consists of V , a nonempty set of vertices (or nodes) and E, a set of edges. Each edge has either one or </a:t>
            </a:r>
            <a:r>
              <a:rPr lang="en-US" sz="2000" b="1" dirty="0" smtClean="0"/>
              <a:t>two </a:t>
            </a:r>
            <a:r>
              <a:rPr lang="en-US" sz="2000" b="1" dirty="0"/>
              <a:t>vertices associated with it, called its endpoints. An edge is said to connect its endpoints</a:t>
            </a:r>
            <a:r>
              <a:rPr lang="en-US" sz="2000" b="1" dirty="0" smtClean="0"/>
              <a:t>.</a:t>
            </a:r>
          </a:p>
          <a:p>
            <a:pPr algn="just"/>
            <a:endParaRPr lang="en-US" sz="2000" b="1" dirty="0" smtClean="0"/>
          </a:p>
          <a:p>
            <a:pPr marL="285750" indent="-285750" algn="just">
              <a:buFont typeface="Wingdings" panose="05000000000000000000" pitchFamily="2" charset="2"/>
              <a:buChar char="Ø"/>
            </a:pPr>
            <a:r>
              <a:rPr lang="en-US" sz="2000" dirty="0"/>
              <a:t>The set of vertices V of a graph G may be infinite. A graph with an infinite vertex set or an infinite number of edges is called an infinite graph, and in comparison, a graph with a finite vertex set and a finite edge set is called a finite graph. I</a:t>
            </a:r>
            <a:endParaRPr lang="en-US" sz="2000" b="1" dirty="0" smtClean="0"/>
          </a:p>
        </p:txBody>
      </p:sp>
      <p:sp>
        <p:nvSpPr>
          <p:cNvPr id="3" name="Oval 2"/>
          <p:cNvSpPr/>
          <p:nvPr/>
        </p:nvSpPr>
        <p:spPr>
          <a:xfrm>
            <a:off x="2156602" y="5139051"/>
            <a:ext cx="431321" cy="437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191108" y="5140999"/>
            <a:ext cx="396815" cy="369332"/>
          </a:xfrm>
          <a:prstGeom prst="rect">
            <a:avLst/>
          </a:prstGeom>
          <a:noFill/>
        </p:spPr>
        <p:txBody>
          <a:bodyPr wrap="square" rtlCol="0">
            <a:spAutoFit/>
          </a:bodyPr>
          <a:lstStyle/>
          <a:p>
            <a:r>
              <a:rPr lang="en-US" dirty="0" smtClean="0"/>
              <a:t>A</a:t>
            </a:r>
            <a:endParaRPr lang="en-US" dirty="0"/>
          </a:p>
        </p:txBody>
      </p:sp>
      <p:sp>
        <p:nvSpPr>
          <p:cNvPr id="10" name="Oval 9"/>
          <p:cNvSpPr/>
          <p:nvPr/>
        </p:nvSpPr>
        <p:spPr>
          <a:xfrm>
            <a:off x="3361425" y="5137103"/>
            <a:ext cx="431321" cy="437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395931" y="5139051"/>
            <a:ext cx="396815" cy="369332"/>
          </a:xfrm>
          <a:prstGeom prst="rect">
            <a:avLst/>
          </a:prstGeom>
          <a:noFill/>
        </p:spPr>
        <p:txBody>
          <a:bodyPr wrap="square" rtlCol="0">
            <a:spAutoFit/>
          </a:bodyPr>
          <a:lstStyle/>
          <a:p>
            <a:r>
              <a:rPr lang="en-US" dirty="0" smtClean="0"/>
              <a:t>B</a:t>
            </a:r>
            <a:endParaRPr lang="en-US" dirty="0"/>
          </a:p>
        </p:txBody>
      </p:sp>
      <p:sp>
        <p:nvSpPr>
          <p:cNvPr id="13" name="Oval 12"/>
          <p:cNvSpPr/>
          <p:nvPr/>
        </p:nvSpPr>
        <p:spPr>
          <a:xfrm>
            <a:off x="2723070" y="6093708"/>
            <a:ext cx="431321" cy="437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757576" y="6095656"/>
            <a:ext cx="396815" cy="369332"/>
          </a:xfrm>
          <a:prstGeom prst="rect">
            <a:avLst/>
          </a:prstGeom>
          <a:noFill/>
        </p:spPr>
        <p:txBody>
          <a:bodyPr wrap="square" rtlCol="0">
            <a:spAutoFit/>
          </a:bodyPr>
          <a:lstStyle/>
          <a:p>
            <a:r>
              <a:rPr lang="en-US" dirty="0" smtClean="0"/>
              <a:t>B</a:t>
            </a:r>
            <a:endParaRPr lang="en-US" dirty="0"/>
          </a:p>
        </p:txBody>
      </p:sp>
      <p:sp>
        <p:nvSpPr>
          <p:cNvPr id="15" name="Oval 14"/>
          <p:cNvSpPr/>
          <p:nvPr/>
        </p:nvSpPr>
        <p:spPr>
          <a:xfrm>
            <a:off x="6544572" y="5148783"/>
            <a:ext cx="431321" cy="437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579078" y="5150731"/>
            <a:ext cx="396815" cy="369332"/>
          </a:xfrm>
          <a:prstGeom prst="rect">
            <a:avLst/>
          </a:prstGeom>
          <a:noFill/>
        </p:spPr>
        <p:txBody>
          <a:bodyPr wrap="square" rtlCol="0">
            <a:spAutoFit/>
          </a:bodyPr>
          <a:lstStyle/>
          <a:p>
            <a:r>
              <a:rPr lang="en-US" dirty="0" smtClean="0"/>
              <a:t>A</a:t>
            </a:r>
            <a:endParaRPr lang="en-US" dirty="0"/>
          </a:p>
        </p:txBody>
      </p:sp>
      <p:sp>
        <p:nvSpPr>
          <p:cNvPr id="23" name="Oval 22"/>
          <p:cNvSpPr/>
          <p:nvPr/>
        </p:nvSpPr>
        <p:spPr>
          <a:xfrm>
            <a:off x="8324489" y="5033245"/>
            <a:ext cx="431321" cy="437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377687" y="5071767"/>
            <a:ext cx="396815" cy="369332"/>
          </a:xfrm>
          <a:prstGeom prst="rect">
            <a:avLst/>
          </a:prstGeom>
          <a:noFill/>
        </p:spPr>
        <p:txBody>
          <a:bodyPr wrap="square" rtlCol="0">
            <a:spAutoFit/>
          </a:bodyPr>
          <a:lstStyle/>
          <a:p>
            <a:r>
              <a:rPr lang="en-US" dirty="0" smtClean="0"/>
              <a:t>B</a:t>
            </a:r>
            <a:endParaRPr lang="en-US" dirty="0"/>
          </a:p>
        </p:txBody>
      </p:sp>
      <p:sp>
        <p:nvSpPr>
          <p:cNvPr id="25" name="Oval 24"/>
          <p:cNvSpPr/>
          <p:nvPr/>
        </p:nvSpPr>
        <p:spPr>
          <a:xfrm>
            <a:off x="6596330" y="6121780"/>
            <a:ext cx="431321" cy="437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6630836" y="6123728"/>
            <a:ext cx="396815" cy="369332"/>
          </a:xfrm>
          <a:prstGeom prst="rect">
            <a:avLst/>
          </a:prstGeom>
          <a:noFill/>
        </p:spPr>
        <p:txBody>
          <a:bodyPr wrap="square" rtlCol="0">
            <a:spAutoFit/>
          </a:bodyPr>
          <a:lstStyle/>
          <a:p>
            <a:r>
              <a:rPr lang="en-US" dirty="0" smtClean="0"/>
              <a:t>D</a:t>
            </a:r>
            <a:endParaRPr lang="en-US" dirty="0"/>
          </a:p>
        </p:txBody>
      </p:sp>
      <p:sp>
        <p:nvSpPr>
          <p:cNvPr id="27" name="Oval 26"/>
          <p:cNvSpPr/>
          <p:nvPr/>
        </p:nvSpPr>
        <p:spPr>
          <a:xfrm>
            <a:off x="8435195" y="6123644"/>
            <a:ext cx="431321" cy="433417"/>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8469701" y="6121780"/>
            <a:ext cx="396815" cy="369332"/>
          </a:xfrm>
          <a:prstGeom prst="rect">
            <a:avLst/>
          </a:prstGeom>
          <a:noFill/>
        </p:spPr>
        <p:txBody>
          <a:bodyPr wrap="square" rtlCol="0">
            <a:spAutoFit/>
          </a:bodyPr>
          <a:lstStyle/>
          <a:p>
            <a:r>
              <a:rPr lang="en-US" dirty="0" smtClean="0"/>
              <a:t>C</a:t>
            </a:r>
            <a:endParaRPr lang="en-US" dirty="0"/>
          </a:p>
        </p:txBody>
      </p:sp>
      <p:cxnSp>
        <p:nvCxnSpPr>
          <p:cNvPr id="8" name="Straight Connector 7"/>
          <p:cNvCxnSpPr>
            <a:stCxn id="6" idx="3"/>
            <a:endCxn id="12" idx="1"/>
          </p:cNvCxnSpPr>
          <p:nvPr/>
        </p:nvCxnSpPr>
        <p:spPr>
          <a:xfrm flipV="1">
            <a:off x="2587923" y="5323717"/>
            <a:ext cx="808008" cy="19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366510" y="5567074"/>
            <a:ext cx="491707" cy="5547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3091131" y="5543346"/>
            <a:ext cx="521178" cy="641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6" idx="3"/>
            <a:endCxn id="23" idx="2"/>
          </p:cNvCxnSpPr>
          <p:nvPr/>
        </p:nvCxnSpPr>
        <p:spPr>
          <a:xfrm flipV="1">
            <a:off x="6975893" y="5251860"/>
            <a:ext cx="1348596" cy="835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861234" y="5585031"/>
            <a:ext cx="1" cy="5386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8" idx="1"/>
          </p:cNvCxnSpPr>
          <p:nvPr/>
        </p:nvCxnSpPr>
        <p:spPr>
          <a:xfrm>
            <a:off x="6829243" y="5591853"/>
            <a:ext cx="1640458" cy="71459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28" idx="0"/>
          </p:cNvCxnSpPr>
          <p:nvPr/>
        </p:nvCxnSpPr>
        <p:spPr>
          <a:xfrm>
            <a:off x="8554525" y="5453606"/>
            <a:ext cx="113584" cy="668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3697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7605" y="397773"/>
            <a:ext cx="8534400" cy="897466"/>
          </a:xfrm>
        </p:spPr>
        <p:txBody>
          <a:bodyPr/>
          <a:lstStyle/>
          <a:p>
            <a:r>
              <a:rPr lang="en-US" b="1" u="sng" dirty="0" smtClean="0">
                <a:solidFill>
                  <a:srgbClr val="FFC000"/>
                </a:solidFill>
              </a:rPr>
              <a:t>TYPEs of graphs:</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4</a:t>
            </a:fld>
            <a:endParaRPr lang="en-US" dirty="0"/>
          </a:p>
        </p:txBody>
      </p:sp>
      <p:sp>
        <p:nvSpPr>
          <p:cNvPr id="3" name="TextBox 2"/>
          <p:cNvSpPr txBox="1"/>
          <p:nvPr/>
        </p:nvSpPr>
        <p:spPr>
          <a:xfrm>
            <a:off x="1122881" y="1190445"/>
            <a:ext cx="10826151" cy="5355312"/>
          </a:xfrm>
          <a:prstGeom prst="rect">
            <a:avLst/>
          </a:prstGeom>
          <a:noFill/>
        </p:spPr>
        <p:txBody>
          <a:bodyPr wrap="square" rtlCol="0">
            <a:spAutoFit/>
          </a:bodyPr>
          <a:lstStyle/>
          <a:p>
            <a:pPr marL="342900" indent="-342900">
              <a:buAutoNum type="arabicPeriod"/>
            </a:pPr>
            <a:r>
              <a:rPr lang="en-US" b="1" u="sng" dirty="0" smtClean="0"/>
              <a:t>Undirected Graph:</a:t>
            </a:r>
            <a:r>
              <a:rPr lang="en-US" b="1" dirty="0" smtClean="0"/>
              <a:t>  </a:t>
            </a:r>
            <a:r>
              <a:rPr lang="en-US" dirty="0" smtClean="0"/>
              <a:t>A Graph whose edges are undirected is called undirected Graph</a:t>
            </a:r>
          </a:p>
          <a:p>
            <a:pPr marL="342900" indent="-342900">
              <a:buAutoNum type="arabicPeriod"/>
            </a:pPr>
            <a:endParaRPr lang="en-US" u="sng" dirty="0"/>
          </a:p>
          <a:p>
            <a:pPr marL="800100" lvl="1" indent="-342900">
              <a:buAutoNum type="alphaLcPeriod"/>
            </a:pPr>
            <a:r>
              <a:rPr lang="en-US" i="1" dirty="0" smtClean="0"/>
              <a:t>Simple Graph: </a:t>
            </a:r>
            <a:r>
              <a:rPr lang="en-US" dirty="0" smtClean="0"/>
              <a:t>A graph in which each edge connects to the two different vertices and no two edges connect same pair of vertices is called a Simple Graph[no- parallel edges and no loops]</a:t>
            </a:r>
          </a:p>
          <a:p>
            <a:pPr marL="800100" lvl="1" indent="-342900">
              <a:buAutoNum type="alphaLcPeriod"/>
            </a:pPr>
            <a:endParaRPr lang="en-US" dirty="0"/>
          </a:p>
          <a:p>
            <a:pPr marL="800100" lvl="1" indent="-342900">
              <a:buAutoNum type="alphaLcPeriod"/>
            </a:pPr>
            <a:endParaRPr lang="en-US" dirty="0" smtClean="0"/>
          </a:p>
          <a:p>
            <a:pPr marL="800100" lvl="1" indent="-342900">
              <a:buAutoNum type="alphaLcPeriod"/>
            </a:pPr>
            <a:endParaRPr lang="en-US" dirty="0"/>
          </a:p>
          <a:p>
            <a:pPr marL="800100" lvl="1" indent="-342900">
              <a:buAutoNum type="alphaLcPeriod"/>
            </a:pPr>
            <a:endParaRPr lang="en-US" dirty="0" smtClean="0"/>
          </a:p>
          <a:p>
            <a:pPr marL="800100" lvl="1" indent="-342900">
              <a:buAutoNum type="alphaLcPeriod"/>
            </a:pPr>
            <a:endParaRPr lang="en-US" dirty="0" smtClean="0"/>
          </a:p>
          <a:p>
            <a:pPr marL="800100" lvl="1" indent="-342900">
              <a:buAutoNum type="alphaLcPeriod"/>
            </a:pPr>
            <a:endParaRPr lang="en-US" dirty="0" smtClean="0"/>
          </a:p>
          <a:p>
            <a:pPr marL="800100" lvl="1" indent="-342900">
              <a:buAutoNum type="alphaLcPeriod"/>
            </a:pPr>
            <a:r>
              <a:rPr lang="en-US" i="1" dirty="0" smtClean="0"/>
              <a:t>Multi Graph: </a:t>
            </a:r>
            <a:r>
              <a:rPr lang="en-US" dirty="0" smtClean="0"/>
              <a:t>If in a graph multiple edges between the same set of vertices are allowed, it is called multigraph.</a:t>
            </a:r>
            <a:endParaRPr lang="en-US" dirty="0"/>
          </a:p>
          <a:p>
            <a:pPr marL="800100" lvl="1" indent="-342900">
              <a:buAutoNum type="alphaLcPeriod"/>
            </a:pPr>
            <a:endParaRPr lang="en-US" dirty="0" smtClean="0"/>
          </a:p>
          <a:p>
            <a:pPr marL="800100" lvl="1" indent="-342900">
              <a:buAutoNum type="alphaLcPeriod"/>
            </a:pPr>
            <a:endParaRPr lang="en-US" dirty="0"/>
          </a:p>
          <a:p>
            <a:pPr marL="800100" lvl="1" indent="-342900">
              <a:buAutoNum type="alphaLcPeriod"/>
            </a:pPr>
            <a:endParaRPr lang="en-US" dirty="0" smtClean="0"/>
          </a:p>
          <a:p>
            <a:pPr marL="800100" lvl="1" indent="-342900">
              <a:buAutoNum type="alphaLcPeriod"/>
            </a:pPr>
            <a:endParaRPr lang="en-US" dirty="0" smtClean="0"/>
          </a:p>
          <a:p>
            <a:pPr marL="800100" lvl="1" indent="-342900">
              <a:buAutoNum type="alphaLcPeriod"/>
            </a:pPr>
            <a:endParaRPr lang="en-US" dirty="0"/>
          </a:p>
          <a:p>
            <a:pPr marL="800100" lvl="1" indent="-342900">
              <a:buAutoNum type="alphaLcPeriod"/>
            </a:pPr>
            <a:endParaRPr lang="en-US" dirty="0" smtClean="0"/>
          </a:p>
          <a:p>
            <a:pPr marL="800100" lvl="1" indent="-342900">
              <a:buAutoNum type="alphaLcPeriod"/>
            </a:pPr>
            <a:r>
              <a:rPr lang="en-US" i="1" dirty="0" smtClean="0"/>
              <a:t>Pseudo Graph </a:t>
            </a:r>
            <a:r>
              <a:rPr lang="en-US" dirty="0" smtClean="0"/>
              <a:t>: It is a multigraph with loops.</a:t>
            </a:r>
          </a:p>
        </p:txBody>
      </p:sp>
      <p:sp>
        <p:nvSpPr>
          <p:cNvPr id="6" name="TextBox 5"/>
          <p:cNvSpPr txBox="1"/>
          <p:nvPr/>
        </p:nvSpPr>
        <p:spPr>
          <a:xfrm>
            <a:off x="2553417" y="2429455"/>
            <a:ext cx="396815" cy="369332"/>
          </a:xfrm>
          <a:prstGeom prst="rect">
            <a:avLst/>
          </a:prstGeom>
          <a:noFill/>
        </p:spPr>
        <p:txBody>
          <a:bodyPr wrap="square" rtlCol="0">
            <a:spAutoFit/>
          </a:bodyPr>
          <a:lstStyle/>
          <a:p>
            <a:r>
              <a:rPr lang="en-US" dirty="0" smtClean="0"/>
              <a:t>A</a:t>
            </a:r>
            <a:endParaRPr lang="en-US" dirty="0"/>
          </a:p>
        </p:txBody>
      </p:sp>
      <p:sp>
        <p:nvSpPr>
          <p:cNvPr id="7" name="Oval 6"/>
          <p:cNvSpPr/>
          <p:nvPr/>
        </p:nvSpPr>
        <p:spPr>
          <a:xfrm>
            <a:off x="3723734" y="2425559"/>
            <a:ext cx="431321" cy="437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740986" y="2433945"/>
            <a:ext cx="396815" cy="369332"/>
          </a:xfrm>
          <a:prstGeom prst="rect">
            <a:avLst/>
          </a:prstGeom>
          <a:noFill/>
        </p:spPr>
        <p:txBody>
          <a:bodyPr wrap="square" rtlCol="0">
            <a:spAutoFit/>
          </a:bodyPr>
          <a:lstStyle/>
          <a:p>
            <a:r>
              <a:rPr lang="en-US" dirty="0" smtClean="0"/>
              <a:t>B</a:t>
            </a:r>
            <a:endParaRPr lang="en-US" dirty="0"/>
          </a:p>
        </p:txBody>
      </p:sp>
      <p:sp>
        <p:nvSpPr>
          <p:cNvPr id="9" name="TextBox 8"/>
          <p:cNvSpPr txBox="1"/>
          <p:nvPr/>
        </p:nvSpPr>
        <p:spPr>
          <a:xfrm>
            <a:off x="3119885" y="3384112"/>
            <a:ext cx="396815" cy="369332"/>
          </a:xfrm>
          <a:prstGeom prst="rect">
            <a:avLst/>
          </a:prstGeom>
          <a:noFill/>
        </p:spPr>
        <p:txBody>
          <a:bodyPr wrap="square" rtlCol="0">
            <a:spAutoFit/>
          </a:bodyPr>
          <a:lstStyle/>
          <a:p>
            <a:r>
              <a:rPr lang="en-US" dirty="0" smtClean="0"/>
              <a:t>C</a:t>
            </a:r>
            <a:endParaRPr lang="en-US" dirty="0"/>
          </a:p>
        </p:txBody>
      </p:sp>
      <p:cxnSp>
        <p:nvCxnSpPr>
          <p:cNvPr id="10" name="Straight Connector 9"/>
          <p:cNvCxnSpPr>
            <a:stCxn id="6" idx="3"/>
            <a:endCxn id="8" idx="1"/>
          </p:cNvCxnSpPr>
          <p:nvPr/>
        </p:nvCxnSpPr>
        <p:spPr>
          <a:xfrm>
            <a:off x="2950232" y="2614121"/>
            <a:ext cx="790754" cy="44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728819" y="2855530"/>
            <a:ext cx="491707" cy="5547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3453440" y="2831802"/>
            <a:ext cx="521178" cy="641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969522" y="4552015"/>
            <a:ext cx="431321" cy="43902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524669" y="2443563"/>
            <a:ext cx="431321" cy="437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102631" y="3379862"/>
            <a:ext cx="431321" cy="437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p:cNvSpPr txBox="1"/>
              <p:nvPr/>
            </p:nvSpPr>
            <p:spPr>
              <a:xfrm>
                <a:off x="4425349" y="2657379"/>
                <a:ext cx="7380626" cy="773353"/>
              </a:xfrm>
              <a:prstGeom prst="rect">
                <a:avLst/>
              </a:prstGeom>
              <a:noFill/>
            </p:spPr>
            <p:txBody>
              <a:bodyPr wrap="square" rtlCol="0">
                <a:spAutoFit/>
              </a:bodyPr>
              <a:lstStyle/>
              <a:p>
                <a:r>
                  <a:rPr lang="en-US" i="1" dirty="0" smtClean="0"/>
                  <a:t>Maximun number of edges possible in a simple graph with n vertices is</a:t>
                </a:r>
              </a:p>
              <a:p>
                <a:r>
                  <a:rPr lang="en-US" i="1" dirty="0"/>
                  <a:t>	</a:t>
                </a:r>
                <a:r>
                  <a:rPr lang="en-US" i="1" dirty="0" smtClean="0"/>
                  <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endParaRPr lang="en-US" i="1" dirty="0"/>
              </a:p>
            </p:txBody>
          </p:sp>
        </mc:Choice>
        <mc:Fallback xmlns="">
          <p:sp>
            <p:nvSpPr>
              <p:cNvPr id="21" name="TextBox 20"/>
              <p:cNvSpPr txBox="1">
                <a:spLocks noRot="1" noChangeAspect="1" noMove="1" noResize="1" noEditPoints="1" noAdjustHandles="1" noChangeArrowheads="1" noChangeShapeType="1" noTextEdit="1"/>
              </p:cNvSpPr>
              <p:nvPr/>
            </p:nvSpPr>
            <p:spPr>
              <a:xfrm>
                <a:off x="4425349" y="2657379"/>
                <a:ext cx="7380626" cy="773353"/>
              </a:xfrm>
              <a:prstGeom prst="rect">
                <a:avLst/>
              </a:prstGeom>
              <a:blipFill>
                <a:blip r:embed="rId2"/>
                <a:stretch>
                  <a:fillRect l="-743" t="-4724" b="-787"/>
                </a:stretch>
              </a:blipFill>
            </p:spPr>
            <p:txBody>
              <a:bodyPr/>
              <a:lstStyle/>
              <a:p>
                <a:r>
                  <a:rPr lang="en-US">
                    <a:noFill/>
                  </a:rPr>
                  <a:t> </a:t>
                </a:r>
              </a:p>
            </p:txBody>
          </p:sp>
        </mc:Fallback>
      </mc:AlternateContent>
      <p:sp>
        <p:nvSpPr>
          <p:cNvPr id="22" name="TextBox 21"/>
          <p:cNvSpPr txBox="1"/>
          <p:nvPr/>
        </p:nvSpPr>
        <p:spPr>
          <a:xfrm>
            <a:off x="3808910" y="4561018"/>
            <a:ext cx="396815" cy="369332"/>
          </a:xfrm>
          <a:prstGeom prst="rect">
            <a:avLst/>
          </a:prstGeom>
          <a:noFill/>
        </p:spPr>
        <p:txBody>
          <a:bodyPr wrap="square" rtlCol="0">
            <a:spAutoFit/>
          </a:bodyPr>
          <a:lstStyle/>
          <a:p>
            <a:r>
              <a:rPr lang="en-US" dirty="0" smtClean="0"/>
              <a:t>A</a:t>
            </a:r>
            <a:endParaRPr lang="en-US" dirty="0"/>
          </a:p>
        </p:txBody>
      </p:sp>
      <p:sp>
        <p:nvSpPr>
          <p:cNvPr id="23" name="TextBox 22"/>
          <p:cNvSpPr txBox="1"/>
          <p:nvPr/>
        </p:nvSpPr>
        <p:spPr>
          <a:xfrm>
            <a:off x="4996479" y="4565508"/>
            <a:ext cx="396815" cy="369332"/>
          </a:xfrm>
          <a:prstGeom prst="rect">
            <a:avLst/>
          </a:prstGeom>
          <a:noFill/>
        </p:spPr>
        <p:txBody>
          <a:bodyPr wrap="square" rtlCol="0">
            <a:spAutoFit/>
          </a:bodyPr>
          <a:lstStyle/>
          <a:p>
            <a:r>
              <a:rPr lang="en-US" dirty="0" smtClean="0"/>
              <a:t>B</a:t>
            </a:r>
            <a:endParaRPr lang="en-US" dirty="0"/>
          </a:p>
        </p:txBody>
      </p:sp>
      <p:sp>
        <p:nvSpPr>
          <p:cNvPr id="24" name="TextBox 23"/>
          <p:cNvSpPr txBox="1"/>
          <p:nvPr/>
        </p:nvSpPr>
        <p:spPr>
          <a:xfrm>
            <a:off x="4375378" y="5515675"/>
            <a:ext cx="396815" cy="369332"/>
          </a:xfrm>
          <a:prstGeom prst="rect">
            <a:avLst/>
          </a:prstGeom>
          <a:noFill/>
        </p:spPr>
        <p:txBody>
          <a:bodyPr wrap="square" rtlCol="0">
            <a:spAutoFit/>
          </a:bodyPr>
          <a:lstStyle/>
          <a:p>
            <a:r>
              <a:rPr lang="en-US" dirty="0" smtClean="0"/>
              <a:t>C</a:t>
            </a:r>
            <a:endParaRPr lang="en-US" dirty="0"/>
          </a:p>
        </p:txBody>
      </p:sp>
      <p:cxnSp>
        <p:nvCxnSpPr>
          <p:cNvPr id="25" name="Straight Connector 24"/>
          <p:cNvCxnSpPr>
            <a:stCxn id="22" idx="3"/>
            <a:endCxn id="23" idx="1"/>
          </p:cNvCxnSpPr>
          <p:nvPr/>
        </p:nvCxnSpPr>
        <p:spPr>
          <a:xfrm>
            <a:off x="4205725" y="4745684"/>
            <a:ext cx="790754" cy="44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708933" y="4963365"/>
            <a:ext cx="521178" cy="641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3780162" y="4575126"/>
            <a:ext cx="431321" cy="437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358124" y="5511425"/>
            <a:ext cx="431321" cy="437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4034633" y="4975424"/>
            <a:ext cx="491707" cy="5547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Arc 29"/>
          <p:cNvSpPr/>
          <p:nvPr/>
        </p:nvSpPr>
        <p:spPr>
          <a:xfrm>
            <a:off x="3605470" y="4915163"/>
            <a:ext cx="1095914" cy="1591591"/>
          </a:xfrm>
          <a:prstGeom prst="arc">
            <a:avLst>
              <a:gd name="adj1" fmla="val 16200000"/>
              <a:gd name="adj2" fmla="val 20508497"/>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Oval 30"/>
          <p:cNvSpPr/>
          <p:nvPr/>
        </p:nvSpPr>
        <p:spPr>
          <a:xfrm>
            <a:off x="10116616" y="5407000"/>
            <a:ext cx="431321" cy="43902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8956004" y="5416003"/>
            <a:ext cx="396815" cy="369332"/>
          </a:xfrm>
          <a:prstGeom prst="rect">
            <a:avLst/>
          </a:prstGeom>
          <a:noFill/>
        </p:spPr>
        <p:txBody>
          <a:bodyPr wrap="square" rtlCol="0">
            <a:spAutoFit/>
          </a:bodyPr>
          <a:lstStyle/>
          <a:p>
            <a:r>
              <a:rPr lang="en-US" dirty="0" smtClean="0"/>
              <a:t>A</a:t>
            </a:r>
            <a:endParaRPr lang="en-US" dirty="0"/>
          </a:p>
        </p:txBody>
      </p:sp>
      <p:sp>
        <p:nvSpPr>
          <p:cNvPr id="33" name="TextBox 32"/>
          <p:cNvSpPr txBox="1"/>
          <p:nvPr/>
        </p:nvSpPr>
        <p:spPr>
          <a:xfrm>
            <a:off x="10143573" y="5420493"/>
            <a:ext cx="396815" cy="369332"/>
          </a:xfrm>
          <a:prstGeom prst="rect">
            <a:avLst/>
          </a:prstGeom>
          <a:noFill/>
        </p:spPr>
        <p:txBody>
          <a:bodyPr wrap="square" rtlCol="0">
            <a:spAutoFit/>
          </a:bodyPr>
          <a:lstStyle/>
          <a:p>
            <a:r>
              <a:rPr lang="en-US" dirty="0" smtClean="0"/>
              <a:t>B</a:t>
            </a:r>
            <a:endParaRPr lang="en-US" dirty="0"/>
          </a:p>
        </p:txBody>
      </p:sp>
      <p:sp>
        <p:nvSpPr>
          <p:cNvPr id="34" name="TextBox 33"/>
          <p:cNvSpPr txBox="1"/>
          <p:nvPr/>
        </p:nvSpPr>
        <p:spPr>
          <a:xfrm>
            <a:off x="9522472" y="6370660"/>
            <a:ext cx="396815" cy="369332"/>
          </a:xfrm>
          <a:prstGeom prst="rect">
            <a:avLst/>
          </a:prstGeom>
          <a:noFill/>
        </p:spPr>
        <p:txBody>
          <a:bodyPr wrap="square" rtlCol="0">
            <a:spAutoFit/>
          </a:bodyPr>
          <a:lstStyle/>
          <a:p>
            <a:r>
              <a:rPr lang="en-US" dirty="0" smtClean="0"/>
              <a:t>C</a:t>
            </a:r>
            <a:endParaRPr lang="en-US" dirty="0"/>
          </a:p>
        </p:txBody>
      </p:sp>
      <p:cxnSp>
        <p:nvCxnSpPr>
          <p:cNvPr id="35" name="Straight Connector 34"/>
          <p:cNvCxnSpPr/>
          <p:nvPr/>
        </p:nvCxnSpPr>
        <p:spPr>
          <a:xfrm flipH="1">
            <a:off x="9856027" y="5818350"/>
            <a:ext cx="521178" cy="641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8927256" y="5430111"/>
            <a:ext cx="431321" cy="437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9505218" y="6366410"/>
            <a:ext cx="431321" cy="437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a:off x="9181727" y="5830409"/>
            <a:ext cx="491707" cy="5547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Arc 38"/>
          <p:cNvSpPr/>
          <p:nvPr/>
        </p:nvSpPr>
        <p:spPr>
          <a:xfrm>
            <a:off x="8752564" y="5770148"/>
            <a:ext cx="1095914" cy="1591591"/>
          </a:xfrm>
          <a:prstGeom prst="arc">
            <a:avLst>
              <a:gd name="adj1" fmla="val 16200000"/>
              <a:gd name="adj2" fmla="val 20508497"/>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Freeform 40"/>
          <p:cNvSpPr/>
          <p:nvPr/>
        </p:nvSpPr>
        <p:spPr>
          <a:xfrm>
            <a:off x="10291313" y="5071478"/>
            <a:ext cx="724619" cy="501486"/>
          </a:xfrm>
          <a:custGeom>
            <a:avLst/>
            <a:gdLst>
              <a:gd name="connsiteX0" fmla="*/ 0 w 724619"/>
              <a:gd name="connsiteY0" fmla="*/ 354537 h 501486"/>
              <a:gd name="connsiteX1" fmla="*/ 17253 w 724619"/>
              <a:gd name="connsiteY1" fmla="*/ 302779 h 501486"/>
              <a:gd name="connsiteX2" fmla="*/ 25879 w 724619"/>
              <a:gd name="connsiteY2" fmla="*/ 268273 h 501486"/>
              <a:gd name="connsiteX3" fmla="*/ 51759 w 724619"/>
              <a:gd name="connsiteY3" fmla="*/ 242394 h 501486"/>
              <a:gd name="connsiteX4" fmla="*/ 112144 w 724619"/>
              <a:gd name="connsiteY4" fmla="*/ 130250 h 501486"/>
              <a:gd name="connsiteX5" fmla="*/ 172529 w 724619"/>
              <a:gd name="connsiteY5" fmla="*/ 69865 h 501486"/>
              <a:gd name="connsiteX6" fmla="*/ 207034 w 724619"/>
              <a:gd name="connsiteY6" fmla="*/ 52613 h 501486"/>
              <a:gd name="connsiteX7" fmla="*/ 232913 w 724619"/>
              <a:gd name="connsiteY7" fmla="*/ 35360 h 501486"/>
              <a:gd name="connsiteX8" fmla="*/ 301925 w 724619"/>
              <a:gd name="connsiteY8" fmla="*/ 18107 h 501486"/>
              <a:gd name="connsiteX9" fmla="*/ 336430 w 724619"/>
              <a:gd name="connsiteY9" fmla="*/ 854 h 501486"/>
              <a:gd name="connsiteX10" fmla="*/ 457200 w 724619"/>
              <a:gd name="connsiteY10" fmla="*/ 9480 h 501486"/>
              <a:gd name="connsiteX11" fmla="*/ 526212 w 724619"/>
              <a:gd name="connsiteY11" fmla="*/ 43986 h 501486"/>
              <a:gd name="connsiteX12" fmla="*/ 569344 w 724619"/>
              <a:gd name="connsiteY12" fmla="*/ 69865 h 501486"/>
              <a:gd name="connsiteX13" fmla="*/ 595223 w 724619"/>
              <a:gd name="connsiteY13" fmla="*/ 95745 h 501486"/>
              <a:gd name="connsiteX14" fmla="*/ 655608 w 724619"/>
              <a:gd name="connsiteY14" fmla="*/ 138877 h 501486"/>
              <a:gd name="connsiteX15" fmla="*/ 672861 w 724619"/>
              <a:gd name="connsiteY15" fmla="*/ 173382 h 501486"/>
              <a:gd name="connsiteX16" fmla="*/ 698740 w 724619"/>
              <a:gd name="connsiteY16" fmla="*/ 190635 h 501486"/>
              <a:gd name="connsiteX17" fmla="*/ 707366 w 724619"/>
              <a:gd name="connsiteY17" fmla="*/ 216514 h 501486"/>
              <a:gd name="connsiteX18" fmla="*/ 724619 w 724619"/>
              <a:gd name="connsiteY18" fmla="*/ 251020 h 501486"/>
              <a:gd name="connsiteX19" fmla="*/ 707366 w 724619"/>
              <a:gd name="connsiteY19" fmla="*/ 328658 h 501486"/>
              <a:gd name="connsiteX20" fmla="*/ 646981 w 724619"/>
              <a:gd name="connsiteY20" fmla="*/ 363164 h 501486"/>
              <a:gd name="connsiteX21" fmla="*/ 586596 w 724619"/>
              <a:gd name="connsiteY21" fmla="*/ 380416 h 501486"/>
              <a:gd name="connsiteX22" fmla="*/ 560717 w 724619"/>
              <a:gd name="connsiteY22" fmla="*/ 397669 h 501486"/>
              <a:gd name="connsiteX23" fmla="*/ 500332 w 724619"/>
              <a:gd name="connsiteY23" fmla="*/ 414922 h 501486"/>
              <a:gd name="connsiteX24" fmla="*/ 474453 w 724619"/>
              <a:gd name="connsiteY24" fmla="*/ 440801 h 501486"/>
              <a:gd name="connsiteX25" fmla="*/ 405442 w 724619"/>
              <a:gd name="connsiteY25" fmla="*/ 466680 h 501486"/>
              <a:gd name="connsiteX26" fmla="*/ 301925 w 724619"/>
              <a:gd name="connsiteY26" fmla="*/ 492560 h 501486"/>
              <a:gd name="connsiteX27" fmla="*/ 232913 w 724619"/>
              <a:gd name="connsiteY27" fmla="*/ 501186 h 501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24619" h="501486">
                <a:moveTo>
                  <a:pt x="0" y="354537"/>
                </a:moveTo>
                <a:cubicBezTo>
                  <a:pt x="5751" y="337284"/>
                  <a:pt x="12027" y="320198"/>
                  <a:pt x="17253" y="302779"/>
                </a:cubicBezTo>
                <a:cubicBezTo>
                  <a:pt x="20660" y="291423"/>
                  <a:pt x="19997" y="278567"/>
                  <a:pt x="25879" y="268273"/>
                </a:cubicBezTo>
                <a:cubicBezTo>
                  <a:pt x="31932" y="257681"/>
                  <a:pt x="43132" y="251020"/>
                  <a:pt x="51759" y="242394"/>
                </a:cubicBezTo>
                <a:cubicBezTo>
                  <a:pt x="58771" y="228370"/>
                  <a:pt x="95843" y="149811"/>
                  <a:pt x="112144" y="130250"/>
                </a:cubicBezTo>
                <a:cubicBezTo>
                  <a:pt x="130367" y="108382"/>
                  <a:pt x="147068" y="82595"/>
                  <a:pt x="172529" y="69865"/>
                </a:cubicBezTo>
                <a:cubicBezTo>
                  <a:pt x="184031" y="64114"/>
                  <a:pt x="195869" y="58993"/>
                  <a:pt x="207034" y="52613"/>
                </a:cubicBezTo>
                <a:cubicBezTo>
                  <a:pt x="216036" y="47469"/>
                  <a:pt x="223170" y="38903"/>
                  <a:pt x="232913" y="35360"/>
                </a:cubicBezTo>
                <a:cubicBezTo>
                  <a:pt x="255197" y="27257"/>
                  <a:pt x="301925" y="18107"/>
                  <a:pt x="301925" y="18107"/>
                </a:cubicBezTo>
                <a:cubicBezTo>
                  <a:pt x="313427" y="12356"/>
                  <a:pt x="323590" y="1567"/>
                  <a:pt x="336430" y="854"/>
                </a:cubicBezTo>
                <a:cubicBezTo>
                  <a:pt x="376727" y="-1385"/>
                  <a:pt x="417844" y="536"/>
                  <a:pt x="457200" y="9480"/>
                </a:cubicBezTo>
                <a:cubicBezTo>
                  <a:pt x="482280" y="15180"/>
                  <a:pt x="504158" y="30754"/>
                  <a:pt x="526212" y="43986"/>
                </a:cubicBezTo>
                <a:cubicBezTo>
                  <a:pt x="540589" y="52612"/>
                  <a:pt x="555931" y="59805"/>
                  <a:pt x="569344" y="69865"/>
                </a:cubicBezTo>
                <a:cubicBezTo>
                  <a:pt x="579104" y="77185"/>
                  <a:pt x="585960" y="87805"/>
                  <a:pt x="595223" y="95745"/>
                </a:cubicBezTo>
                <a:cubicBezTo>
                  <a:pt x="613942" y="111790"/>
                  <a:pt x="635131" y="125225"/>
                  <a:pt x="655608" y="138877"/>
                </a:cubicBezTo>
                <a:cubicBezTo>
                  <a:pt x="661359" y="150379"/>
                  <a:pt x="664629" y="163503"/>
                  <a:pt x="672861" y="173382"/>
                </a:cubicBezTo>
                <a:cubicBezTo>
                  <a:pt x="679498" y="181347"/>
                  <a:pt x="692263" y="182539"/>
                  <a:pt x="698740" y="190635"/>
                </a:cubicBezTo>
                <a:cubicBezTo>
                  <a:pt x="704420" y="197735"/>
                  <a:pt x="703784" y="208156"/>
                  <a:pt x="707366" y="216514"/>
                </a:cubicBezTo>
                <a:cubicBezTo>
                  <a:pt x="712432" y="228334"/>
                  <a:pt x="718868" y="239518"/>
                  <a:pt x="724619" y="251020"/>
                </a:cubicBezTo>
                <a:cubicBezTo>
                  <a:pt x="718868" y="276899"/>
                  <a:pt x="717562" y="304187"/>
                  <a:pt x="707366" y="328658"/>
                </a:cubicBezTo>
                <a:cubicBezTo>
                  <a:pt x="694986" y="358371"/>
                  <a:pt x="672056" y="356000"/>
                  <a:pt x="646981" y="363164"/>
                </a:cubicBezTo>
                <a:cubicBezTo>
                  <a:pt x="560391" y="387904"/>
                  <a:pt x="694416" y="353462"/>
                  <a:pt x="586596" y="380416"/>
                </a:cubicBezTo>
                <a:cubicBezTo>
                  <a:pt x="577970" y="386167"/>
                  <a:pt x="569990" y="393032"/>
                  <a:pt x="560717" y="397669"/>
                </a:cubicBezTo>
                <a:cubicBezTo>
                  <a:pt x="548337" y="403859"/>
                  <a:pt x="511394" y="412157"/>
                  <a:pt x="500332" y="414922"/>
                </a:cubicBezTo>
                <a:cubicBezTo>
                  <a:pt x="491706" y="423548"/>
                  <a:pt x="484380" y="433710"/>
                  <a:pt x="474453" y="440801"/>
                </a:cubicBezTo>
                <a:cubicBezTo>
                  <a:pt x="450163" y="458151"/>
                  <a:pt x="433229" y="459734"/>
                  <a:pt x="405442" y="466680"/>
                </a:cubicBezTo>
                <a:cubicBezTo>
                  <a:pt x="344532" y="497135"/>
                  <a:pt x="393916" y="477228"/>
                  <a:pt x="301925" y="492560"/>
                </a:cubicBezTo>
                <a:cubicBezTo>
                  <a:pt x="233433" y="503975"/>
                  <a:pt x="301421" y="501186"/>
                  <a:pt x="232913" y="501186"/>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1780030"/>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7605" y="397773"/>
            <a:ext cx="8534400" cy="897466"/>
          </a:xfrm>
        </p:spPr>
        <p:txBody>
          <a:bodyPr/>
          <a:lstStyle/>
          <a:p>
            <a:r>
              <a:rPr lang="en-US" b="1" u="sng" dirty="0" smtClean="0">
                <a:solidFill>
                  <a:srgbClr val="FFC000"/>
                </a:solidFill>
              </a:rPr>
              <a:t>TYPEs of graphs:</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5</a:t>
            </a:fld>
            <a:endParaRPr lang="en-US" dirty="0"/>
          </a:p>
        </p:txBody>
      </p:sp>
      <p:sp>
        <p:nvSpPr>
          <p:cNvPr id="3" name="TextBox 2"/>
          <p:cNvSpPr txBox="1"/>
          <p:nvPr/>
        </p:nvSpPr>
        <p:spPr>
          <a:xfrm>
            <a:off x="967605" y="1089164"/>
            <a:ext cx="10826151" cy="6740307"/>
          </a:xfrm>
          <a:prstGeom prst="rect">
            <a:avLst/>
          </a:prstGeom>
          <a:noFill/>
        </p:spPr>
        <p:txBody>
          <a:bodyPr wrap="square" rtlCol="0">
            <a:spAutoFit/>
          </a:bodyPr>
          <a:lstStyle/>
          <a:p>
            <a:pPr marL="342900" indent="-342900">
              <a:buAutoNum type="arabicPeriod"/>
            </a:pPr>
            <a:r>
              <a:rPr lang="en-US" b="1" u="sng" dirty="0" smtClean="0"/>
              <a:t>Directed Graph:</a:t>
            </a:r>
            <a:r>
              <a:rPr lang="en-US" b="1" dirty="0" smtClean="0"/>
              <a:t>  </a:t>
            </a:r>
            <a:r>
              <a:rPr lang="en-US" dirty="0" smtClean="0"/>
              <a:t>A Graph whose edges are directed is called directed Graph</a:t>
            </a:r>
          </a:p>
          <a:p>
            <a:pPr marL="342900" indent="-342900">
              <a:buAutoNum type="arabicPeriod"/>
            </a:pPr>
            <a:endParaRPr lang="en-US" u="sng" dirty="0"/>
          </a:p>
          <a:p>
            <a:pPr marL="800100" lvl="1" indent="-342900">
              <a:buAutoNum type="alphaLcPeriod"/>
            </a:pPr>
            <a:r>
              <a:rPr lang="en-US" i="1" dirty="0" smtClean="0"/>
              <a:t>Simple Directed Graph</a:t>
            </a:r>
            <a:r>
              <a:rPr lang="en-US" dirty="0" smtClean="0"/>
              <a:t>: A directed graph in which each edge connects to the two different vertices and no two edges connect same pair of vertices is called a Simple Graph[no- parallel edges and no loops]</a:t>
            </a:r>
          </a:p>
          <a:p>
            <a:pPr marL="800100" lvl="1" indent="-342900">
              <a:buAutoNum type="alphaLcPeriod"/>
            </a:pPr>
            <a:endParaRPr lang="en-US" dirty="0"/>
          </a:p>
          <a:p>
            <a:pPr marL="800100" lvl="1" indent="-342900">
              <a:buAutoNum type="alphaLcPeriod"/>
            </a:pPr>
            <a:endParaRPr lang="en-US" dirty="0" smtClean="0"/>
          </a:p>
          <a:p>
            <a:pPr marL="800100" lvl="1" indent="-342900">
              <a:buAutoNum type="alphaLcPeriod"/>
            </a:pPr>
            <a:endParaRPr lang="en-US" dirty="0"/>
          </a:p>
          <a:p>
            <a:pPr marL="800100" lvl="1" indent="-342900">
              <a:buAutoNum type="alphaLcPeriod"/>
            </a:pPr>
            <a:endParaRPr lang="en-US" dirty="0" smtClean="0"/>
          </a:p>
          <a:p>
            <a:pPr marL="800100" lvl="1" indent="-342900">
              <a:buAutoNum type="alphaLcPeriod"/>
            </a:pPr>
            <a:endParaRPr lang="en-US" dirty="0" smtClean="0"/>
          </a:p>
          <a:p>
            <a:pPr marL="800100" lvl="1" indent="-342900">
              <a:buAutoNum type="alphaLcPeriod"/>
            </a:pPr>
            <a:endParaRPr lang="en-US" dirty="0" smtClean="0"/>
          </a:p>
          <a:p>
            <a:pPr marL="800100" lvl="1" indent="-342900">
              <a:buAutoNum type="alphaLcPeriod"/>
            </a:pPr>
            <a:r>
              <a:rPr lang="en-US" i="1" dirty="0" smtClean="0"/>
              <a:t>Multiple Directed Graph</a:t>
            </a:r>
            <a:r>
              <a:rPr lang="en-US" dirty="0" smtClean="0"/>
              <a:t>: If in a Directed graph multiple edges between the same set of vertices and loops are allowed, it is called multigraph.</a:t>
            </a:r>
          </a:p>
          <a:p>
            <a:pPr marL="800100" lvl="1" indent="-342900">
              <a:buAutoNum type="alphaLcPeriod"/>
            </a:pPr>
            <a:endParaRPr lang="en-US" dirty="0"/>
          </a:p>
          <a:p>
            <a:pPr marL="800100" lvl="1" indent="-342900">
              <a:buAutoNum type="alphaLcPeriod"/>
            </a:pPr>
            <a:endParaRPr lang="en-US" dirty="0" smtClean="0"/>
          </a:p>
          <a:p>
            <a:pPr lvl="1"/>
            <a:endParaRPr lang="en-US" dirty="0" smtClean="0"/>
          </a:p>
          <a:p>
            <a:pPr lvl="1"/>
            <a:endParaRPr lang="en-US" dirty="0"/>
          </a:p>
          <a:p>
            <a:pPr lvl="1"/>
            <a:endParaRPr lang="en-US" dirty="0" smtClean="0"/>
          </a:p>
          <a:p>
            <a:pPr lvl="1"/>
            <a:endParaRPr lang="en-US" dirty="0"/>
          </a:p>
          <a:p>
            <a:pPr lvl="1"/>
            <a:endParaRPr lang="en-US" dirty="0"/>
          </a:p>
          <a:p>
            <a:r>
              <a:rPr lang="en-US" dirty="0" smtClean="0"/>
              <a:t>2. </a:t>
            </a:r>
            <a:r>
              <a:rPr lang="en-US" b="1" u="sng" dirty="0" smtClean="0"/>
              <a:t>Mixed Graph:</a:t>
            </a:r>
            <a:r>
              <a:rPr lang="en-US" b="1" dirty="0" smtClean="0"/>
              <a:t> </a:t>
            </a:r>
            <a:r>
              <a:rPr lang="en-US" dirty="0" smtClean="0"/>
              <a:t>A graph with both directed and undirected edges is called a mixed graph.</a:t>
            </a:r>
            <a:endParaRPr lang="en-US" u="sng" dirty="0" smtClean="0"/>
          </a:p>
          <a:p>
            <a:pPr marL="800100" lvl="1" indent="-342900">
              <a:buAutoNum type="alphaLcPeriod"/>
            </a:pPr>
            <a:endParaRPr lang="en-US" dirty="0"/>
          </a:p>
          <a:p>
            <a:pPr lvl="1"/>
            <a:endParaRPr lang="en-US" dirty="0"/>
          </a:p>
          <a:p>
            <a:pPr marL="800100" lvl="1" indent="-342900">
              <a:buAutoNum type="alphaLcPeriod"/>
            </a:pPr>
            <a:endParaRPr lang="en-US" dirty="0" smtClean="0"/>
          </a:p>
          <a:p>
            <a:pPr marL="800100" lvl="1" indent="-342900">
              <a:buAutoNum type="alphaLcPeriod"/>
            </a:pPr>
            <a:endParaRPr lang="en-US" dirty="0" smtClean="0"/>
          </a:p>
        </p:txBody>
      </p:sp>
      <p:sp>
        <p:nvSpPr>
          <p:cNvPr id="6" name="TextBox 5"/>
          <p:cNvSpPr txBox="1"/>
          <p:nvPr/>
        </p:nvSpPr>
        <p:spPr>
          <a:xfrm>
            <a:off x="2553417" y="2429455"/>
            <a:ext cx="396815" cy="369332"/>
          </a:xfrm>
          <a:prstGeom prst="rect">
            <a:avLst/>
          </a:prstGeom>
          <a:noFill/>
        </p:spPr>
        <p:txBody>
          <a:bodyPr wrap="square" rtlCol="0">
            <a:spAutoFit/>
          </a:bodyPr>
          <a:lstStyle/>
          <a:p>
            <a:r>
              <a:rPr lang="en-US" dirty="0" smtClean="0"/>
              <a:t>A</a:t>
            </a:r>
            <a:endParaRPr lang="en-US" dirty="0"/>
          </a:p>
        </p:txBody>
      </p:sp>
      <p:sp>
        <p:nvSpPr>
          <p:cNvPr id="7" name="Oval 6"/>
          <p:cNvSpPr/>
          <p:nvPr/>
        </p:nvSpPr>
        <p:spPr>
          <a:xfrm>
            <a:off x="3723734" y="2425559"/>
            <a:ext cx="431321" cy="437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740986" y="2433945"/>
            <a:ext cx="396815" cy="369332"/>
          </a:xfrm>
          <a:prstGeom prst="rect">
            <a:avLst/>
          </a:prstGeom>
          <a:noFill/>
        </p:spPr>
        <p:txBody>
          <a:bodyPr wrap="square" rtlCol="0">
            <a:spAutoFit/>
          </a:bodyPr>
          <a:lstStyle/>
          <a:p>
            <a:r>
              <a:rPr lang="en-US" dirty="0" smtClean="0"/>
              <a:t>B</a:t>
            </a:r>
            <a:endParaRPr lang="en-US" dirty="0"/>
          </a:p>
        </p:txBody>
      </p:sp>
      <p:sp>
        <p:nvSpPr>
          <p:cNvPr id="9" name="TextBox 8"/>
          <p:cNvSpPr txBox="1"/>
          <p:nvPr/>
        </p:nvSpPr>
        <p:spPr>
          <a:xfrm>
            <a:off x="3119885" y="3384112"/>
            <a:ext cx="396815" cy="369332"/>
          </a:xfrm>
          <a:prstGeom prst="rect">
            <a:avLst/>
          </a:prstGeom>
          <a:noFill/>
        </p:spPr>
        <p:txBody>
          <a:bodyPr wrap="square" rtlCol="0">
            <a:spAutoFit/>
          </a:bodyPr>
          <a:lstStyle/>
          <a:p>
            <a:r>
              <a:rPr lang="en-US" dirty="0" smtClean="0"/>
              <a:t>C</a:t>
            </a:r>
            <a:endParaRPr lang="en-US" dirty="0"/>
          </a:p>
        </p:txBody>
      </p:sp>
      <p:sp>
        <p:nvSpPr>
          <p:cNvPr id="19" name="Oval 18"/>
          <p:cNvSpPr/>
          <p:nvPr/>
        </p:nvSpPr>
        <p:spPr>
          <a:xfrm>
            <a:off x="2524669" y="2443563"/>
            <a:ext cx="431321" cy="437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102631" y="3379862"/>
            <a:ext cx="431321" cy="437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2941597" y="2608342"/>
            <a:ext cx="814654" cy="115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20" idx="0"/>
          </p:cNvCxnSpPr>
          <p:nvPr/>
        </p:nvCxnSpPr>
        <p:spPr>
          <a:xfrm>
            <a:off x="2774029" y="2850683"/>
            <a:ext cx="544263" cy="52917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3453440" y="2829881"/>
            <a:ext cx="442502" cy="6459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183803" y="4859228"/>
            <a:ext cx="396815" cy="369332"/>
          </a:xfrm>
          <a:prstGeom prst="rect">
            <a:avLst/>
          </a:prstGeom>
          <a:noFill/>
        </p:spPr>
        <p:txBody>
          <a:bodyPr wrap="square" rtlCol="0">
            <a:spAutoFit/>
          </a:bodyPr>
          <a:lstStyle/>
          <a:p>
            <a:r>
              <a:rPr lang="en-US" dirty="0" smtClean="0"/>
              <a:t>A</a:t>
            </a:r>
            <a:endParaRPr lang="en-US" dirty="0"/>
          </a:p>
        </p:txBody>
      </p:sp>
      <p:sp>
        <p:nvSpPr>
          <p:cNvPr id="44" name="Oval 43"/>
          <p:cNvSpPr/>
          <p:nvPr/>
        </p:nvSpPr>
        <p:spPr>
          <a:xfrm>
            <a:off x="5354120" y="4855332"/>
            <a:ext cx="431321" cy="437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5371372" y="4863718"/>
            <a:ext cx="396815" cy="369332"/>
          </a:xfrm>
          <a:prstGeom prst="rect">
            <a:avLst/>
          </a:prstGeom>
          <a:noFill/>
        </p:spPr>
        <p:txBody>
          <a:bodyPr wrap="square" rtlCol="0">
            <a:spAutoFit/>
          </a:bodyPr>
          <a:lstStyle/>
          <a:p>
            <a:r>
              <a:rPr lang="en-US" dirty="0" smtClean="0"/>
              <a:t>B</a:t>
            </a:r>
            <a:endParaRPr lang="en-US" dirty="0"/>
          </a:p>
        </p:txBody>
      </p:sp>
      <p:sp>
        <p:nvSpPr>
          <p:cNvPr id="46" name="TextBox 45"/>
          <p:cNvSpPr txBox="1"/>
          <p:nvPr/>
        </p:nvSpPr>
        <p:spPr>
          <a:xfrm>
            <a:off x="4750271" y="5813885"/>
            <a:ext cx="396815" cy="369332"/>
          </a:xfrm>
          <a:prstGeom prst="rect">
            <a:avLst/>
          </a:prstGeom>
          <a:noFill/>
        </p:spPr>
        <p:txBody>
          <a:bodyPr wrap="square" rtlCol="0">
            <a:spAutoFit/>
          </a:bodyPr>
          <a:lstStyle/>
          <a:p>
            <a:r>
              <a:rPr lang="en-US" dirty="0" smtClean="0"/>
              <a:t>C</a:t>
            </a:r>
            <a:endParaRPr lang="en-US" dirty="0"/>
          </a:p>
        </p:txBody>
      </p:sp>
      <p:sp>
        <p:nvSpPr>
          <p:cNvPr id="47" name="Oval 46"/>
          <p:cNvSpPr/>
          <p:nvPr/>
        </p:nvSpPr>
        <p:spPr>
          <a:xfrm>
            <a:off x="4155055" y="4873336"/>
            <a:ext cx="431321" cy="437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4733017" y="5809635"/>
            <a:ext cx="431321" cy="437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p:nvPr/>
        </p:nvCxnSpPr>
        <p:spPr>
          <a:xfrm>
            <a:off x="4571983" y="5038115"/>
            <a:ext cx="814654" cy="115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48" idx="0"/>
          </p:cNvCxnSpPr>
          <p:nvPr/>
        </p:nvCxnSpPr>
        <p:spPr>
          <a:xfrm>
            <a:off x="4404415" y="5280456"/>
            <a:ext cx="544263" cy="52917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5083826" y="5259654"/>
            <a:ext cx="442502" cy="6459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Freeform 17"/>
          <p:cNvSpPr/>
          <p:nvPr/>
        </p:nvSpPr>
        <p:spPr>
          <a:xfrm>
            <a:off x="3881887" y="5244860"/>
            <a:ext cx="905923" cy="1009291"/>
          </a:xfrm>
          <a:custGeom>
            <a:avLst/>
            <a:gdLst>
              <a:gd name="connsiteX0" fmla="*/ 310551 w 905923"/>
              <a:gd name="connsiteY0" fmla="*/ 0 h 1009291"/>
              <a:gd name="connsiteX1" fmla="*/ 232913 w 905923"/>
              <a:gd name="connsiteY1" fmla="*/ 77638 h 1009291"/>
              <a:gd name="connsiteX2" fmla="*/ 215660 w 905923"/>
              <a:gd name="connsiteY2" fmla="*/ 103517 h 1009291"/>
              <a:gd name="connsiteX3" fmla="*/ 172528 w 905923"/>
              <a:gd name="connsiteY3" fmla="*/ 146649 h 1009291"/>
              <a:gd name="connsiteX4" fmla="*/ 138022 w 905923"/>
              <a:gd name="connsiteY4" fmla="*/ 198408 h 1009291"/>
              <a:gd name="connsiteX5" fmla="*/ 69011 w 905923"/>
              <a:gd name="connsiteY5" fmla="*/ 267419 h 1009291"/>
              <a:gd name="connsiteX6" fmla="*/ 51758 w 905923"/>
              <a:gd name="connsiteY6" fmla="*/ 310551 h 1009291"/>
              <a:gd name="connsiteX7" fmla="*/ 17253 w 905923"/>
              <a:gd name="connsiteY7" fmla="*/ 379563 h 1009291"/>
              <a:gd name="connsiteX8" fmla="*/ 0 w 905923"/>
              <a:gd name="connsiteY8" fmla="*/ 448574 h 1009291"/>
              <a:gd name="connsiteX9" fmla="*/ 8626 w 905923"/>
              <a:gd name="connsiteY9" fmla="*/ 569344 h 1009291"/>
              <a:gd name="connsiteX10" fmla="*/ 69011 w 905923"/>
              <a:gd name="connsiteY10" fmla="*/ 672861 h 1009291"/>
              <a:gd name="connsiteX11" fmla="*/ 103517 w 905923"/>
              <a:gd name="connsiteY11" fmla="*/ 690114 h 1009291"/>
              <a:gd name="connsiteX12" fmla="*/ 120770 w 905923"/>
              <a:gd name="connsiteY12" fmla="*/ 715993 h 1009291"/>
              <a:gd name="connsiteX13" fmla="*/ 215660 w 905923"/>
              <a:gd name="connsiteY13" fmla="*/ 759125 h 1009291"/>
              <a:gd name="connsiteX14" fmla="*/ 284671 w 905923"/>
              <a:gd name="connsiteY14" fmla="*/ 793631 h 1009291"/>
              <a:gd name="connsiteX15" fmla="*/ 353683 w 905923"/>
              <a:gd name="connsiteY15" fmla="*/ 810883 h 1009291"/>
              <a:gd name="connsiteX16" fmla="*/ 388188 w 905923"/>
              <a:gd name="connsiteY16" fmla="*/ 819510 h 1009291"/>
              <a:gd name="connsiteX17" fmla="*/ 439947 w 905923"/>
              <a:gd name="connsiteY17" fmla="*/ 828136 h 1009291"/>
              <a:gd name="connsiteX18" fmla="*/ 603849 w 905923"/>
              <a:gd name="connsiteY18" fmla="*/ 845389 h 1009291"/>
              <a:gd name="connsiteX19" fmla="*/ 646981 w 905923"/>
              <a:gd name="connsiteY19" fmla="*/ 854015 h 1009291"/>
              <a:gd name="connsiteX20" fmla="*/ 836762 w 905923"/>
              <a:gd name="connsiteY20" fmla="*/ 845389 h 1009291"/>
              <a:gd name="connsiteX21" fmla="*/ 802256 w 905923"/>
              <a:gd name="connsiteY21" fmla="*/ 828136 h 1009291"/>
              <a:gd name="connsiteX22" fmla="*/ 776377 w 905923"/>
              <a:gd name="connsiteY22" fmla="*/ 802257 h 1009291"/>
              <a:gd name="connsiteX23" fmla="*/ 724619 w 905923"/>
              <a:gd name="connsiteY23" fmla="*/ 776378 h 1009291"/>
              <a:gd name="connsiteX24" fmla="*/ 707366 w 905923"/>
              <a:gd name="connsiteY24" fmla="*/ 750498 h 1009291"/>
              <a:gd name="connsiteX25" fmla="*/ 681487 w 905923"/>
              <a:gd name="connsiteY25" fmla="*/ 724619 h 1009291"/>
              <a:gd name="connsiteX26" fmla="*/ 707366 w 905923"/>
              <a:gd name="connsiteY26" fmla="*/ 715993 h 1009291"/>
              <a:gd name="connsiteX27" fmla="*/ 741871 w 905923"/>
              <a:gd name="connsiteY27" fmla="*/ 724619 h 1009291"/>
              <a:gd name="connsiteX28" fmla="*/ 767751 w 905923"/>
              <a:gd name="connsiteY28" fmla="*/ 750498 h 1009291"/>
              <a:gd name="connsiteX29" fmla="*/ 802256 w 905923"/>
              <a:gd name="connsiteY29" fmla="*/ 767751 h 1009291"/>
              <a:gd name="connsiteX30" fmla="*/ 828136 w 905923"/>
              <a:gd name="connsiteY30" fmla="*/ 785004 h 1009291"/>
              <a:gd name="connsiteX31" fmla="*/ 862641 w 905923"/>
              <a:gd name="connsiteY31" fmla="*/ 793631 h 1009291"/>
              <a:gd name="connsiteX32" fmla="*/ 888521 w 905923"/>
              <a:gd name="connsiteY32" fmla="*/ 802257 h 1009291"/>
              <a:gd name="connsiteX33" fmla="*/ 905773 w 905923"/>
              <a:gd name="connsiteY33" fmla="*/ 828136 h 1009291"/>
              <a:gd name="connsiteX34" fmla="*/ 854015 w 905923"/>
              <a:gd name="connsiteY34" fmla="*/ 871268 h 1009291"/>
              <a:gd name="connsiteX35" fmla="*/ 810883 w 905923"/>
              <a:gd name="connsiteY35" fmla="*/ 914400 h 1009291"/>
              <a:gd name="connsiteX36" fmla="*/ 785004 w 905923"/>
              <a:gd name="connsiteY36" fmla="*/ 940280 h 1009291"/>
              <a:gd name="connsiteX37" fmla="*/ 767751 w 905923"/>
              <a:gd name="connsiteY37" fmla="*/ 966159 h 1009291"/>
              <a:gd name="connsiteX38" fmla="*/ 741871 w 905923"/>
              <a:gd name="connsiteY38" fmla="*/ 974785 h 1009291"/>
              <a:gd name="connsiteX39" fmla="*/ 707366 w 905923"/>
              <a:gd name="connsiteY39" fmla="*/ 1009291 h 1009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05923" h="1009291">
                <a:moveTo>
                  <a:pt x="310551" y="0"/>
                </a:moveTo>
                <a:cubicBezTo>
                  <a:pt x="284672" y="25879"/>
                  <a:pt x="253215" y="47186"/>
                  <a:pt x="232913" y="77638"/>
                </a:cubicBezTo>
                <a:cubicBezTo>
                  <a:pt x="227162" y="86264"/>
                  <a:pt x="222487" y="95715"/>
                  <a:pt x="215660" y="103517"/>
                </a:cubicBezTo>
                <a:cubicBezTo>
                  <a:pt x="202271" y="118819"/>
                  <a:pt x="185403" y="130912"/>
                  <a:pt x="172528" y="146649"/>
                </a:cubicBezTo>
                <a:cubicBezTo>
                  <a:pt x="159397" y="162697"/>
                  <a:pt x="152684" y="183746"/>
                  <a:pt x="138022" y="198408"/>
                </a:cubicBezTo>
                <a:lnTo>
                  <a:pt x="69011" y="267419"/>
                </a:lnTo>
                <a:cubicBezTo>
                  <a:pt x="63260" y="281796"/>
                  <a:pt x="58247" y="296491"/>
                  <a:pt x="51758" y="310551"/>
                </a:cubicBezTo>
                <a:cubicBezTo>
                  <a:pt x="40980" y="333903"/>
                  <a:pt x="23491" y="354612"/>
                  <a:pt x="17253" y="379563"/>
                </a:cubicBezTo>
                <a:lnTo>
                  <a:pt x="0" y="448574"/>
                </a:lnTo>
                <a:cubicBezTo>
                  <a:pt x="2875" y="488831"/>
                  <a:pt x="-318" y="529988"/>
                  <a:pt x="8626" y="569344"/>
                </a:cubicBezTo>
                <a:cubicBezTo>
                  <a:pt x="11898" y="583740"/>
                  <a:pt x="48756" y="655499"/>
                  <a:pt x="69011" y="672861"/>
                </a:cubicBezTo>
                <a:cubicBezTo>
                  <a:pt x="78775" y="681230"/>
                  <a:pt x="92015" y="684363"/>
                  <a:pt x="103517" y="690114"/>
                </a:cubicBezTo>
                <a:cubicBezTo>
                  <a:pt x="109268" y="698740"/>
                  <a:pt x="112276" y="710048"/>
                  <a:pt x="120770" y="715993"/>
                </a:cubicBezTo>
                <a:cubicBezTo>
                  <a:pt x="205275" y="775146"/>
                  <a:pt x="162780" y="735088"/>
                  <a:pt x="215660" y="759125"/>
                </a:cubicBezTo>
                <a:cubicBezTo>
                  <a:pt x="239074" y="769768"/>
                  <a:pt x="259720" y="787394"/>
                  <a:pt x="284671" y="793631"/>
                </a:cubicBezTo>
                <a:lnTo>
                  <a:pt x="353683" y="810883"/>
                </a:lnTo>
                <a:cubicBezTo>
                  <a:pt x="365185" y="813758"/>
                  <a:pt x="376494" y="817561"/>
                  <a:pt x="388188" y="819510"/>
                </a:cubicBezTo>
                <a:lnTo>
                  <a:pt x="439947" y="828136"/>
                </a:lnTo>
                <a:cubicBezTo>
                  <a:pt x="513547" y="852671"/>
                  <a:pt x="436528" y="829454"/>
                  <a:pt x="603849" y="845389"/>
                </a:cubicBezTo>
                <a:cubicBezTo>
                  <a:pt x="618445" y="846779"/>
                  <a:pt x="632604" y="851140"/>
                  <a:pt x="646981" y="854015"/>
                </a:cubicBezTo>
                <a:cubicBezTo>
                  <a:pt x="710241" y="851140"/>
                  <a:pt x="774298" y="855800"/>
                  <a:pt x="836762" y="845389"/>
                </a:cubicBezTo>
                <a:cubicBezTo>
                  <a:pt x="849447" y="843275"/>
                  <a:pt x="812720" y="835610"/>
                  <a:pt x="802256" y="828136"/>
                </a:cubicBezTo>
                <a:cubicBezTo>
                  <a:pt x="792329" y="821045"/>
                  <a:pt x="785749" y="810067"/>
                  <a:pt x="776377" y="802257"/>
                </a:cubicBezTo>
                <a:cubicBezTo>
                  <a:pt x="754080" y="783676"/>
                  <a:pt x="750557" y="785024"/>
                  <a:pt x="724619" y="776378"/>
                </a:cubicBezTo>
                <a:cubicBezTo>
                  <a:pt x="718868" y="767751"/>
                  <a:pt x="714003" y="758463"/>
                  <a:pt x="707366" y="750498"/>
                </a:cubicBezTo>
                <a:cubicBezTo>
                  <a:pt x="699556" y="741126"/>
                  <a:pt x="681487" y="736818"/>
                  <a:pt x="681487" y="724619"/>
                </a:cubicBezTo>
                <a:cubicBezTo>
                  <a:pt x="681487" y="715526"/>
                  <a:pt x="698740" y="718868"/>
                  <a:pt x="707366" y="715993"/>
                </a:cubicBezTo>
                <a:cubicBezTo>
                  <a:pt x="718868" y="718868"/>
                  <a:pt x="731577" y="718737"/>
                  <a:pt x="741871" y="724619"/>
                </a:cubicBezTo>
                <a:cubicBezTo>
                  <a:pt x="752463" y="730672"/>
                  <a:pt x="757824" y="743407"/>
                  <a:pt x="767751" y="750498"/>
                </a:cubicBezTo>
                <a:cubicBezTo>
                  <a:pt x="778215" y="757972"/>
                  <a:pt x="791091" y="761371"/>
                  <a:pt x="802256" y="767751"/>
                </a:cubicBezTo>
                <a:cubicBezTo>
                  <a:pt x="811258" y="772895"/>
                  <a:pt x="818606" y="780920"/>
                  <a:pt x="828136" y="785004"/>
                </a:cubicBezTo>
                <a:cubicBezTo>
                  <a:pt x="839033" y="789674"/>
                  <a:pt x="851241" y="790374"/>
                  <a:pt x="862641" y="793631"/>
                </a:cubicBezTo>
                <a:cubicBezTo>
                  <a:pt x="871384" y="796129"/>
                  <a:pt x="879894" y="799382"/>
                  <a:pt x="888521" y="802257"/>
                </a:cubicBezTo>
                <a:cubicBezTo>
                  <a:pt x="894272" y="810883"/>
                  <a:pt x="907478" y="817910"/>
                  <a:pt x="905773" y="828136"/>
                </a:cubicBezTo>
                <a:cubicBezTo>
                  <a:pt x="903697" y="840589"/>
                  <a:pt x="863585" y="864888"/>
                  <a:pt x="854015" y="871268"/>
                </a:cubicBezTo>
                <a:cubicBezTo>
                  <a:pt x="822383" y="918717"/>
                  <a:pt x="854017" y="878455"/>
                  <a:pt x="810883" y="914400"/>
                </a:cubicBezTo>
                <a:cubicBezTo>
                  <a:pt x="801511" y="922210"/>
                  <a:pt x="792814" y="930908"/>
                  <a:pt x="785004" y="940280"/>
                </a:cubicBezTo>
                <a:cubicBezTo>
                  <a:pt x="778367" y="948245"/>
                  <a:pt x="775847" y="959683"/>
                  <a:pt x="767751" y="966159"/>
                </a:cubicBezTo>
                <a:cubicBezTo>
                  <a:pt x="760650" y="971839"/>
                  <a:pt x="750498" y="971910"/>
                  <a:pt x="741871" y="974785"/>
                </a:cubicBezTo>
                <a:cubicBezTo>
                  <a:pt x="721053" y="1006015"/>
                  <a:pt x="733892" y="996029"/>
                  <a:pt x="707366" y="1009291"/>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5572664" y="4494362"/>
            <a:ext cx="457200" cy="539422"/>
          </a:xfrm>
          <a:custGeom>
            <a:avLst/>
            <a:gdLst>
              <a:gd name="connsiteX0" fmla="*/ 0 w 457200"/>
              <a:gd name="connsiteY0" fmla="*/ 362310 h 539422"/>
              <a:gd name="connsiteX1" fmla="*/ 17253 w 457200"/>
              <a:gd name="connsiteY1" fmla="*/ 293298 h 539422"/>
              <a:gd name="connsiteX2" fmla="*/ 112144 w 457200"/>
              <a:gd name="connsiteY2" fmla="*/ 198408 h 539422"/>
              <a:gd name="connsiteX3" fmla="*/ 146649 w 457200"/>
              <a:gd name="connsiteY3" fmla="*/ 163902 h 539422"/>
              <a:gd name="connsiteX4" fmla="*/ 163902 w 457200"/>
              <a:gd name="connsiteY4" fmla="*/ 138023 h 539422"/>
              <a:gd name="connsiteX5" fmla="*/ 215661 w 457200"/>
              <a:gd name="connsiteY5" fmla="*/ 103517 h 539422"/>
              <a:gd name="connsiteX6" fmla="*/ 267419 w 457200"/>
              <a:gd name="connsiteY6" fmla="*/ 51759 h 539422"/>
              <a:gd name="connsiteX7" fmla="*/ 293298 w 457200"/>
              <a:gd name="connsiteY7" fmla="*/ 34506 h 539422"/>
              <a:gd name="connsiteX8" fmla="*/ 319178 w 457200"/>
              <a:gd name="connsiteY8" fmla="*/ 8627 h 539422"/>
              <a:gd name="connsiteX9" fmla="*/ 353683 w 457200"/>
              <a:gd name="connsiteY9" fmla="*/ 0 h 539422"/>
              <a:gd name="connsiteX10" fmla="*/ 396815 w 457200"/>
              <a:gd name="connsiteY10" fmla="*/ 8627 h 539422"/>
              <a:gd name="connsiteX11" fmla="*/ 422694 w 457200"/>
              <a:gd name="connsiteY11" fmla="*/ 34506 h 539422"/>
              <a:gd name="connsiteX12" fmla="*/ 457200 w 457200"/>
              <a:gd name="connsiteY12" fmla="*/ 94891 h 539422"/>
              <a:gd name="connsiteX13" fmla="*/ 448574 w 457200"/>
              <a:gd name="connsiteY13" fmla="*/ 267419 h 539422"/>
              <a:gd name="connsiteX14" fmla="*/ 431321 w 457200"/>
              <a:gd name="connsiteY14" fmla="*/ 301925 h 539422"/>
              <a:gd name="connsiteX15" fmla="*/ 379562 w 457200"/>
              <a:gd name="connsiteY15" fmla="*/ 362310 h 539422"/>
              <a:gd name="connsiteX16" fmla="*/ 370936 w 457200"/>
              <a:gd name="connsiteY16" fmla="*/ 388189 h 539422"/>
              <a:gd name="connsiteX17" fmla="*/ 293298 w 457200"/>
              <a:gd name="connsiteY17" fmla="*/ 431321 h 539422"/>
              <a:gd name="connsiteX18" fmla="*/ 276045 w 457200"/>
              <a:gd name="connsiteY18" fmla="*/ 457200 h 539422"/>
              <a:gd name="connsiteX19" fmla="*/ 215661 w 457200"/>
              <a:gd name="connsiteY19" fmla="*/ 491706 h 539422"/>
              <a:gd name="connsiteX20" fmla="*/ 155276 w 457200"/>
              <a:gd name="connsiteY20" fmla="*/ 474453 h 539422"/>
              <a:gd name="connsiteX21" fmla="*/ 172528 w 457200"/>
              <a:gd name="connsiteY21" fmla="*/ 448574 h 539422"/>
              <a:gd name="connsiteX22" fmla="*/ 232913 w 457200"/>
              <a:gd name="connsiteY22" fmla="*/ 379563 h 539422"/>
              <a:gd name="connsiteX23" fmla="*/ 224287 w 457200"/>
              <a:gd name="connsiteY23" fmla="*/ 414068 h 539422"/>
              <a:gd name="connsiteX24" fmla="*/ 189781 w 457200"/>
              <a:gd name="connsiteY24" fmla="*/ 483080 h 539422"/>
              <a:gd name="connsiteX25" fmla="*/ 207034 w 457200"/>
              <a:gd name="connsiteY25" fmla="*/ 508959 h 539422"/>
              <a:gd name="connsiteX26" fmla="*/ 345057 w 457200"/>
              <a:gd name="connsiteY26" fmla="*/ 534838 h 539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7200" h="539422">
                <a:moveTo>
                  <a:pt x="0" y="362310"/>
                </a:moveTo>
                <a:cubicBezTo>
                  <a:pt x="5751" y="339306"/>
                  <a:pt x="5053" y="313631"/>
                  <a:pt x="17253" y="293298"/>
                </a:cubicBezTo>
                <a:cubicBezTo>
                  <a:pt x="17257" y="293291"/>
                  <a:pt x="98585" y="211967"/>
                  <a:pt x="112144" y="198408"/>
                </a:cubicBezTo>
                <a:cubicBezTo>
                  <a:pt x="123646" y="186906"/>
                  <a:pt x="137626" y="177436"/>
                  <a:pt x="146649" y="163902"/>
                </a:cubicBezTo>
                <a:cubicBezTo>
                  <a:pt x="152400" y="155276"/>
                  <a:pt x="156100" y="144850"/>
                  <a:pt x="163902" y="138023"/>
                </a:cubicBezTo>
                <a:cubicBezTo>
                  <a:pt x="179507" y="124369"/>
                  <a:pt x="200999" y="118179"/>
                  <a:pt x="215661" y="103517"/>
                </a:cubicBezTo>
                <a:cubicBezTo>
                  <a:pt x="232914" y="86264"/>
                  <a:pt x="247118" y="65293"/>
                  <a:pt x="267419" y="51759"/>
                </a:cubicBezTo>
                <a:cubicBezTo>
                  <a:pt x="276045" y="46008"/>
                  <a:pt x="285333" y="41143"/>
                  <a:pt x="293298" y="34506"/>
                </a:cubicBezTo>
                <a:cubicBezTo>
                  <a:pt x="302670" y="26696"/>
                  <a:pt x="308586" y="14680"/>
                  <a:pt x="319178" y="8627"/>
                </a:cubicBezTo>
                <a:cubicBezTo>
                  <a:pt x="329472" y="2745"/>
                  <a:pt x="342181" y="2876"/>
                  <a:pt x="353683" y="0"/>
                </a:cubicBezTo>
                <a:cubicBezTo>
                  <a:pt x="368060" y="2876"/>
                  <a:pt x="383701" y="2070"/>
                  <a:pt x="396815" y="8627"/>
                </a:cubicBezTo>
                <a:cubicBezTo>
                  <a:pt x="407727" y="14083"/>
                  <a:pt x="414884" y="25134"/>
                  <a:pt x="422694" y="34506"/>
                </a:cubicBezTo>
                <a:cubicBezTo>
                  <a:pt x="437936" y="52796"/>
                  <a:pt x="446653" y="73796"/>
                  <a:pt x="457200" y="94891"/>
                </a:cubicBezTo>
                <a:cubicBezTo>
                  <a:pt x="454325" y="152400"/>
                  <a:pt x="455716" y="210282"/>
                  <a:pt x="448574" y="267419"/>
                </a:cubicBezTo>
                <a:cubicBezTo>
                  <a:pt x="446979" y="280179"/>
                  <a:pt x="437701" y="290760"/>
                  <a:pt x="431321" y="301925"/>
                </a:cubicBezTo>
                <a:cubicBezTo>
                  <a:pt x="413804" y="332579"/>
                  <a:pt x="407656" y="334216"/>
                  <a:pt x="379562" y="362310"/>
                </a:cubicBezTo>
                <a:cubicBezTo>
                  <a:pt x="376687" y="370936"/>
                  <a:pt x="376616" y="381089"/>
                  <a:pt x="370936" y="388189"/>
                </a:cubicBezTo>
                <a:cubicBezTo>
                  <a:pt x="361618" y="399837"/>
                  <a:pt x="293657" y="431141"/>
                  <a:pt x="293298" y="431321"/>
                </a:cubicBezTo>
                <a:cubicBezTo>
                  <a:pt x="287547" y="439947"/>
                  <a:pt x="283376" y="449869"/>
                  <a:pt x="276045" y="457200"/>
                </a:cubicBezTo>
                <a:cubicBezTo>
                  <a:pt x="249931" y="483314"/>
                  <a:pt x="245272" y="481836"/>
                  <a:pt x="215661" y="491706"/>
                </a:cubicBezTo>
                <a:cubicBezTo>
                  <a:pt x="195533" y="485955"/>
                  <a:pt x="170079" y="489255"/>
                  <a:pt x="155276" y="474453"/>
                </a:cubicBezTo>
                <a:cubicBezTo>
                  <a:pt x="147945" y="467122"/>
                  <a:pt x="165781" y="456446"/>
                  <a:pt x="172528" y="448574"/>
                </a:cubicBezTo>
                <a:cubicBezTo>
                  <a:pt x="261883" y="344326"/>
                  <a:pt x="157781" y="479738"/>
                  <a:pt x="232913" y="379563"/>
                </a:cubicBezTo>
                <a:cubicBezTo>
                  <a:pt x="230038" y="391065"/>
                  <a:pt x="228847" y="403124"/>
                  <a:pt x="224287" y="414068"/>
                </a:cubicBezTo>
                <a:cubicBezTo>
                  <a:pt x="214395" y="437809"/>
                  <a:pt x="189781" y="483080"/>
                  <a:pt x="189781" y="483080"/>
                </a:cubicBezTo>
                <a:cubicBezTo>
                  <a:pt x="195532" y="491706"/>
                  <a:pt x="199703" y="501628"/>
                  <a:pt x="207034" y="508959"/>
                </a:cubicBezTo>
                <a:cubicBezTo>
                  <a:pt x="253617" y="555541"/>
                  <a:pt x="264429" y="534838"/>
                  <a:pt x="345057" y="534838"/>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3278201"/>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846" y="371088"/>
            <a:ext cx="8534400" cy="897466"/>
          </a:xfrm>
        </p:spPr>
        <p:txBody>
          <a:bodyPr/>
          <a:lstStyle/>
          <a:p>
            <a:r>
              <a:rPr lang="en-US" b="1" u="sng" dirty="0" smtClean="0">
                <a:solidFill>
                  <a:srgbClr val="FFC000"/>
                </a:solidFill>
              </a:rPr>
              <a:t>Graph terminologies:</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6</a:t>
            </a:fld>
            <a:endParaRPr lang="en-US" dirty="0"/>
          </a:p>
        </p:txBody>
      </p:sp>
      <p:sp>
        <p:nvSpPr>
          <p:cNvPr id="7" name="TextBox 6"/>
          <p:cNvSpPr txBox="1"/>
          <p:nvPr/>
        </p:nvSpPr>
        <p:spPr>
          <a:xfrm>
            <a:off x="1036616" y="1113278"/>
            <a:ext cx="10833332"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t>First, we give some terminology that describes the vertices and edges of undirected </a:t>
            </a:r>
            <a:r>
              <a:rPr lang="en-US" dirty="0" smtClean="0"/>
              <a:t>graphs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Two </a:t>
            </a:r>
            <a:r>
              <a:rPr lang="en-US" dirty="0"/>
              <a:t>vertices u and v in an undirected graph G are called adjacent (or neighbors) in G if u and v are endpoints of an edge e of G. Such an edge e is called incident with the vertices u and v and e is said to connect u and v</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 </a:t>
            </a:r>
            <a:r>
              <a:rPr lang="en-US" b="1" dirty="0"/>
              <a:t>degree</a:t>
            </a:r>
            <a:r>
              <a:rPr lang="en-US" dirty="0"/>
              <a:t> of a vertex in an undirected graph is the number of edges incident with it, except that a loop at a vertex contributes twice to the degree of that vertex. The degree of the vertex v is denoted by </a:t>
            </a:r>
            <a:r>
              <a:rPr lang="en-US" dirty="0" err="1"/>
              <a:t>deg</a:t>
            </a:r>
            <a:r>
              <a:rPr lang="en-US" dirty="0"/>
              <a:t>(v).</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616" y="3605841"/>
            <a:ext cx="5040630" cy="2856471"/>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0867" y="3616735"/>
            <a:ext cx="5789081" cy="2834682"/>
          </a:xfrm>
          <a:prstGeom prst="rect">
            <a:avLst/>
          </a:prstGeom>
        </p:spPr>
      </p:pic>
    </p:spTree>
    <p:extLst>
      <p:ext uri="{BB962C8B-B14F-4D97-AF65-F5344CB8AC3E}">
        <p14:creationId xmlns:p14="http://schemas.microsoft.com/office/powerpoint/2010/main" val="453595333"/>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846" y="371088"/>
            <a:ext cx="8534400" cy="897466"/>
          </a:xfrm>
        </p:spPr>
        <p:txBody>
          <a:bodyPr/>
          <a:lstStyle/>
          <a:p>
            <a:r>
              <a:rPr lang="en-US" b="1" u="sng" dirty="0" smtClean="0">
                <a:solidFill>
                  <a:srgbClr val="FFC000"/>
                </a:solidFill>
              </a:rPr>
              <a:t>Graph terminologies:</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7</a:t>
            </a:fld>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984857" y="1173663"/>
                <a:ext cx="10833332" cy="5724644"/>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A vertex of degree zero is called </a:t>
                </a:r>
                <a:r>
                  <a:rPr lang="en-US" b="1" dirty="0" smtClean="0"/>
                  <a:t>isolated</a:t>
                </a:r>
                <a:r>
                  <a:rPr lang="en-US" dirty="0" smtClean="0"/>
                  <a:t>. It follows that an isolated vertex is not adjacent to any vertex.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 vertex is </a:t>
                </a:r>
                <a:r>
                  <a:rPr lang="en-US" b="1" dirty="0"/>
                  <a:t>pendant</a:t>
                </a:r>
                <a:r>
                  <a:rPr lang="en-US" dirty="0"/>
                  <a:t> if and only if it has degree one. Consequently, a pendant vertex is adjacent to exactly one other vertex</a:t>
                </a:r>
                <a:r>
                  <a:rPr lang="en-US" dirty="0" smtClean="0"/>
                  <a:t>.</a:t>
                </a:r>
              </a:p>
              <a:p>
                <a:pPr marL="285750" indent="-285750">
                  <a:buFont typeface="Wingdings" panose="05000000000000000000" pitchFamily="2" charset="2"/>
                  <a:buChar char="Ø"/>
                </a:pPr>
                <a:endParaRPr lang="en-US" dirty="0"/>
              </a:p>
              <a:p>
                <a:r>
                  <a:rPr lang="en-US" b="1" u="sng" dirty="0" smtClean="0"/>
                  <a:t>Theorem 1:  THE HANDSKING THEOREM:</a:t>
                </a:r>
              </a:p>
              <a:p>
                <a:r>
                  <a:rPr lang="en-US" dirty="0"/>
                  <a:t>	</a:t>
                </a:r>
                <a:r>
                  <a:rPr lang="en-US" sz="2400" i="1" dirty="0"/>
                  <a:t>Let G = (V, E) be an undirected graph with </a:t>
                </a:r>
                <a:r>
                  <a:rPr lang="en-US" sz="2400" i="1" dirty="0" smtClean="0"/>
                  <a:t>m </a:t>
                </a:r>
                <a:r>
                  <a:rPr lang="en-US" sz="2400" i="1" dirty="0"/>
                  <a:t>edges. Then </a:t>
                </a:r>
                <a:r>
                  <a:rPr lang="en-US" sz="2400" i="1" dirty="0" smtClean="0"/>
                  <a:t>2m = </a:t>
                </a:r>
                <a14:m>
                  <m:oMath xmlns:m="http://schemas.openxmlformats.org/officeDocument/2006/math">
                    <m:nary>
                      <m:naryPr>
                        <m:chr m:val="∑"/>
                        <m:supHide m:val="on"/>
                        <m:ctrlPr>
                          <a:rPr lang="en-US" sz="2400" i="1" smtClean="0">
                            <a:latin typeface="Cambria Math" panose="02040503050406030204" pitchFamily="18" charset="0"/>
                          </a:rPr>
                        </m:ctrlPr>
                      </m:naryPr>
                      <m:sub>
                        <m:r>
                          <m:rPr>
                            <m:brk m:alnAt="7"/>
                          </m:rPr>
                          <a:rPr lang="en-US" sz="2400" b="0" i="1" smtClean="0">
                            <a:latin typeface="Cambria Math" panose="02040503050406030204" pitchFamily="18" charset="0"/>
                          </a:rPr>
                          <m:t>𝑣</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rPr>
                          <m:t>𝑉</m:t>
                        </m:r>
                      </m:sub>
                      <m:sup/>
                      <m:e>
                        <m:r>
                          <a:rPr lang="en-US" sz="2400" b="0" i="1" smtClean="0">
                            <a:latin typeface="Cambria Math" panose="02040503050406030204" pitchFamily="18" charset="0"/>
                          </a:rPr>
                          <m:t>𝑑𝑒𝑔</m:t>
                        </m:r>
                        <m:r>
                          <a:rPr lang="en-US" sz="2400" b="0" i="1" smtClean="0">
                            <a:latin typeface="Cambria Math" panose="02040503050406030204" pitchFamily="18" charset="0"/>
                          </a:rPr>
                          <m:t>⁡(</m:t>
                        </m:r>
                        <m:r>
                          <a:rPr lang="en-US" sz="2400" b="0" i="1" smtClean="0">
                            <a:latin typeface="Cambria Math" panose="02040503050406030204" pitchFamily="18" charset="0"/>
                          </a:rPr>
                          <m:t>𝑣</m:t>
                        </m:r>
                        <m:r>
                          <a:rPr lang="en-US" sz="2400" b="0" i="1" smtClean="0">
                            <a:latin typeface="Cambria Math" panose="02040503050406030204" pitchFamily="18" charset="0"/>
                          </a:rPr>
                          <m:t>)</m:t>
                        </m:r>
                      </m:e>
                    </m:nary>
                  </m:oMath>
                </a14:m>
                <a:endParaRPr lang="en-US" sz="2400" i="1" dirty="0" smtClean="0"/>
              </a:p>
              <a:p>
                <a:endParaRPr lang="en-US" i="1"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Q. How many edges are there in a graph with 10 vertices each of degree 6?</a:t>
                </a:r>
              </a:p>
              <a:p>
                <a:r>
                  <a:rPr lang="en-US" dirty="0"/>
                  <a:t>	Because the sum of the degrees of the vertices is 6 · 10 = 60, it follows that 2m = 60 where m is the number </a:t>
                </a:r>
                <a:r>
                  <a:rPr lang="en-US" dirty="0" smtClean="0"/>
                  <a:t>   	of </a:t>
                </a:r>
                <a:r>
                  <a:rPr lang="en-US" dirty="0"/>
                  <a:t>edges. Therefore, m = 30</a:t>
                </a:r>
                <a:r>
                  <a:rPr lang="en-US" dirty="0" smtClean="0"/>
                  <a:t>.</a:t>
                </a:r>
              </a:p>
              <a:p>
                <a:endParaRPr lang="en-US" dirty="0"/>
              </a:p>
              <a:p>
                <a:endParaRPr lang="en-US" dirty="0" smtClean="0"/>
              </a:p>
              <a:p>
                <a:r>
                  <a:rPr lang="en-US" i="1" dirty="0" smtClean="0"/>
                  <a:t>           Theorem </a:t>
                </a:r>
                <a:r>
                  <a:rPr lang="en-US" i="1" dirty="0"/>
                  <a:t>1 shows that the sum of the degrees of the vertices of an undirected graph is even</a:t>
                </a:r>
              </a:p>
            </p:txBody>
          </p:sp>
        </mc:Choice>
        <mc:Fallback xmlns="">
          <p:sp>
            <p:nvSpPr>
              <p:cNvPr id="7" name="TextBox 6"/>
              <p:cNvSpPr txBox="1">
                <a:spLocks noRot="1" noChangeAspect="1" noMove="1" noResize="1" noEditPoints="1" noAdjustHandles="1" noChangeArrowheads="1" noChangeShapeType="1" noTextEdit="1"/>
              </p:cNvSpPr>
              <p:nvPr/>
            </p:nvSpPr>
            <p:spPr>
              <a:xfrm>
                <a:off x="984857" y="1173663"/>
                <a:ext cx="10833332" cy="5724644"/>
              </a:xfrm>
              <a:prstGeom prst="rect">
                <a:avLst/>
              </a:prstGeom>
              <a:blipFill>
                <a:blip r:embed="rId2"/>
                <a:stretch>
                  <a:fillRect l="-506" t="-639" b="-745"/>
                </a:stretch>
              </a:blipFill>
            </p:spPr>
            <p:txBody>
              <a:bodyPr/>
              <a:lstStyle/>
              <a:p>
                <a:r>
                  <a:rPr lang="en-US">
                    <a:noFill/>
                  </a:rPr>
                  <a:t> </a:t>
                </a:r>
              </a:p>
            </p:txBody>
          </p:sp>
        </mc:Fallback>
      </mc:AlternateContent>
      <p:sp>
        <p:nvSpPr>
          <p:cNvPr id="3" name="TextBox 2"/>
          <p:cNvSpPr txBox="1"/>
          <p:nvPr/>
        </p:nvSpPr>
        <p:spPr>
          <a:xfrm>
            <a:off x="7037859" y="2071129"/>
            <a:ext cx="65" cy="276999"/>
          </a:xfrm>
          <a:prstGeom prst="rect">
            <a:avLst/>
          </a:prstGeom>
          <a:noFill/>
        </p:spPr>
        <p:txBody>
          <a:bodyPr wrap="none" lIns="0" tIns="0" rIns="0" bIns="0" rtlCol="0">
            <a:spAutoFit/>
          </a:bodyPr>
          <a:lstStyle/>
          <a:p>
            <a:endParaRPr lang="en-US" dirty="0"/>
          </a:p>
        </p:txBody>
      </p:sp>
      <p:sp>
        <p:nvSpPr>
          <p:cNvPr id="9" name="TextBox 8"/>
          <p:cNvSpPr txBox="1"/>
          <p:nvPr/>
        </p:nvSpPr>
        <p:spPr>
          <a:xfrm>
            <a:off x="1897810" y="3430119"/>
            <a:ext cx="396815" cy="369332"/>
          </a:xfrm>
          <a:prstGeom prst="rect">
            <a:avLst/>
          </a:prstGeom>
          <a:noFill/>
        </p:spPr>
        <p:txBody>
          <a:bodyPr wrap="square" rtlCol="0">
            <a:spAutoFit/>
          </a:bodyPr>
          <a:lstStyle/>
          <a:p>
            <a:r>
              <a:rPr lang="en-US" dirty="0" smtClean="0"/>
              <a:t>A</a:t>
            </a:r>
            <a:endParaRPr lang="en-US" dirty="0"/>
          </a:p>
        </p:txBody>
      </p:sp>
      <p:sp>
        <p:nvSpPr>
          <p:cNvPr id="10" name="Oval 9"/>
          <p:cNvSpPr/>
          <p:nvPr/>
        </p:nvSpPr>
        <p:spPr>
          <a:xfrm>
            <a:off x="3068127" y="3426223"/>
            <a:ext cx="431321" cy="437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085379" y="3434609"/>
            <a:ext cx="396815" cy="369332"/>
          </a:xfrm>
          <a:prstGeom prst="rect">
            <a:avLst/>
          </a:prstGeom>
          <a:noFill/>
        </p:spPr>
        <p:txBody>
          <a:bodyPr wrap="square" rtlCol="0">
            <a:spAutoFit/>
          </a:bodyPr>
          <a:lstStyle/>
          <a:p>
            <a:r>
              <a:rPr lang="en-US" dirty="0" smtClean="0"/>
              <a:t>B</a:t>
            </a:r>
            <a:endParaRPr lang="en-US" dirty="0"/>
          </a:p>
        </p:txBody>
      </p:sp>
      <p:sp>
        <p:nvSpPr>
          <p:cNvPr id="13" name="TextBox 12"/>
          <p:cNvSpPr txBox="1"/>
          <p:nvPr/>
        </p:nvSpPr>
        <p:spPr>
          <a:xfrm>
            <a:off x="2464278" y="4384776"/>
            <a:ext cx="396815" cy="369332"/>
          </a:xfrm>
          <a:prstGeom prst="rect">
            <a:avLst/>
          </a:prstGeom>
          <a:noFill/>
        </p:spPr>
        <p:txBody>
          <a:bodyPr wrap="square" rtlCol="0">
            <a:spAutoFit/>
          </a:bodyPr>
          <a:lstStyle/>
          <a:p>
            <a:r>
              <a:rPr lang="en-US" dirty="0" smtClean="0"/>
              <a:t>C</a:t>
            </a:r>
            <a:endParaRPr lang="en-US" dirty="0"/>
          </a:p>
        </p:txBody>
      </p:sp>
      <p:cxnSp>
        <p:nvCxnSpPr>
          <p:cNvPr id="14" name="Straight Connector 13"/>
          <p:cNvCxnSpPr>
            <a:stCxn id="9" idx="3"/>
            <a:endCxn id="12" idx="1"/>
          </p:cNvCxnSpPr>
          <p:nvPr/>
        </p:nvCxnSpPr>
        <p:spPr>
          <a:xfrm>
            <a:off x="2294625" y="3614785"/>
            <a:ext cx="790754" cy="44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073212" y="3856194"/>
            <a:ext cx="491707" cy="5547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2797833" y="3832466"/>
            <a:ext cx="521178" cy="641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1869062" y="3444227"/>
            <a:ext cx="431321" cy="437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447024" y="4380526"/>
            <a:ext cx="431321" cy="437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597215" y="3863452"/>
            <a:ext cx="2562045" cy="646331"/>
          </a:xfrm>
          <a:prstGeom prst="rect">
            <a:avLst/>
          </a:prstGeom>
          <a:noFill/>
        </p:spPr>
        <p:txBody>
          <a:bodyPr wrap="square" rtlCol="0">
            <a:spAutoFit/>
          </a:bodyPr>
          <a:lstStyle/>
          <a:p>
            <a:r>
              <a:rPr lang="en-US" dirty="0" smtClean="0"/>
              <a:t>2*3 = 2+2+2</a:t>
            </a:r>
          </a:p>
          <a:p>
            <a:r>
              <a:rPr lang="en-US" dirty="0" smtClean="0"/>
              <a:t>6=6</a:t>
            </a:r>
            <a:endParaRPr lang="en-US" dirty="0"/>
          </a:p>
        </p:txBody>
      </p:sp>
      <p:sp>
        <p:nvSpPr>
          <p:cNvPr id="20" name="TextBox 19"/>
          <p:cNvSpPr txBox="1"/>
          <p:nvPr/>
        </p:nvSpPr>
        <p:spPr>
          <a:xfrm>
            <a:off x="6665345" y="3703359"/>
            <a:ext cx="396815" cy="369332"/>
          </a:xfrm>
          <a:prstGeom prst="rect">
            <a:avLst/>
          </a:prstGeom>
          <a:noFill/>
        </p:spPr>
        <p:txBody>
          <a:bodyPr wrap="square" rtlCol="0">
            <a:spAutoFit/>
          </a:bodyPr>
          <a:lstStyle/>
          <a:p>
            <a:r>
              <a:rPr lang="en-US" dirty="0" smtClean="0"/>
              <a:t>A</a:t>
            </a:r>
            <a:endParaRPr lang="en-US" dirty="0"/>
          </a:p>
        </p:txBody>
      </p:sp>
      <p:sp>
        <p:nvSpPr>
          <p:cNvPr id="21" name="Oval 20"/>
          <p:cNvSpPr/>
          <p:nvPr/>
        </p:nvSpPr>
        <p:spPr>
          <a:xfrm>
            <a:off x="7835662" y="3699463"/>
            <a:ext cx="431321" cy="437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852914" y="3707849"/>
            <a:ext cx="396815" cy="369332"/>
          </a:xfrm>
          <a:prstGeom prst="rect">
            <a:avLst/>
          </a:prstGeom>
          <a:noFill/>
        </p:spPr>
        <p:txBody>
          <a:bodyPr wrap="square" rtlCol="0">
            <a:spAutoFit/>
          </a:bodyPr>
          <a:lstStyle/>
          <a:p>
            <a:r>
              <a:rPr lang="en-US" dirty="0" smtClean="0"/>
              <a:t>C</a:t>
            </a:r>
            <a:endParaRPr lang="en-US" dirty="0"/>
          </a:p>
        </p:txBody>
      </p:sp>
      <p:sp>
        <p:nvSpPr>
          <p:cNvPr id="23" name="TextBox 22"/>
          <p:cNvSpPr txBox="1"/>
          <p:nvPr/>
        </p:nvSpPr>
        <p:spPr>
          <a:xfrm>
            <a:off x="7231813" y="4658016"/>
            <a:ext cx="396815" cy="369332"/>
          </a:xfrm>
          <a:prstGeom prst="rect">
            <a:avLst/>
          </a:prstGeom>
          <a:noFill/>
        </p:spPr>
        <p:txBody>
          <a:bodyPr wrap="square" rtlCol="0">
            <a:spAutoFit/>
          </a:bodyPr>
          <a:lstStyle/>
          <a:p>
            <a:r>
              <a:rPr lang="en-US" dirty="0" smtClean="0"/>
              <a:t>B</a:t>
            </a:r>
            <a:endParaRPr lang="en-US" dirty="0"/>
          </a:p>
        </p:txBody>
      </p:sp>
      <p:cxnSp>
        <p:nvCxnSpPr>
          <p:cNvPr id="24" name="Straight Connector 23"/>
          <p:cNvCxnSpPr>
            <a:stCxn id="20" idx="3"/>
            <a:endCxn id="22" idx="1"/>
          </p:cNvCxnSpPr>
          <p:nvPr/>
        </p:nvCxnSpPr>
        <p:spPr>
          <a:xfrm>
            <a:off x="7062160" y="3888025"/>
            <a:ext cx="790754" cy="44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840747" y="4129434"/>
            <a:ext cx="491707" cy="5547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7565368" y="4105706"/>
            <a:ext cx="521178" cy="641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636597" y="3717467"/>
            <a:ext cx="431321" cy="437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7214559" y="4653766"/>
            <a:ext cx="431321" cy="437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a:off x="8051321" y="3354708"/>
            <a:ext cx="724619" cy="501486"/>
          </a:xfrm>
          <a:custGeom>
            <a:avLst/>
            <a:gdLst>
              <a:gd name="connsiteX0" fmla="*/ 0 w 724619"/>
              <a:gd name="connsiteY0" fmla="*/ 354537 h 501486"/>
              <a:gd name="connsiteX1" fmla="*/ 17253 w 724619"/>
              <a:gd name="connsiteY1" fmla="*/ 302779 h 501486"/>
              <a:gd name="connsiteX2" fmla="*/ 25879 w 724619"/>
              <a:gd name="connsiteY2" fmla="*/ 268273 h 501486"/>
              <a:gd name="connsiteX3" fmla="*/ 51759 w 724619"/>
              <a:gd name="connsiteY3" fmla="*/ 242394 h 501486"/>
              <a:gd name="connsiteX4" fmla="*/ 112144 w 724619"/>
              <a:gd name="connsiteY4" fmla="*/ 130250 h 501486"/>
              <a:gd name="connsiteX5" fmla="*/ 172529 w 724619"/>
              <a:gd name="connsiteY5" fmla="*/ 69865 h 501486"/>
              <a:gd name="connsiteX6" fmla="*/ 207034 w 724619"/>
              <a:gd name="connsiteY6" fmla="*/ 52613 h 501486"/>
              <a:gd name="connsiteX7" fmla="*/ 232913 w 724619"/>
              <a:gd name="connsiteY7" fmla="*/ 35360 h 501486"/>
              <a:gd name="connsiteX8" fmla="*/ 301925 w 724619"/>
              <a:gd name="connsiteY8" fmla="*/ 18107 h 501486"/>
              <a:gd name="connsiteX9" fmla="*/ 336430 w 724619"/>
              <a:gd name="connsiteY9" fmla="*/ 854 h 501486"/>
              <a:gd name="connsiteX10" fmla="*/ 457200 w 724619"/>
              <a:gd name="connsiteY10" fmla="*/ 9480 h 501486"/>
              <a:gd name="connsiteX11" fmla="*/ 526212 w 724619"/>
              <a:gd name="connsiteY11" fmla="*/ 43986 h 501486"/>
              <a:gd name="connsiteX12" fmla="*/ 569344 w 724619"/>
              <a:gd name="connsiteY12" fmla="*/ 69865 h 501486"/>
              <a:gd name="connsiteX13" fmla="*/ 595223 w 724619"/>
              <a:gd name="connsiteY13" fmla="*/ 95745 h 501486"/>
              <a:gd name="connsiteX14" fmla="*/ 655608 w 724619"/>
              <a:gd name="connsiteY14" fmla="*/ 138877 h 501486"/>
              <a:gd name="connsiteX15" fmla="*/ 672861 w 724619"/>
              <a:gd name="connsiteY15" fmla="*/ 173382 h 501486"/>
              <a:gd name="connsiteX16" fmla="*/ 698740 w 724619"/>
              <a:gd name="connsiteY16" fmla="*/ 190635 h 501486"/>
              <a:gd name="connsiteX17" fmla="*/ 707366 w 724619"/>
              <a:gd name="connsiteY17" fmla="*/ 216514 h 501486"/>
              <a:gd name="connsiteX18" fmla="*/ 724619 w 724619"/>
              <a:gd name="connsiteY18" fmla="*/ 251020 h 501486"/>
              <a:gd name="connsiteX19" fmla="*/ 707366 w 724619"/>
              <a:gd name="connsiteY19" fmla="*/ 328658 h 501486"/>
              <a:gd name="connsiteX20" fmla="*/ 646981 w 724619"/>
              <a:gd name="connsiteY20" fmla="*/ 363164 h 501486"/>
              <a:gd name="connsiteX21" fmla="*/ 586596 w 724619"/>
              <a:gd name="connsiteY21" fmla="*/ 380416 h 501486"/>
              <a:gd name="connsiteX22" fmla="*/ 560717 w 724619"/>
              <a:gd name="connsiteY22" fmla="*/ 397669 h 501486"/>
              <a:gd name="connsiteX23" fmla="*/ 500332 w 724619"/>
              <a:gd name="connsiteY23" fmla="*/ 414922 h 501486"/>
              <a:gd name="connsiteX24" fmla="*/ 474453 w 724619"/>
              <a:gd name="connsiteY24" fmla="*/ 440801 h 501486"/>
              <a:gd name="connsiteX25" fmla="*/ 405442 w 724619"/>
              <a:gd name="connsiteY25" fmla="*/ 466680 h 501486"/>
              <a:gd name="connsiteX26" fmla="*/ 301925 w 724619"/>
              <a:gd name="connsiteY26" fmla="*/ 492560 h 501486"/>
              <a:gd name="connsiteX27" fmla="*/ 232913 w 724619"/>
              <a:gd name="connsiteY27" fmla="*/ 501186 h 501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24619" h="501486">
                <a:moveTo>
                  <a:pt x="0" y="354537"/>
                </a:moveTo>
                <a:cubicBezTo>
                  <a:pt x="5751" y="337284"/>
                  <a:pt x="12027" y="320198"/>
                  <a:pt x="17253" y="302779"/>
                </a:cubicBezTo>
                <a:cubicBezTo>
                  <a:pt x="20660" y="291423"/>
                  <a:pt x="19997" y="278567"/>
                  <a:pt x="25879" y="268273"/>
                </a:cubicBezTo>
                <a:cubicBezTo>
                  <a:pt x="31932" y="257681"/>
                  <a:pt x="43132" y="251020"/>
                  <a:pt x="51759" y="242394"/>
                </a:cubicBezTo>
                <a:cubicBezTo>
                  <a:pt x="58771" y="228370"/>
                  <a:pt x="95843" y="149811"/>
                  <a:pt x="112144" y="130250"/>
                </a:cubicBezTo>
                <a:cubicBezTo>
                  <a:pt x="130367" y="108382"/>
                  <a:pt x="147068" y="82595"/>
                  <a:pt x="172529" y="69865"/>
                </a:cubicBezTo>
                <a:cubicBezTo>
                  <a:pt x="184031" y="64114"/>
                  <a:pt x="195869" y="58993"/>
                  <a:pt x="207034" y="52613"/>
                </a:cubicBezTo>
                <a:cubicBezTo>
                  <a:pt x="216036" y="47469"/>
                  <a:pt x="223170" y="38903"/>
                  <a:pt x="232913" y="35360"/>
                </a:cubicBezTo>
                <a:cubicBezTo>
                  <a:pt x="255197" y="27257"/>
                  <a:pt x="301925" y="18107"/>
                  <a:pt x="301925" y="18107"/>
                </a:cubicBezTo>
                <a:cubicBezTo>
                  <a:pt x="313427" y="12356"/>
                  <a:pt x="323590" y="1567"/>
                  <a:pt x="336430" y="854"/>
                </a:cubicBezTo>
                <a:cubicBezTo>
                  <a:pt x="376727" y="-1385"/>
                  <a:pt x="417844" y="536"/>
                  <a:pt x="457200" y="9480"/>
                </a:cubicBezTo>
                <a:cubicBezTo>
                  <a:pt x="482280" y="15180"/>
                  <a:pt x="504158" y="30754"/>
                  <a:pt x="526212" y="43986"/>
                </a:cubicBezTo>
                <a:cubicBezTo>
                  <a:pt x="540589" y="52612"/>
                  <a:pt x="555931" y="59805"/>
                  <a:pt x="569344" y="69865"/>
                </a:cubicBezTo>
                <a:cubicBezTo>
                  <a:pt x="579104" y="77185"/>
                  <a:pt x="585960" y="87805"/>
                  <a:pt x="595223" y="95745"/>
                </a:cubicBezTo>
                <a:cubicBezTo>
                  <a:pt x="613942" y="111790"/>
                  <a:pt x="635131" y="125225"/>
                  <a:pt x="655608" y="138877"/>
                </a:cubicBezTo>
                <a:cubicBezTo>
                  <a:pt x="661359" y="150379"/>
                  <a:pt x="664629" y="163503"/>
                  <a:pt x="672861" y="173382"/>
                </a:cubicBezTo>
                <a:cubicBezTo>
                  <a:pt x="679498" y="181347"/>
                  <a:pt x="692263" y="182539"/>
                  <a:pt x="698740" y="190635"/>
                </a:cubicBezTo>
                <a:cubicBezTo>
                  <a:pt x="704420" y="197735"/>
                  <a:pt x="703784" y="208156"/>
                  <a:pt x="707366" y="216514"/>
                </a:cubicBezTo>
                <a:cubicBezTo>
                  <a:pt x="712432" y="228334"/>
                  <a:pt x="718868" y="239518"/>
                  <a:pt x="724619" y="251020"/>
                </a:cubicBezTo>
                <a:cubicBezTo>
                  <a:pt x="718868" y="276899"/>
                  <a:pt x="717562" y="304187"/>
                  <a:pt x="707366" y="328658"/>
                </a:cubicBezTo>
                <a:cubicBezTo>
                  <a:pt x="694986" y="358371"/>
                  <a:pt x="672056" y="356000"/>
                  <a:pt x="646981" y="363164"/>
                </a:cubicBezTo>
                <a:cubicBezTo>
                  <a:pt x="560391" y="387904"/>
                  <a:pt x="694416" y="353462"/>
                  <a:pt x="586596" y="380416"/>
                </a:cubicBezTo>
                <a:cubicBezTo>
                  <a:pt x="577970" y="386167"/>
                  <a:pt x="569990" y="393032"/>
                  <a:pt x="560717" y="397669"/>
                </a:cubicBezTo>
                <a:cubicBezTo>
                  <a:pt x="548337" y="403859"/>
                  <a:pt x="511394" y="412157"/>
                  <a:pt x="500332" y="414922"/>
                </a:cubicBezTo>
                <a:cubicBezTo>
                  <a:pt x="491706" y="423548"/>
                  <a:pt x="484380" y="433710"/>
                  <a:pt x="474453" y="440801"/>
                </a:cubicBezTo>
                <a:cubicBezTo>
                  <a:pt x="450163" y="458151"/>
                  <a:pt x="433229" y="459734"/>
                  <a:pt x="405442" y="466680"/>
                </a:cubicBezTo>
                <a:cubicBezTo>
                  <a:pt x="344532" y="497135"/>
                  <a:pt x="393916" y="477228"/>
                  <a:pt x="301925" y="492560"/>
                </a:cubicBezTo>
                <a:cubicBezTo>
                  <a:pt x="233433" y="503975"/>
                  <a:pt x="301421" y="501186"/>
                  <a:pt x="232913" y="501186"/>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c 29"/>
          <p:cNvSpPr/>
          <p:nvPr/>
        </p:nvSpPr>
        <p:spPr>
          <a:xfrm>
            <a:off x="6469454" y="4063073"/>
            <a:ext cx="1095914" cy="1591591"/>
          </a:xfrm>
          <a:prstGeom prst="arc">
            <a:avLst>
              <a:gd name="adj1" fmla="val 16200000"/>
              <a:gd name="adj2" fmla="val 20508497"/>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p:cNvSpPr txBox="1"/>
          <p:nvPr/>
        </p:nvSpPr>
        <p:spPr>
          <a:xfrm>
            <a:off x="9256144" y="3690553"/>
            <a:ext cx="2562045" cy="646331"/>
          </a:xfrm>
          <a:prstGeom prst="rect">
            <a:avLst/>
          </a:prstGeom>
          <a:noFill/>
        </p:spPr>
        <p:txBody>
          <a:bodyPr wrap="square" rtlCol="0">
            <a:spAutoFit/>
          </a:bodyPr>
          <a:lstStyle/>
          <a:p>
            <a:r>
              <a:rPr lang="en-US" dirty="0" smtClean="0"/>
              <a:t>2*5 = 3+3+4</a:t>
            </a:r>
          </a:p>
          <a:p>
            <a:r>
              <a:rPr lang="en-US" dirty="0" smtClean="0"/>
              <a:t>10=10</a:t>
            </a:r>
            <a:endParaRPr lang="en-US" dirty="0"/>
          </a:p>
        </p:txBody>
      </p:sp>
    </p:spTree>
    <p:extLst>
      <p:ext uri="{BB962C8B-B14F-4D97-AF65-F5344CB8AC3E}">
        <p14:creationId xmlns:p14="http://schemas.microsoft.com/office/powerpoint/2010/main" val="4230393803"/>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846" y="371088"/>
            <a:ext cx="8534400" cy="897466"/>
          </a:xfrm>
        </p:spPr>
        <p:txBody>
          <a:bodyPr/>
          <a:lstStyle/>
          <a:p>
            <a:r>
              <a:rPr lang="en-US" b="1" u="sng" dirty="0" smtClean="0">
                <a:solidFill>
                  <a:srgbClr val="FFC000"/>
                </a:solidFill>
              </a:rPr>
              <a:t>Graph terminologies:</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8</a:t>
            </a:fld>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984857" y="1173663"/>
                <a:ext cx="10833332" cy="4093428"/>
              </a:xfrm>
              <a:prstGeom prst="rect">
                <a:avLst/>
              </a:prstGeom>
              <a:noFill/>
            </p:spPr>
            <p:txBody>
              <a:bodyPr wrap="square" rtlCol="0">
                <a:spAutoFit/>
              </a:bodyPr>
              <a:lstStyle/>
              <a:p>
                <a:r>
                  <a:rPr lang="en-US" sz="2000" b="1" u="sng" dirty="0" smtClean="0"/>
                  <a:t>Theorem 2:  </a:t>
                </a:r>
                <a:r>
                  <a:rPr lang="en-US" sz="2000" b="1" i="1" u="sng" dirty="0"/>
                  <a:t>An undirected graph has an even number of vertices of odd degree</a:t>
                </a:r>
                <a:r>
                  <a:rPr lang="en-US" sz="2000" b="1" i="1" u="sng" dirty="0" smtClean="0"/>
                  <a:t>:</a:t>
                </a:r>
              </a:p>
              <a:p>
                <a:r>
                  <a:rPr lang="en-US" sz="2000" dirty="0" smtClean="0"/>
                  <a:t>Proof:</a:t>
                </a:r>
              </a:p>
              <a:p>
                <a:endParaRPr lang="en-US" sz="2000" dirty="0" smtClean="0"/>
              </a:p>
              <a:p>
                <a:r>
                  <a:rPr lang="en-US" sz="2000" dirty="0"/>
                  <a:t>Take two sets of vertices, V</a:t>
                </a:r>
                <a:r>
                  <a:rPr lang="en-US" sz="2000" baseline="-25000" dirty="0"/>
                  <a:t>1</a:t>
                </a:r>
                <a:r>
                  <a:rPr lang="en-US" sz="2000" dirty="0"/>
                  <a:t>, a set of vertices with even degree, and V</a:t>
                </a:r>
                <a:r>
                  <a:rPr lang="en-US" sz="2000" baseline="-25000" dirty="0"/>
                  <a:t>2</a:t>
                </a:r>
                <a:r>
                  <a:rPr lang="en-US" sz="2000" dirty="0"/>
                  <a:t>, a set of vertices with odd </a:t>
                </a:r>
                <a:r>
                  <a:rPr lang="en-US" sz="2000" dirty="0" smtClean="0"/>
                  <a:t>degree in </a:t>
                </a:r>
                <a:r>
                  <a:rPr lang="en-US" sz="2000" dirty="0"/>
                  <a:t>an undirected graph G =(V, E) </a:t>
                </a:r>
                <a:r>
                  <a:rPr lang="en-US" sz="2000" dirty="0" smtClean="0"/>
                  <a:t>with m edges. Then,</a:t>
                </a:r>
              </a:p>
              <a:p>
                <a:endParaRPr lang="en-US" sz="2000" dirty="0"/>
              </a:p>
              <a:p>
                <a:r>
                  <a:rPr lang="en-US" sz="2000" dirty="0"/>
                  <a:t>	</a:t>
                </a:r>
                <a:r>
                  <a:rPr lang="en-US" sz="2000" dirty="0" smtClean="0"/>
                  <a:t>2e </a:t>
                </a:r>
                <a:r>
                  <a:rPr lang="en-US" sz="2000" dirty="0"/>
                  <a:t>= </a:t>
                </a:r>
                <a14:m>
                  <m:oMath xmlns:m="http://schemas.openxmlformats.org/officeDocument/2006/math">
                    <m:nary>
                      <m:naryPr>
                        <m:chr m:val="∑"/>
                        <m:supHide m:val="on"/>
                        <m:ctrlPr>
                          <a:rPr lang="en-US" sz="2000" i="1">
                            <a:latin typeface="Cambria Math" panose="02040503050406030204" pitchFamily="18" charset="0"/>
                          </a:rPr>
                        </m:ctrlPr>
                      </m:naryPr>
                      <m:sub>
                        <m:r>
                          <m:rPr>
                            <m:brk m:alnAt="7"/>
                          </m:rPr>
                          <a:rPr lang="en-US" sz="2000" i="1">
                            <a:latin typeface="Cambria Math" panose="02040503050406030204" pitchFamily="18" charset="0"/>
                          </a:rPr>
                          <m:t>𝑣</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𝑉</m:t>
                        </m:r>
                      </m:sub>
                      <m:sup/>
                      <m:e>
                        <m:r>
                          <m:rPr>
                            <m:sty m:val="p"/>
                          </m:rPr>
                          <a:rPr lang="en-US" sz="2000">
                            <a:latin typeface="Cambria Math" panose="02040503050406030204" pitchFamily="18" charset="0"/>
                          </a:rPr>
                          <m:t>deg</m:t>
                        </m:r>
                        <m:r>
                          <a:rPr lang="en-US" sz="2000" i="1">
                            <a:latin typeface="Cambria Math" panose="02040503050406030204" pitchFamily="18" charset="0"/>
                          </a:rPr>
                          <m:t>⁡(</m:t>
                        </m:r>
                        <m:r>
                          <a:rPr lang="en-US" sz="2000" i="1">
                            <a:latin typeface="Cambria Math" panose="02040503050406030204" pitchFamily="18" charset="0"/>
                          </a:rPr>
                          <m:t>𝑣</m:t>
                        </m:r>
                        <m:r>
                          <a:rPr lang="en-US" sz="2000" i="1">
                            <a:latin typeface="Cambria Math" panose="02040503050406030204" pitchFamily="18" charset="0"/>
                          </a:rPr>
                          <m:t>)</m:t>
                        </m:r>
                      </m:e>
                    </m:nary>
                    <m:r>
                      <a:rPr lang="en-US" sz="2000" b="0" i="0" smtClean="0">
                        <a:latin typeface="Cambria Math" panose="02040503050406030204" pitchFamily="18" charset="0"/>
                      </a:rPr>
                      <m:t> </m:t>
                    </m:r>
                  </m:oMath>
                </a14:m>
                <a:r>
                  <a:rPr lang="en-US" sz="2000" dirty="0"/>
                  <a:t> </a:t>
                </a:r>
                <a:r>
                  <a:rPr lang="en-US" sz="2000" dirty="0" smtClean="0"/>
                  <a:t>= </a:t>
                </a:r>
                <a14:m>
                  <m:oMath xmlns:m="http://schemas.openxmlformats.org/officeDocument/2006/math">
                    <m:nary>
                      <m:naryPr>
                        <m:chr m:val="∑"/>
                        <m:supHide m:val="on"/>
                        <m:ctrlPr>
                          <a:rPr lang="en-US" sz="2000" i="1">
                            <a:latin typeface="Cambria Math" panose="02040503050406030204" pitchFamily="18" charset="0"/>
                          </a:rPr>
                        </m:ctrlPr>
                      </m:naryPr>
                      <m:sub>
                        <m:r>
                          <m:rPr>
                            <m:brk m:alnAt="7"/>
                          </m:rPr>
                          <a:rPr lang="en-US" sz="2000" i="1">
                            <a:latin typeface="Cambria Math" panose="02040503050406030204" pitchFamily="18" charset="0"/>
                          </a:rPr>
                          <m:t>𝑣</m:t>
                        </m:r>
                        <m:r>
                          <a:rPr lang="en-US" sz="2000" b="0" i="1" baseline="-25000" smtClean="0">
                            <a:latin typeface="Cambria Math" panose="02040503050406030204" pitchFamily="18" charset="0"/>
                          </a:rPr>
                          <m:t>1</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𝑉</m:t>
                        </m:r>
                      </m:sub>
                      <m:sup/>
                      <m:e>
                        <m:r>
                          <m:rPr>
                            <m:sty m:val="p"/>
                          </m:rPr>
                          <a:rPr lang="en-US" sz="2000">
                            <a:latin typeface="Cambria Math" panose="02040503050406030204" pitchFamily="18" charset="0"/>
                          </a:rPr>
                          <m:t>deg</m:t>
                        </m:r>
                        <m:r>
                          <a:rPr lang="en-US" sz="2000" i="1">
                            <a:latin typeface="Cambria Math" panose="02040503050406030204" pitchFamily="18" charset="0"/>
                          </a:rPr>
                          <m:t>⁡(</m:t>
                        </m:r>
                        <m:r>
                          <a:rPr lang="en-US" sz="2000" i="1">
                            <a:latin typeface="Cambria Math" panose="02040503050406030204" pitchFamily="18" charset="0"/>
                          </a:rPr>
                          <m:t>𝑣</m:t>
                        </m:r>
                        <m:r>
                          <a:rPr lang="en-US" sz="2000" i="1">
                            <a:latin typeface="Cambria Math" panose="02040503050406030204" pitchFamily="18" charset="0"/>
                          </a:rPr>
                          <m:t>)</m:t>
                        </m:r>
                      </m:e>
                    </m:nary>
                  </m:oMath>
                </a14:m>
                <a:r>
                  <a:rPr lang="en-US" sz="2000" dirty="0"/>
                  <a:t> + </a:t>
                </a:r>
                <a14:m>
                  <m:oMath xmlns:m="http://schemas.openxmlformats.org/officeDocument/2006/math">
                    <m:nary>
                      <m:naryPr>
                        <m:chr m:val="∑"/>
                        <m:supHide m:val="on"/>
                        <m:ctrlPr>
                          <a:rPr lang="en-US" sz="2000" i="1">
                            <a:latin typeface="Cambria Math" panose="02040503050406030204" pitchFamily="18" charset="0"/>
                          </a:rPr>
                        </m:ctrlPr>
                      </m:naryPr>
                      <m:sub>
                        <m:r>
                          <m:rPr>
                            <m:brk m:alnAt="7"/>
                          </m:rPr>
                          <a:rPr lang="en-US" sz="2000" i="1">
                            <a:latin typeface="Cambria Math" panose="02040503050406030204" pitchFamily="18" charset="0"/>
                          </a:rPr>
                          <m:t>𝑣</m:t>
                        </m:r>
                        <m:r>
                          <a:rPr lang="en-US" sz="2000" b="0" i="1" baseline="-25000" smtClean="0">
                            <a:latin typeface="Cambria Math" panose="02040503050406030204" pitchFamily="18" charset="0"/>
                          </a:rPr>
                          <m:t>2</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𝑉</m:t>
                        </m:r>
                      </m:sub>
                      <m:sup/>
                      <m:e>
                        <m:r>
                          <m:rPr>
                            <m:sty m:val="p"/>
                          </m:rPr>
                          <a:rPr lang="en-US" sz="2000">
                            <a:latin typeface="Cambria Math" panose="02040503050406030204" pitchFamily="18" charset="0"/>
                          </a:rPr>
                          <m:t>deg</m:t>
                        </m:r>
                        <m:r>
                          <a:rPr lang="en-US" sz="2000" i="1">
                            <a:latin typeface="Cambria Math" panose="02040503050406030204" pitchFamily="18" charset="0"/>
                          </a:rPr>
                          <m:t>⁡(</m:t>
                        </m:r>
                        <m:r>
                          <a:rPr lang="en-US" sz="2000" i="1">
                            <a:latin typeface="Cambria Math" panose="02040503050406030204" pitchFamily="18" charset="0"/>
                          </a:rPr>
                          <m:t>𝑣</m:t>
                        </m:r>
                        <m:r>
                          <a:rPr lang="en-US" sz="2000" i="1">
                            <a:latin typeface="Cambria Math" panose="02040503050406030204" pitchFamily="18" charset="0"/>
                          </a:rPr>
                          <m:t>)</m:t>
                        </m:r>
                      </m:e>
                    </m:nary>
                  </m:oMath>
                </a14:m>
                <a:r>
                  <a:rPr lang="en-US" sz="2000" dirty="0"/>
                  <a:t> </a:t>
                </a:r>
                <a:endParaRPr lang="en-US" sz="2000" dirty="0" smtClean="0"/>
              </a:p>
              <a:p>
                <a:endParaRPr lang="en-US" sz="2000" dirty="0"/>
              </a:p>
              <a:p>
                <a:endParaRPr lang="en-US" sz="2000" dirty="0" smtClean="0"/>
              </a:p>
              <a:p>
                <a:r>
                  <a:rPr lang="en-US" sz="2000" dirty="0" smtClean="0"/>
                  <a:t>Because </a:t>
                </a:r>
                <a:r>
                  <a:rPr lang="en-US" sz="2000" dirty="0" err="1"/>
                  <a:t>deg</a:t>
                </a:r>
                <a:r>
                  <a:rPr lang="en-US" sz="2000" dirty="0"/>
                  <a:t>(v) is even for v ∈ V</a:t>
                </a:r>
                <a:r>
                  <a:rPr lang="en-US" sz="2000" baseline="-25000" dirty="0"/>
                  <a:t>1</a:t>
                </a:r>
                <a:r>
                  <a:rPr lang="en-US" sz="2000" dirty="0"/>
                  <a:t>, the first term in the right-hand side of the last equality is even. Furthermore, the sum of the two terms on the right-hand side of the last equality is even, because this sum is 2m. Hence, the second term in the sum is also even. Because all the terms in this sum are odd, there must be an even number of such terms. Thus, there are an even number of vertices of odd degree</a:t>
                </a:r>
                <a:endParaRPr lang="en-US" sz="2000" dirty="0" smtClean="0"/>
              </a:p>
            </p:txBody>
          </p:sp>
        </mc:Choice>
        <mc:Fallback xmlns="">
          <p:sp>
            <p:nvSpPr>
              <p:cNvPr id="7" name="TextBox 6"/>
              <p:cNvSpPr txBox="1">
                <a:spLocks noRot="1" noChangeAspect="1" noMove="1" noResize="1" noEditPoints="1" noAdjustHandles="1" noChangeArrowheads="1" noChangeShapeType="1" noTextEdit="1"/>
              </p:cNvSpPr>
              <p:nvPr/>
            </p:nvSpPr>
            <p:spPr>
              <a:xfrm>
                <a:off x="984857" y="1173663"/>
                <a:ext cx="10833332" cy="4093428"/>
              </a:xfrm>
              <a:prstGeom prst="rect">
                <a:avLst/>
              </a:prstGeom>
              <a:blipFill>
                <a:blip r:embed="rId2"/>
                <a:stretch>
                  <a:fillRect l="-619" t="-894" r="-1182" b="-1788"/>
                </a:stretch>
              </a:blipFill>
            </p:spPr>
            <p:txBody>
              <a:bodyPr/>
              <a:lstStyle/>
              <a:p>
                <a:r>
                  <a:rPr lang="en-US">
                    <a:noFill/>
                  </a:rPr>
                  <a:t> </a:t>
                </a:r>
              </a:p>
            </p:txBody>
          </p:sp>
        </mc:Fallback>
      </mc:AlternateContent>
      <p:sp>
        <p:nvSpPr>
          <p:cNvPr id="3" name="TextBox 2"/>
          <p:cNvSpPr txBox="1"/>
          <p:nvPr/>
        </p:nvSpPr>
        <p:spPr>
          <a:xfrm>
            <a:off x="7037859" y="2071129"/>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3991936931"/>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846" y="371088"/>
            <a:ext cx="8534400" cy="897466"/>
          </a:xfrm>
        </p:spPr>
        <p:txBody>
          <a:bodyPr/>
          <a:lstStyle/>
          <a:p>
            <a:r>
              <a:rPr lang="en-US" b="1" u="sng" dirty="0" smtClean="0">
                <a:solidFill>
                  <a:srgbClr val="FFC000"/>
                </a:solidFill>
              </a:rPr>
              <a:t>Graph terminologies:</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9</a:t>
            </a:fld>
            <a:endParaRPr lang="en-US" dirty="0"/>
          </a:p>
        </p:txBody>
      </p:sp>
      <p:sp>
        <p:nvSpPr>
          <p:cNvPr id="7" name="TextBox 6"/>
          <p:cNvSpPr txBox="1"/>
          <p:nvPr/>
        </p:nvSpPr>
        <p:spPr>
          <a:xfrm>
            <a:off x="1040841" y="1630863"/>
            <a:ext cx="10833332" cy="3477875"/>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Terminology for graphs with directed edges reflects the fact that edges in directed graphs have directions.</a:t>
            </a:r>
            <a:endParaRPr lang="en-US" sz="2000" dirty="0" smtClean="0"/>
          </a:p>
          <a:p>
            <a:endParaRPr lang="en-US" sz="2000" dirty="0"/>
          </a:p>
          <a:p>
            <a:pPr marL="285750" indent="-285750">
              <a:buFont typeface="Wingdings" panose="05000000000000000000" pitchFamily="2" charset="2"/>
              <a:buChar char="Ø"/>
            </a:pPr>
            <a:r>
              <a:rPr lang="en-US" sz="2000" dirty="0"/>
              <a:t>Let (u, v) be an edge representing edge of a directed graph G. u is called adjacent to v and v is called adjacent from u. The vertex u is called initial vertex and the vertex v is called terminal or end vertex. Loop has same initial and terminal </a:t>
            </a:r>
            <a:r>
              <a:rPr lang="en-US" sz="2000" dirty="0" smtClean="0"/>
              <a:t>vertex.</a:t>
            </a:r>
          </a:p>
          <a:p>
            <a:endParaRPr lang="en-US" sz="2000" dirty="0"/>
          </a:p>
          <a:p>
            <a:pPr marL="285750" indent="-285750">
              <a:buFont typeface="Wingdings" panose="05000000000000000000" pitchFamily="2" charset="2"/>
              <a:buChar char="Ø"/>
            </a:pPr>
            <a:r>
              <a:rPr lang="en-US" sz="2000" dirty="0"/>
              <a:t>In directed graph the in-degree of a vertex v, denoted by </a:t>
            </a:r>
            <a:r>
              <a:rPr lang="en-US" sz="2000" dirty="0" err="1" smtClean="0"/>
              <a:t>deg</a:t>
            </a:r>
            <a:r>
              <a:rPr lang="en-US" sz="2000" baseline="30000" dirty="0" smtClean="0"/>
              <a:t>-</a:t>
            </a:r>
            <a:r>
              <a:rPr lang="en-US" sz="2000" dirty="0" smtClean="0"/>
              <a:t> </a:t>
            </a:r>
            <a:r>
              <a:rPr lang="en-US" sz="2000" dirty="0"/>
              <a:t>(v) , is the number of edges that have v as their terminal </a:t>
            </a:r>
            <a:r>
              <a:rPr lang="en-US" sz="2000" dirty="0" smtClean="0"/>
              <a:t>vertex(incoming edges). </a:t>
            </a:r>
            <a:r>
              <a:rPr lang="en-US" sz="2000" dirty="0"/>
              <a:t>The out-degree of a vertex v, denoted by </a:t>
            </a:r>
            <a:r>
              <a:rPr lang="en-US" sz="2000" dirty="0" err="1" smtClean="0"/>
              <a:t>deg</a:t>
            </a:r>
            <a:r>
              <a:rPr lang="en-US" sz="2000" baseline="30000" dirty="0" smtClean="0"/>
              <a:t>+</a:t>
            </a:r>
            <a:r>
              <a:rPr lang="en-US" sz="2000" dirty="0" smtClean="0"/>
              <a:t> </a:t>
            </a:r>
            <a:r>
              <a:rPr lang="en-US" sz="2000" dirty="0"/>
              <a:t>(v), is the number of edges that have v as their initial </a:t>
            </a:r>
            <a:r>
              <a:rPr lang="en-US" sz="2000" dirty="0" smtClean="0"/>
              <a:t>vertex(outgoing edges</a:t>
            </a:r>
            <a:r>
              <a:rPr lang="en-US" sz="2000" dirty="0"/>
              <a:t>). (Note that a loop at a vertex contributes 1 to both the in-degree and the out-degree of this vertex</a:t>
            </a:r>
            <a:r>
              <a:rPr lang="en-US" sz="2000" dirty="0" smtClean="0"/>
              <a:t>.)</a:t>
            </a:r>
            <a:endParaRPr lang="en-US" sz="2000" dirty="0"/>
          </a:p>
        </p:txBody>
      </p:sp>
    </p:spTree>
    <p:extLst>
      <p:ext uri="{BB962C8B-B14F-4D97-AF65-F5344CB8AC3E}">
        <p14:creationId xmlns:p14="http://schemas.microsoft.com/office/powerpoint/2010/main" val="2956176693"/>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1868</TotalTime>
  <Words>1759</Words>
  <Application>Microsoft Office PowerPoint</Application>
  <PresentationFormat>Widescreen</PresentationFormat>
  <Paragraphs>339</Paragraphs>
  <Slides>25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Algerian</vt:lpstr>
      <vt:lpstr>Aparajita</vt:lpstr>
      <vt:lpstr>Arial</vt:lpstr>
      <vt:lpstr>Calibri</vt:lpstr>
      <vt:lpstr>Cambria Math</vt:lpstr>
      <vt:lpstr>Corbel</vt:lpstr>
      <vt:lpstr>Gill Sans MT</vt:lpstr>
      <vt:lpstr>Impact</vt:lpstr>
      <vt:lpstr>Wingdings</vt:lpstr>
      <vt:lpstr>Wingdings 3</vt:lpstr>
      <vt:lpstr>Badge</vt:lpstr>
      <vt:lpstr>PowerPoint Presentation</vt:lpstr>
      <vt:lpstr>PowerPoint Presentation</vt:lpstr>
      <vt:lpstr>GRAPHS:</vt:lpstr>
      <vt:lpstr>TYPEs of graphs:</vt:lpstr>
      <vt:lpstr>TYPEs of graphs:</vt:lpstr>
      <vt:lpstr>Graph terminologies:</vt:lpstr>
      <vt:lpstr>Graph terminologies:</vt:lpstr>
      <vt:lpstr>Graph terminologies:</vt:lpstr>
      <vt:lpstr>Graph terminologies:</vt:lpstr>
      <vt:lpstr>Graph terminologies:</vt:lpstr>
      <vt:lpstr>Graph terminologies:</vt:lpstr>
      <vt:lpstr>Some special types of graphs:</vt:lpstr>
      <vt:lpstr>PowerPoint Presentation</vt:lpstr>
      <vt:lpstr>Some special types of graphs:</vt:lpstr>
      <vt:lpstr>Some special types of graphs:</vt:lpstr>
      <vt:lpstr>Some special types of graphs:</vt:lpstr>
      <vt:lpstr>Some special types of graphs:</vt:lpstr>
      <vt:lpstr>Some special types of graphs:</vt:lpstr>
      <vt:lpstr>Some special types of graphs:</vt:lpstr>
      <vt:lpstr>PowerPoint Presentation</vt:lpstr>
      <vt:lpstr>Chromatic number:</vt:lpstr>
      <vt:lpstr>Chromatic number:</vt:lpstr>
      <vt:lpstr>Chromatic number:</vt:lpstr>
      <vt:lpstr>Chromatic number:</vt:lpstr>
      <vt:lpstr>Chromatic number: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 Kharel</dc:creator>
  <cp:lastModifiedBy>ankit</cp:lastModifiedBy>
  <cp:revision>360</cp:revision>
  <dcterms:created xsi:type="dcterms:W3CDTF">2020-09-07T16:36:41Z</dcterms:created>
  <dcterms:modified xsi:type="dcterms:W3CDTF">2020-11-27T03:17:52Z</dcterms:modified>
</cp:coreProperties>
</file>