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</a:rPr>
              <a:t>Connectivity: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484" y="1190073"/>
            <a:ext cx="106104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Connectivity</a:t>
            </a:r>
            <a:r>
              <a:rPr lang="en-US" dirty="0"/>
              <a:t> is a basic concept of graph theory. It defines whether a graph is connected or disconnected. Without connectivity, it is not possible to traverse a graph from one vertex to another vertex</a:t>
            </a:r>
            <a:r>
              <a:rPr lang="en-US" dirty="0" smtClean="0"/>
              <a:t>.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WALK: </a:t>
            </a:r>
            <a:r>
              <a:rPr lang="en-US" dirty="0" smtClean="0"/>
              <a:t>A walk is defined as a finite alternating sequence of vertices and edges, beginning and ending with vertices such that each edge is incident with the vertices preceding and following it.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Open Walk: </a:t>
            </a:r>
            <a:r>
              <a:rPr lang="en-US" dirty="0"/>
              <a:t>a walk is called as an Open walk </a:t>
            </a:r>
            <a:r>
              <a:rPr lang="en-US" dirty="0" smtClean="0"/>
              <a:t>if </a:t>
            </a:r>
            <a:r>
              <a:rPr lang="en-US" dirty="0"/>
              <a:t>Length of the walk is greater than </a:t>
            </a:r>
            <a:r>
              <a:rPr lang="en-US" dirty="0" smtClean="0"/>
              <a:t>zero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 vertices at </a:t>
            </a:r>
            <a:r>
              <a:rPr lang="en-US" dirty="0" smtClean="0"/>
              <a:t>			    which </a:t>
            </a:r>
            <a:r>
              <a:rPr lang="en-US" dirty="0"/>
              <a:t>the walk starts and ends are different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Closed </a:t>
            </a:r>
            <a:r>
              <a:rPr lang="en-US" b="1" dirty="0"/>
              <a:t>Walk: </a:t>
            </a:r>
            <a:r>
              <a:rPr lang="en-US" dirty="0"/>
              <a:t>a walk is called as an </a:t>
            </a:r>
            <a:r>
              <a:rPr lang="en-US" dirty="0" smtClean="0"/>
              <a:t>Closed </a:t>
            </a:r>
            <a:r>
              <a:rPr lang="en-US" dirty="0"/>
              <a:t>walk if Length of the walk is greater than zero and the vertices </a:t>
            </a:r>
            <a:r>
              <a:rPr lang="en-US" dirty="0" smtClean="0"/>
              <a:t>				at which </a:t>
            </a:r>
            <a:r>
              <a:rPr lang="en-US" dirty="0"/>
              <a:t>the walk starts and ends are </a:t>
            </a:r>
            <a:r>
              <a:rPr lang="en-US" dirty="0" smtClean="0"/>
              <a:t>same.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length of walk </a:t>
            </a:r>
            <a:r>
              <a:rPr lang="en-US" dirty="0" err="1" smtClean="0"/>
              <a:t>i</a:t>
            </a:r>
            <a:r>
              <a:rPr lang="en-US" dirty="0" smtClean="0"/>
              <a:t>= 0, then it is called as a Trivial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vertices and edges can repeat in a walk whether it is an open walk or a closed walk.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63" y="4527822"/>
            <a:ext cx="2262637" cy="2330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98" y="5190702"/>
            <a:ext cx="4201065" cy="16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5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</a:rPr>
              <a:t>Connectivity: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2589" y="1327375"/>
            <a:ext cx="10610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b="1" dirty="0" smtClean="0"/>
              <a:t>TRIAL</a:t>
            </a:r>
            <a:r>
              <a:rPr lang="en-US" b="1" dirty="0"/>
              <a:t>: </a:t>
            </a:r>
            <a:r>
              <a:rPr lang="en-US" dirty="0"/>
              <a:t>A trail is defined as an open walk in which Vertices may repeat but edges are not allowed to 				repeat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FontTx/>
              <a:buAutoNum type="arabicPeriod" startAt="2"/>
            </a:pPr>
            <a:r>
              <a:rPr lang="en-US" b="1" dirty="0" smtClean="0"/>
              <a:t>CIRCUIT</a:t>
            </a:r>
            <a:r>
              <a:rPr lang="en-US" b="1" dirty="0"/>
              <a:t>:  </a:t>
            </a:r>
            <a:r>
              <a:rPr lang="en-US" dirty="0"/>
              <a:t>A  circuit is defined as a closed walk in which Vertices may repeat but edges are not allowed to 			repeat.(Closed trial)</a:t>
            </a:r>
          </a:p>
          <a:p>
            <a:pPr marL="342900" indent="-342900">
              <a:buAutoNum type="arabicPeriod" startAt="2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4</a:t>
            </a:r>
            <a:r>
              <a:rPr lang="en-US" b="1" dirty="0" smtClean="0"/>
              <a:t>.	PATH</a:t>
            </a:r>
            <a:r>
              <a:rPr lang="en-US" b="1" dirty="0"/>
              <a:t>: </a:t>
            </a:r>
            <a:r>
              <a:rPr lang="en-US" dirty="0"/>
              <a:t> A path is defined as an open </a:t>
            </a:r>
            <a:r>
              <a:rPr lang="en-US" dirty="0" smtClean="0"/>
              <a:t>walk in which neither vertices </a:t>
            </a:r>
            <a:r>
              <a:rPr lang="en-US" dirty="0"/>
              <a:t>are allowed to repeat nor edges are </a:t>
            </a:r>
            <a:r>
              <a:rPr lang="en-US" dirty="0" smtClean="0"/>
              <a:t>			allowed </a:t>
            </a:r>
            <a:r>
              <a:rPr lang="en-US" dirty="0"/>
              <a:t>to repeat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fontAlgn="base"/>
            <a:r>
              <a:rPr lang="en-US" dirty="0"/>
              <a:t>5</a:t>
            </a:r>
            <a:r>
              <a:rPr lang="en-US" dirty="0" smtClean="0"/>
              <a:t>.	</a:t>
            </a:r>
            <a:r>
              <a:rPr lang="en-US" b="1" dirty="0" smtClean="0"/>
              <a:t>CYCLE: </a:t>
            </a:r>
            <a:r>
              <a:rPr lang="en-US" dirty="0" smtClean="0"/>
              <a:t>A cycle </a:t>
            </a:r>
            <a:r>
              <a:rPr lang="en-US" dirty="0"/>
              <a:t>is defined as a closed walk in </a:t>
            </a:r>
            <a:r>
              <a:rPr lang="en-US" dirty="0" smtClean="0"/>
              <a:t>which neither </a:t>
            </a:r>
            <a:r>
              <a:rPr lang="en-US" dirty="0"/>
              <a:t>vertices (except possibly the starting and </a:t>
            </a:r>
            <a:r>
              <a:rPr lang="en-US" dirty="0" smtClean="0"/>
              <a:t>				ending vertices</a:t>
            </a:r>
            <a:r>
              <a:rPr lang="en-US" dirty="0"/>
              <a:t>) are allowed to </a:t>
            </a:r>
            <a:r>
              <a:rPr lang="en-US" dirty="0" smtClean="0"/>
              <a:t>repeat nor </a:t>
            </a:r>
            <a:r>
              <a:rPr lang="en-US" dirty="0"/>
              <a:t>edges are allowed to repeat</a:t>
            </a:r>
            <a:r>
              <a:rPr lang="en-US" dirty="0" smtClean="0"/>
              <a:t>.(Closed Path)</a:t>
            </a:r>
            <a:endParaRPr lang="en-US" dirty="0"/>
          </a:p>
          <a:p>
            <a:pPr fontAlgn="base"/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31" y="4702136"/>
            <a:ext cx="3637042" cy="20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6" y="308214"/>
            <a:ext cx="8478778" cy="6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254654"/>
            <a:ext cx="10610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graph is said to be </a:t>
            </a:r>
            <a:r>
              <a:rPr lang="en-US" b="1" dirty="0"/>
              <a:t>connected if there is a path between every pair of vertex</a:t>
            </a:r>
            <a:r>
              <a:rPr lang="en-US" dirty="0"/>
              <a:t>. From every vertex to any other vertex, there should be some path to traverse. That is called the connectivity of a </a:t>
            </a:r>
            <a:r>
              <a:rPr lang="en-US" dirty="0" smtClean="0"/>
              <a:t>graph</a:t>
            </a:r>
          </a:p>
          <a:p>
            <a:r>
              <a:rPr lang="en-US" b="1" dirty="0" smtClean="0"/>
              <a:t>Example </a:t>
            </a:r>
            <a:r>
              <a:rPr lang="en-US" b="1" dirty="0"/>
              <a:t>1</a:t>
            </a:r>
            <a:endParaRPr lang="en-US" dirty="0"/>
          </a:p>
          <a:p>
            <a:r>
              <a:rPr lang="en-US" dirty="0"/>
              <a:t>In the following graph, it is possible to travel from one vertex to any other vertex. For example, one can traverse from vertex ‘a’ to vertex ‘e’ using the path ‘a-b-e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Example </a:t>
            </a:r>
            <a:r>
              <a:rPr lang="en-US" b="1" dirty="0"/>
              <a:t>2</a:t>
            </a:r>
            <a:endParaRPr lang="en-US" dirty="0"/>
          </a:p>
          <a:p>
            <a:r>
              <a:rPr lang="en-US" dirty="0"/>
              <a:t>In the following example, traversing from vertex ‘a’ to vertex ‘f’ is not possible because there is no path between them directly or indirectly. Hence it is a disconnected graph.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96" y="2717415"/>
            <a:ext cx="2969175" cy="1676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72" y="5145835"/>
            <a:ext cx="3279455" cy="17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8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254654"/>
            <a:ext cx="10610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CONNECTED COMPONENTS: </a:t>
            </a:r>
            <a:r>
              <a:rPr lang="en-US" dirty="0" smtClean="0"/>
              <a:t>A </a:t>
            </a:r>
            <a:r>
              <a:rPr lang="en-US" dirty="0"/>
              <a:t>connected component of a graph G is a maximal connected </a:t>
            </a:r>
            <a:r>
              <a:rPr lang="en-US" dirty="0" smtClean="0"/>
              <a:t>								  subgraph </a:t>
            </a:r>
            <a:r>
              <a:rPr lang="en-US" dirty="0"/>
              <a:t>of </a:t>
            </a:r>
            <a:r>
              <a:rPr lang="en-US" dirty="0" smtClean="0"/>
              <a:t>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connected components of the graph H shown in b</a:t>
            </a:r>
            <a:r>
              <a:rPr lang="en-US" dirty="0" smtClean="0"/>
              <a:t>elow figure? </a:t>
            </a:r>
          </a:p>
          <a:p>
            <a:r>
              <a:rPr lang="en-US" dirty="0" smtClean="0"/>
              <a:t>	</a:t>
            </a:r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r>
              <a:rPr lang="en-US" dirty="0" smtClean="0"/>
              <a:t>	The </a:t>
            </a:r>
            <a:r>
              <a:rPr lang="en-US" dirty="0"/>
              <a:t>graph H is the union of three disjoint connected subgraphs H1, H2, and H3, shown in </a:t>
            </a:r>
            <a:r>
              <a:rPr lang="en-US" dirty="0" smtClean="0"/>
              <a:t>Figure. </a:t>
            </a:r>
            <a:r>
              <a:rPr lang="en-US" dirty="0"/>
              <a:t>These </a:t>
            </a:r>
            <a:r>
              <a:rPr lang="en-US" dirty="0" smtClean="0"/>
              <a:t>	three </a:t>
            </a:r>
            <a:r>
              <a:rPr lang="en-US" dirty="0"/>
              <a:t>subgraphs are the connected components of H.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98" y="3853002"/>
            <a:ext cx="5019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020367"/>
            <a:ext cx="10610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CUT VERTICES: </a:t>
            </a:r>
            <a:r>
              <a:rPr lang="en-US" dirty="0" smtClean="0"/>
              <a:t>Sometimes </a:t>
            </a:r>
            <a:r>
              <a:rPr lang="en-US" dirty="0"/>
              <a:t>the removal from a graph of a vertex and all incident edges produces a subgraph with more connected </a:t>
            </a:r>
            <a:r>
              <a:rPr lang="en-US" dirty="0" smtClean="0"/>
              <a:t>components or disconnects the Graph. Such </a:t>
            </a:r>
            <a:r>
              <a:rPr lang="en-US" dirty="0"/>
              <a:t>vertices are called cut vertices(or articulation points). 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CUT EDGES: </a:t>
            </a:r>
            <a:r>
              <a:rPr lang="en-US" dirty="0"/>
              <a:t>Analogously, an edge whose removal produces a graph with more connected components than in the original graph is called a cut edge or </a:t>
            </a:r>
            <a:r>
              <a:rPr lang="en-US" dirty="0" smtClean="0"/>
              <a:t>bridge.</a:t>
            </a:r>
            <a:r>
              <a:rPr lang="en-US" dirty="0"/>
              <a:t> A cut edge 'e' must not be the part of any cycle in G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the cut vertices and cut edges in the graph </a:t>
            </a:r>
            <a:r>
              <a:rPr lang="en-US" dirty="0" smtClean="0"/>
              <a:t>G </a:t>
            </a:r>
            <a:r>
              <a:rPr lang="en-US" dirty="0"/>
              <a:t>shown in </a:t>
            </a:r>
            <a:r>
              <a:rPr lang="en-US" dirty="0" smtClean="0"/>
              <a:t>above Figure. </a:t>
            </a:r>
          </a:p>
          <a:p>
            <a:pPr lvl="1"/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cut vertices of </a:t>
            </a:r>
            <a:r>
              <a:rPr lang="en-US" dirty="0" smtClean="0"/>
              <a:t>G </a:t>
            </a:r>
            <a:r>
              <a:rPr lang="en-US" dirty="0"/>
              <a:t>are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e</a:t>
            </a:r>
            <a:r>
              <a:rPr lang="en-US" dirty="0"/>
              <a:t>. The removal of one of these vertices (and its adjacent edges) disconnects the graph.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cut edges are {a, b} and {c, e}. Removing either one of these edges disconnects </a:t>
            </a:r>
            <a:r>
              <a:rPr lang="en-US" dirty="0" smtClean="0"/>
              <a:t>G.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7" y="2752493"/>
            <a:ext cx="4701395" cy="27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020367"/>
            <a:ext cx="10610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	Cut Set of a Graph: </a:t>
            </a:r>
            <a:r>
              <a:rPr lang="en-US" dirty="0" smtClean="0"/>
              <a:t>Let </a:t>
            </a:r>
            <a:r>
              <a:rPr lang="en-US" dirty="0"/>
              <a:t>‘G’= (V, E) be a connected graph. A subset E’ of E is called a </a:t>
            </a:r>
            <a:r>
              <a:rPr lang="en-US" dirty="0" smtClean="0"/>
              <a:t>cut edge </a:t>
            </a:r>
            <a:r>
              <a:rPr lang="en-US" dirty="0"/>
              <a:t>set of G if </a:t>
            </a:r>
            <a:r>
              <a:rPr lang="en-US" dirty="0" smtClean="0"/>
              <a:t>		deletion </a:t>
            </a:r>
            <a:r>
              <a:rPr lang="en-US" dirty="0"/>
              <a:t>of all the edges of E’ from G makes G disconnect. A subset </a:t>
            </a:r>
            <a:r>
              <a:rPr lang="en-US" dirty="0" smtClean="0"/>
              <a:t>V’ </a:t>
            </a:r>
            <a:r>
              <a:rPr lang="en-US" dirty="0"/>
              <a:t>of </a:t>
            </a:r>
            <a:r>
              <a:rPr lang="en-US" dirty="0" smtClean="0"/>
              <a:t>V </a:t>
            </a:r>
            <a:r>
              <a:rPr lang="en-US" dirty="0"/>
              <a:t>is called a cut </a:t>
            </a:r>
            <a:r>
              <a:rPr lang="en-US" dirty="0" smtClean="0"/>
              <a:t>vertex </a:t>
            </a:r>
            <a:r>
              <a:rPr lang="en-US" dirty="0"/>
              <a:t>set of </a:t>
            </a:r>
            <a:r>
              <a:rPr lang="en-US" dirty="0" smtClean="0"/>
              <a:t>		G </a:t>
            </a:r>
            <a:r>
              <a:rPr lang="en-US" dirty="0"/>
              <a:t>if 	</a:t>
            </a:r>
            <a:r>
              <a:rPr lang="en-US" dirty="0" smtClean="0"/>
              <a:t>deletion </a:t>
            </a:r>
            <a:r>
              <a:rPr lang="en-US" dirty="0"/>
              <a:t>of all the </a:t>
            </a:r>
            <a:r>
              <a:rPr lang="en-US" dirty="0" smtClean="0"/>
              <a:t>vertex </a:t>
            </a:r>
            <a:r>
              <a:rPr lang="en-US" dirty="0"/>
              <a:t>of </a:t>
            </a:r>
            <a:r>
              <a:rPr lang="en-US" dirty="0" smtClean="0"/>
              <a:t>V’ </a:t>
            </a:r>
            <a:r>
              <a:rPr lang="en-US" dirty="0"/>
              <a:t>from G makes G disconnect.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r>
              <a:rPr lang="en-US" dirty="0" smtClean="0"/>
              <a:t>Similarly there are other cut sets that can disconnect the graph-</a:t>
            </a:r>
          </a:p>
          <a:p>
            <a:r>
              <a:rPr lang="en-US" dirty="0"/>
              <a:t>	E3 = {e9} – Smallest cut set of the graph.</a:t>
            </a:r>
          </a:p>
          <a:p>
            <a:r>
              <a:rPr lang="en-US" dirty="0" smtClean="0"/>
              <a:t>	E4 </a:t>
            </a:r>
            <a:r>
              <a:rPr lang="en-US" dirty="0"/>
              <a:t>= {e3, e4, e5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E5 </a:t>
            </a:r>
            <a:r>
              <a:rPr lang="en-US" dirty="0"/>
              <a:t>= {</a:t>
            </a:r>
            <a:r>
              <a:rPr lang="en-US" dirty="0" smtClean="0"/>
              <a:t>e1, e7, e2}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74" y="2033418"/>
            <a:ext cx="51530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9" y="2033418"/>
            <a:ext cx="5105400" cy="29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99" y="1190444"/>
            <a:ext cx="108592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graphs have cut vertices. For example, the complete graph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, where n ≥ 3, has no cut vertices. When you remove a vertex from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and all edges incident to it, the resulting subgraph is the complete graph K</a:t>
            </a:r>
            <a:r>
              <a:rPr lang="en-US" baseline="-25000" dirty="0"/>
              <a:t>n−1</a:t>
            </a:r>
            <a:r>
              <a:rPr lang="en-US" dirty="0"/>
              <a:t>, a connected graph. Connected graphs without cut vertices are called </a:t>
            </a:r>
            <a:r>
              <a:rPr lang="en-US" b="1" dirty="0" smtClean="0"/>
              <a:t>non separable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Edge Connectivity: </a:t>
            </a:r>
            <a:r>
              <a:rPr lang="en-US" dirty="0"/>
              <a:t>Let ‘G’ be a connected graph. The minimum number of edges whose removal makes ‘G’ disconnected is called edge connectivity of G</a:t>
            </a:r>
            <a:r>
              <a:rPr lang="en-US" dirty="0" smtClean="0"/>
              <a:t>.(minimum cut edge set of a graph)</a:t>
            </a:r>
          </a:p>
          <a:p>
            <a:r>
              <a:rPr lang="en-US" dirty="0"/>
              <a:t>	</a:t>
            </a:r>
            <a:r>
              <a:rPr lang="en-US" dirty="0" smtClean="0"/>
              <a:t>	Notation</a:t>
            </a:r>
            <a:r>
              <a:rPr lang="en-US" dirty="0"/>
              <a:t> − </a:t>
            </a:r>
            <a:r>
              <a:rPr lang="el-GR" dirty="0"/>
              <a:t>λ(</a:t>
            </a:r>
            <a:r>
              <a:rPr lang="en-US" dirty="0"/>
              <a:t>G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Take </a:t>
            </a:r>
            <a:r>
              <a:rPr lang="en-US" dirty="0"/>
              <a:t>a look at the following graph. By removing two minimum edges, the connected graph becomes </a:t>
            </a:r>
            <a:r>
              <a:rPr lang="en-US" dirty="0" smtClean="0"/>
              <a:t>	disconnected</a:t>
            </a:r>
            <a:r>
              <a:rPr lang="en-US" dirty="0"/>
              <a:t>. Hence, its edge connectivity (λ(G)) is 2</a:t>
            </a:r>
            <a:r>
              <a:rPr lang="en-US" dirty="0" smtClean="0"/>
              <a:t>.</a:t>
            </a:r>
            <a:r>
              <a:rPr lang="en-US" dirty="0"/>
              <a:t> Therefore the above graph is a </a:t>
            </a:r>
            <a:r>
              <a:rPr lang="en-US" b="1" dirty="0"/>
              <a:t>2-edge-connected </a:t>
            </a:r>
            <a:r>
              <a:rPr lang="en-US" b="1" dirty="0" smtClean="0"/>
              <a:t>	graph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6" y="4087532"/>
            <a:ext cx="2657475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71" y="3886588"/>
            <a:ext cx="7063237" cy="25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99" y="1190444"/>
            <a:ext cx="10859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Vertex Connectivity: </a:t>
            </a:r>
            <a:r>
              <a:rPr lang="en-US" dirty="0" smtClean="0"/>
              <a:t>The </a:t>
            </a:r>
            <a:r>
              <a:rPr lang="en-US" dirty="0"/>
              <a:t>connectivity (or vertex connectivity) of a connected graph G is the minimum number of vertices whose removal makes G disconnects or reduces to a trivial graph</a:t>
            </a:r>
            <a:r>
              <a:rPr lang="en-US" dirty="0" smtClean="0"/>
              <a:t>. </a:t>
            </a:r>
            <a:r>
              <a:rPr lang="en-US" dirty="0"/>
              <a:t> To remove a vertex we must also remove the edges incident to it. (minimum cut </a:t>
            </a:r>
            <a:r>
              <a:rPr lang="en-US" dirty="0" smtClean="0"/>
              <a:t>vertex </a:t>
            </a:r>
            <a:r>
              <a:rPr lang="en-US" dirty="0"/>
              <a:t>set of a graph)</a:t>
            </a:r>
            <a:endParaRPr lang="en-US" dirty="0" smtClean="0"/>
          </a:p>
          <a:p>
            <a:r>
              <a:rPr lang="en-US" dirty="0" smtClean="0"/>
              <a:t>		Notation − K(G)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r>
              <a:rPr lang="en-US" i="1" dirty="0"/>
              <a:t>AN INEQUALITY FOR VERTEX CONNECTIVITY AND EDGE </a:t>
            </a:r>
            <a:r>
              <a:rPr lang="en-US" i="1" dirty="0" smtClean="0"/>
              <a:t>CONNECTIVITY</a:t>
            </a:r>
          </a:p>
          <a:p>
            <a:pPr lvl="2"/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l-GR" dirty="0"/>
              <a:t> </a:t>
            </a:r>
            <a:r>
              <a:rPr lang="el-GR" b="1" dirty="0"/>
              <a:t>κ(</a:t>
            </a:r>
            <a:r>
              <a:rPr lang="en-US" b="1" dirty="0"/>
              <a:t>G) ≤ </a:t>
            </a:r>
            <a:r>
              <a:rPr lang="el-GR" b="1" dirty="0"/>
              <a:t>λ(</a:t>
            </a:r>
            <a:r>
              <a:rPr lang="en-US" b="1" dirty="0"/>
              <a:t>G) ≤ </a:t>
            </a:r>
            <a:r>
              <a:rPr lang="en-US" b="1" dirty="0" err="1"/>
              <a:t>min</a:t>
            </a:r>
            <a:r>
              <a:rPr lang="en-US" b="1" baseline="-25000" dirty="0" err="1"/>
              <a:t>v∈V</a:t>
            </a:r>
            <a:r>
              <a:rPr lang="en-US" b="1" baseline="-25000" dirty="0"/>
              <a:t> </a:t>
            </a:r>
            <a:r>
              <a:rPr lang="en-US" b="1" dirty="0" err="1"/>
              <a:t>deg</a:t>
            </a:r>
            <a:r>
              <a:rPr lang="en-US" b="1" dirty="0"/>
              <a:t>(v).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22" y="2554390"/>
            <a:ext cx="3503314" cy="20745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70098" y="27250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above graph G can be disconnected by removal of the single vertex either 'c' or 'd'. Hence, its vertex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connectivity, </a:t>
            </a:r>
            <a:r>
              <a:rPr lang="en-US" dirty="0"/>
              <a:t>K(G)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1. Therefore, it is a 1-connected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 smtClean="0">
                <a:solidFill>
                  <a:srgbClr val="00B050"/>
                </a:solidFill>
              </a:rPr>
              <a:t>directed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  <a:r>
              <a:rPr lang="en-US" u="sng" dirty="0">
                <a:solidFill>
                  <a:srgbClr val="FFC000"/>
                </a:solidFill>
              </a:rPr>
              <a:t>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794" y="1254654"/>
            <a:ext cx="107046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notions of connectedness in directed graphs, depending on whether the directions of the edges are considered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directed graph is </a:t>
            </a:r>
            <a:r>
              <a:rPr lang="en-US" b="1" dirty="0"/>
              <a:t>strongly connected </a:t>
            </a:r>
            <a:r>
              <a:rPr lang="en-US" dirty="0"/>
              <a:t>if there is a path from a to b and from b to a whenever a and b are vertices in the </a:t>
            </a:r>
            <a:r>
              <a:rPr lang="en-US" dirty="0" smtClean="0"/>
              <a:t>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directed graph is </a:t>
            </a:r>
            <a:r>
              <a:rPr lang="en-US" b="1" dirty="0"/>
              <a:t>weakly connected </a:t>
            </a:r>
            <a:r>
              <a:rPr lang="en-US" dirty="0"/>
              <a:t>if there is a path between every two vertices in the underlying undirected </a:t>
            </a:r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G </a:t>
            </a:r>
            <a:r>
              <a:rPr lang="en-US" dirty="0"/>
              <a:t>is strongly connected because there is a path between any two vertices in this directed </a:t>
            </a:r>
            <a:r>
              <a:rPr lang="en-US" dirty="0" smtClean="0"/>
              <a:t>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H is not strongly connected. There is no directed path from a to b in this graph. However, H is weakly connected, because there is a path between any two vertices in the underlying undirected graph of 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13" y="3355944"/>
            <a:ext cx="3924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9032" y="2484408"/>
            <a:ext cx="6462772" cy="13766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Graph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 smtClean="0">
                <a:solidFill>
                  <a:srgbClr val="00B050"/>
                </a:solidFill>
              </a:rPr>
              <a:t>directed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  <a:r>
              <a:rPr lang="en-US" u="sng" dirty="0">
                <a:solidFill>
                  <a:srgbClr val="FFC000"/>
                </a:solidFill>
              </a:rPr>
              <a:t>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794" y="1254654"/>
            <a:ext cx="10704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strongly connected component </a:t>
            </a:r>
            <a:r>
              <a:rPr lang="en-US" dirty="0"/>
              <a:t>(</a:t>
            </a:r>
            <a:r>
              <a:rPr lang="en-US" b="1" dirty="0"/>
              <a:t>SCC</a:t>
            </a:r>
            <a:r>
              <a:rPr lang="en-US" dirty="0"/>
              <a:t>) of a directed graph is a maximal strongly connected subgraph. For example, there are 3 SCCs in the following graph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88" y="2489756"/>
            <a:ext cx="6243907" cy="33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092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/>
              <a:t>Adjacency List:</a:t>
            </a:r>
          </a:p>
          <a:p>
            <a:pPr lvl="2" algn="just"/>
            <a:r>
              <a:rPr lang="en-US" sz="2000" dirty="0" smtClean="0"/>
              <a:t>One way </a:t>
            </a:r>
            <a:r>
              <a:rPr lang="en-US" sz="2000" dirty="0"/>
              <a:t>to represent a graph </a:t>
            </a:r>
            <a:r>
              <a:rPr lang="en-US" sz="2000" dirty="0" smtClean="0"/>
              <a:t>is </a:t>
            </a:r>
            <a:r>
              <a:rPr lang="en-US" sz="2000" dirty="0"/>
              <a:t>to use adjacency lists, which specify the vertices that are adjacent to each vertex of the graph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4" y="2609028"/>
            <a:ext cx="5038006" cy="3678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17" y="2609028"/>
            <a:ext cx="5231197" cy="34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1187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2.	Adjacency Matrix:</a:t>
            </a:r>
          </a:p>
          <a:p>
            <a:pPr lvl="2" algn="just"/>
            <a:r>
              <a:rPr lang="en-US" dirty="0"/>
              <a:t>Suppose that G = (V , E) is a simple graph where |</a:t>
            </a:r>
            <a:r>
              <a:rPr lang="en-US" dirty="0" smtClean="0"/>
              <a:t>V| </a:t>
            </a:r>
            <a:r>
              <a:rPr lang="en-US" dirty="0"/>
              <a:t>= n. Suppose that the vertices of G are listed arbitrarily as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,...,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 err="1"/>
              <a:t>.</a:t>
            </a:r>
            <a:r>
              <a:rPr lang="en-US" dirty="0"/>
              <a:t> The </a:t>
            </a:r>
            <a:r>
              <a:rPr lang="en-US" b="1" dirty="0"/>
              <a:t>adjacency matrix </a:t>
            </a:r>
            <a:r>
              <a:rPr lang="en-US" dirty="0"/>
              <a:t>A (or AG) of G, with respect to this listing of the vertices, is the n x n zero–one matrix with 1 as its (</a:t>
            </a:r>
            <a:r>
              <a:rPr lang="en-US" dirty="0" err="1"/>
              <a:t>i</a:t>
            </a:r>
            <a:r>
              <a:rPr lang="en-US" dirty="0"/>
              <a:t>, j )th entry when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are adjacent, and 0 as its (</a:t>
            </a:r>
            <a:r>
              <a:rPr lang="en-US" dirty="0" err="1"/>
              <a:t>i</a:t>
            </a:r>
            <a:r>
              <a:rPr lang="en-US" dirty="0"/>
              <a:t>, j )th entry when they are not adjacent. In other words, if its adjacency matrix is A 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], </a:t>
            </a:r>
            <a:r>
              <a:rPr lang="en-US" dirty="0" smtClean="0"/>
              <a:t>then </a:t>
            </a:r>
          </a:p>
          <a:p>
            <a:pPr lvl="2" algn="just"/>
            <a:r>
              <a:rPr lang="en-US" dirty="0"/>
              <a:t>				</a:t>
            </a:r>
            <a:endParaRPr lang="en-US" dirty="0" smtClean="0"/>
          </a:p>
          <a:p>
            <a:pPr lvl="2" algn="just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=		  </a:t>
            </a: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50" y="3464247"/>
            <a:ext cx="7577034" cy="3331191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4011283" y="2743199"/>
            <a:ext cx="336430" cy="71242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7713" y="2751824"/>
            <a:ext cx="273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 {vi, </a:t>
            </a:r>
            <a:r>
              <a:rPr lang="en-US" dirty="0" err="1"/>
              <a:t>vj</a:t>
            </a:r>
            <a:r>
              <a:rPr lang="en-US" dirty="0"/>
              <a:t> } is an edge of G, 0 otherwise.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96" y="2815152"/>
            <a:ext cx="10673302" cy="3663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2496" y="1241111"/>
            <a:ext cx="1096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matrices can also be used to represent undirected graphs with loops and with multiple </a:t>
            </a:r>
            <a:r>
              <a:rPr lang="en-US" dirty="0" smtClean="0"/>
              <a:t>edges. </a:t>
            </a:r>
            <a:r>
              <a:rPr lang="en-US" dirty="0"/>
              <a:t>When multiple edges connecting the same pair of vertices vi and </a:t>
            </a:r>
            <a:r>
              <a:rPr lang="en-US" dirty="0" err="1"/>
              <a:t>vj</a:t>
            </a:r>
            <a:r>
              <a:rPr lang="en-US" dirty="0"/>
              <a:t> , or multiple loops at the same vertex, are present, the adjacency matrix is no longer a zero–one matrix, because the (</a:t>
            </a:r>
            <a:r>
              <a:rPr lang="en-US" dirty="0" err="1"/>
              <a:t>i</a:t>
            </a:r>
            <a:r>
              <a:rPr lang="en-US" dirty="0"/>
              <a:t>, j )th entry of this matrix equals the number of edges that are associated to {vi, </a:t>
            </a:r>
            <a:r>
              <a:rPr lang="en-US" dirty="0" err="1"/>
              <a:t>vj</a:t>
            </a:r>
            <a:r>
              <a:rPr lang="en-US" dirty="0"/>
              <a:t> }. All undirected graphs, including multigraphs and </a:t>
            </a:r>
            <a:r>
              <a:rPr lang="en-US" dirty="0" smtClean="0"/>
              <a:t>pseudo graphs, </a:t>
            </a:r>
            <a:r>
              <a:rPr lang="en-US" dirty="0"/>
              <a:t>have symmetric adjacency </a:t>
            </a:r>
            <a:r>
              <a:rPr lang="en-US" dirty="0" smtClean="0"/>
              <a:t>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65" y="1254801"/>
            <a:ext cx="5243422" cy="3041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5846" y="4198220"/>
            <a:ext cx="9989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matrix for a directed graph G = (V , E) has a 1 in its (</a:t>
            </a:r>
            <a:r>
              <a:rPr lang="en-US" dirty="0" err="1"/>
              <a:t>i</a:t>
            </a:r>
            <a:r>
              <a:rPr lang="en-US" dirty="0"/>
              <a:t>, j )th position if there is an edge from vi to </a:t>
            </a:r>
            <a:r>
              <a:rPr lang="en-US" dirty="0" err="1"/>
              <a:t>vj</a:t>
            </a:r>
            <a:r>
              <a:rPr lang="en-US" dirty="0"/>
              <a:t> , where v1, v2,..., </a:t>
            </a:r>
            <a:r>
              <a:rPr lang="en-US" dirty="0" err="1"/>
              <a:t>vn</a:t>
            </a:r>
            <a:r>
              <a:rPr lang="en-US" dirty="0"/>
              <a:t> is an arbitrary listing of the vertices of the directed graph. In other words, if A = [</a:t>
            </a:r>
            <a:r>
              <a:rPr lang="en-US" dirty="0" err="1"/>
              <a:t>aij</a:t>
            </a:r>
            <a:r>
              <a:rPr lang="en-US" dirty="0"/>
              <a:t> ] is the adjacency matrix for the directed graph with respect to this listing of the vertices, </a:t>
            </a:r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adjacency matrix for a directed graph does not have to be symmetric, because there may not be an edge from </a:t>
            </a:r>
            <a:r>
              <a:rPr lang="en-US" dirty="0" err="1"/>
              <a:t>vj</a:t>
            </a:r>
            <a:r>
              <a:rPr lang="en-US" dirty="0"/>
              <a:t> to vi when there is an edge from vi to </a:t>
            </a:r>
            <a:r>
              <a:rPr lang="en-US" dirty="0" err="1"/>
              <a:t>vj</a:t>
            </a:r>
            <a:r>
              <a:rPr lang="en-US" dirty="0"/>
              <a:t> 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29" y="5121550"/>
            <a:ext cx="4582423" cy="10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9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155" y="1268625"/>
            <a:ext cx="9989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</a:t>
            </a:r>
            <a:r>
              <a:rPr lang="en-US" dirty="0"/>
              <a:t>the graph represented by the given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the matrix is not symmetric, we need directed </a:t>
            </a:r>
            <a:r>
              <a:rPr lang="en-US" dirty="0" smtClean="0"/>
              <a:t>edges.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8" y="1686074"/>
            <a:ext cx="1524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283766"/>
            <a:ext cx="1092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3</a:t>
            </a:r>
            <a:r>
              <a:rPr lang="en-US" sz="2000" b="1" dirty="0" smtClean="0"/>
              <a:t>.	</a:t>
            </a:r>
            <a:r>
              <a:rPr lang="en-US" sz="2000" b="1" dirty="0"/>
              <a:t>Incidence Matrices</a:t>
            </a:r>
            <a:r>
              <a:rPr lang="en-US" sz="2000" b="1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68" y="1683876"/>
            <a:ext cx="937260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68" y="3797300"/>
            <a:ext cx="8410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092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3</a:t>
            </a:r>
            <a:r>
              <a:rPr lang="en-US" sz="2000" b="1" dirty="0" smtClean="0"/>
              <a:t>.	</a:t>
            </a:r>
            <a:r>
              <a:rPr lang="en-US" sz="2000" b="1" dirty="0"/>
              <a:t>Incidence Matrices</a:t>
            </a:r>
            <a:r>
              <a:rPr lang="en-US" sz="2000" b="1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28" y="2457433"/>
            <a:ext cx="4103756" cy="261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84" y="2204730"/>
            <a:ext cx="6501351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2207</TotalTime>
  <Words>921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Aparajita</vt:lpstr>
      <vt:lpstr>Arial</vt:lpstr>
      <vt:lpstr>Calibri</vt:lpstr>
      <vt:lpstr>Corbel</vt:lpstr>
      <vt:lpstr>Gill Sans MT</vt:lpstr>
      <vt:lpstr>Impact</vt:lpstr>
      <vt:lpstr>verdana</vt:lpstr>
      <vt:lpstr>Wingdings 3</vt:lpstr>
      <vt:lpstr>Badge</vt:lpstr>
      <vt:lpstr>PowerPoint Presentation</vt:lpstr>
      <vt:lpstr>PowerPoint Presentation</vt:lpstr>
      <vt:lpstr>Representing Graphs:</vt:lpstr>
      <vt:lpstr>Representing Graphs:</vt:lpstr>
      <vt:lpstr>Representing Graphs:</vt:lpstr>
      <vt:lpstr>Representing Graphs:</vt:lpstr>
      <vt:lpstr>Representing Graphs:</vt:lpstr>
      <vt:lpstr>Representing Graphs:</vt:lpstr>
      <vt:lpstr>Representing Graphs:</vt:lpstr>
      <vt:lpstr>Connectivity:</vt:lpstr>
      <vt:lpstr>Connectivity:</vt:lpstr>
      <vt:lpstr>PowerPoint Presentation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directed Graphs:</vt:lpstr>
      <vt:lpstr>Connectedness in directed Graphs: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397</cp:revision>
  <dcterms:created xsi:type="dcterms:W3CDTF">2020-09-07T16:36:41Z</dcterms:created>
  <dcterms:modified xsi:type="dcterms:W3CDTF">2020-11-29T11:20:56Z</dcterms:modified>
</cp:coreProperties>
</file>