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12/3/2020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12/3/2020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12/3/2020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12/3/2020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12/3/2020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a:solidFill>
                  <a:srgbClr val="FFC000"/>
                </a:solidFill>
              </a:rPr>
              <a:t>Hamilton </a:t>
            </a:r>
            <a:r>
              <a:rPr lang="en-US" u="sng" dirty="0" smtClean="0">
                <a:solidFill>
                  <a:srgbClr val="FFC000"/>
                </a:solidFill>
              </a:rPr>
              <a:t>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TextBox 2"/>
          <p:cNvSpPr txBox="1"/>
          <p:nvPr/>
        </p:nvSpPr>
        <p:spPr>
          <a:xfrm>
            <a:off x="1098184" y="1205407"/>
            <a:ext cx="10662249" cy="1815882"/>
          </a:xfrm>
          <a:prstGeom prst="rect">
            <a:avLst/>
          </a:prstGeom>
          <a:noFill/>
        </p:spPr>
        <p:txBody>
          <a:bodyPr wrap="square" rtlCol="0">
            <a:spAutoFit/>
          </a:bodyPr>
          <a:lstStyle/>
          <a:p>
            <a:r>
              <a:rPr lang="en-US" sz="2000" b="1" dirty="0" smtClean="0"/>
              <a:t>	 		</a:t>
            </a:r>
            <a:r>
              <a:rPr lang="en-US" sz="2000" i="1" dirty="0" smtClean="0"/>
              <a:t>:</a:t>
            </a:r>
            <a:r>
              <a:rPr lang="en-US" sz="2000" b="1" i="1" dirty="0" smtClean="0"/>
              <a:t>SUFFICIENT CONDITON FOR HAMILTON GRAPH:</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000" b="1" dirty="0" smtClean="0"/>
              <a:t>DIRAC’S </a:t>
            </a:r>
            <a:r>
              <a:rPr lang="en-US" sz="2000" b="1" dirty="0"/>
              <a:t>THEOREM : </a:t>
            </a:r>
            <a:r>
              <a:rPr lang="en-US" dirty="0"/>
              <a:t>If G is a simple graph with n vertices with n ≥ 3 such that the degree of every vertex in G is at least n/2, then G has a Hamilton circuit. </a:t>
            </a:r>
            <a:endParaRPr lang="en-US" b="1" dirty="0"/>
          </a:p>
          <a:p>
            <a:r>
              <a:rPr lang="en-US" b="1" dirty="0" smtClean="0"/>
              <a:t>	</a:t>
            </a:r>
            <a:endParaRPr lang="en-US" b="1" dirty="0"/>
          </a:p>
          <a:p>
            <a:endParaRPr lang="en-US" b="1" dirty="0"/>
          </a:p>
        </p:txBody>
      </p:sp>
      <p:sp>
        <p:nvSpPr>
          <p:cNvPr id="9" name="TextBox 8"/>
          <p:cNvSpPr txBox="1"/>
          <p:nvPr/>
        </p:nvSpPr>
        <p:spPr>
          <a:xfrm>
            <a:off x="917729" y="4863838"/>
            <a:ext cx="3864634" cy="1754326"/>
          </a:xfrm>
          <a:prstGeom prst="rect">
            <a:avLst/>
          </a:prstGeom>
          <a:noFill/>
        </p:spPr>
        <p:txBody>
          <a:bodyPr wrap="square" rtlCol="0">
            <a:spAutoFit/>
          </a:bodyPr>
          <a:lstStyle/>
          <a:p>
            <a:r>
              <a:rPr lang="en-US" dirty="0" smtClean="0"/>
              <a:t>		total vertices(n) = 4</a:t>
            </a:r>
          </a:p>
          <a:p>
            <a:pPr marL="285750" indent="-285750">
              <a:buFont typeface="Arial" panose="020B0604020202020204" pitchFamily="34" charset="0"/>
              <a:buChar char="•"/>
            </a:pPr>
            <a:r>
              <a:rPr lang="en-US" dirty="0" smtClean="0"/>
              <a:t>Degree of A = 3</a:t>
            </a:r>
          </a:p>
          <a:p>
            <a:pPr marL="285750" indent="-285750">
              <a:buFont typeface="Arial" panose="020B0604020202020204" pitchFamily="34" charset="0"/>
              <a:buChar char="•"/>
            </a:pPr>
            <a:r>
              <a:rPr lang="en-US" dirty="0"/>
              <a:t>Degree of B</a:t>
            </a:r>
            <a:r>
              <a:rPr lang="en-US" dirty="0" smtClean="0"/>
              <a:t> </a:t>
            </a:r>
            <a:r>
              <a:rPr lang="en-US" dirty="0"/>
              <a:t>= 3</a:t>
            </a:r>
          </a:p>
          <a:p>
            <a:pPr marL="285750" indent="-285750">
              <a:buFont typeface="Arial" panose="020B0604020202020204" pitchFamily="34" charset="0"/>
              <a:buChar char="•"/>
            </a:pPr>
            <a:r>
              <a:rPr lang="en-US" dirty="0"/>
              <a:t>Degree of </a:t>
            </a:r>
            <a:r>
              <a:rPr lang="en-US" dirty="0" smtClean="0"/>
              <a:t>C </a:t>
            </a:r>
            <a:r>
              <a:rPr lang="en-US" dirty="0"/>
              <a:t>= </a:t>
            </a:r>
            <a:r>
              <a:rPr lang="en-US" dirty="0" smtClean="0"/>
              <a:t>3</a:t>
            </a:r>
          </a:p>
          <a:p>
            <a:pPr marL="285750" indent="-285750">
              <a:buFont typeface="Arial" panose="020B0604020202020204" pitchFamily="34" charset="0"/>
              <a:buChar char="•"/>
            </a:pPr>
            <a:r>
              <a:rPr lang="en-US" dirty="0"/>
              <a:t>Degree of </a:t>
            </a:r>
            <a:r>
              <a:rPr lang="en-US" dirty="0" smtClean="0"/>
              <a:t>D </a:t>
            </a:r>
            <a:r>
              <a:rPr lang="en-US" dirty="0"/>
              <a:t>= </a:t>
            </a:r>
            <a:r>
              <a:rPr lang="en-US" dirty="0" smtClean="0"/>
              <a:t>3</a:t>
            </a:r>
            <a:endParaRPr lang="en-US" dirty="0"/>
          </a:p>
          <a:p>
            <a:pPr marL="285750" indent="-285750">
              <a:buFont typeface="Arial" panose="020B0604020202020204" pitchFamily="34" charset="0"/>
              <a:buChar char="•"/>
            </a:pPr>
            <a:r>
              <a:rPr lang="en-US" dirty="0" smtClean="0"/>
              <a:t>Hence it is Hamiltonian.</a:t>
            </a:r>
          </a:p>
        </p:txBody>
      </p:sp>
      <p:sp>
        <p:nvSpPr>
          <p:cNvPr id="12" name="Oval 11"/>
          <p:cNvSpPr/>
          <p:nvPr/>
        </p:nvSpPr>
        <p:spPr>
          <a:xfrm>
            <a:off x="1268080" y="2860493"/>
            <a:ext cx="469699" cy="46582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518249" y="3314991"/>
            <a:ext cx="17253" cy="1009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569924" y="2849336"/>
            <a:ext cx="480949" cy="47698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81631" y="4318359"/>
            <a:ext cx="507741" cy="503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632489" y="4318359"/>
            <a:ext cx="467265" cy="4634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2"/>
            <a:endCxn id="12" idx="6"/>
          </p:cNvCxnSpPr>
          <p:nvPr/>
        </p:nvCxnSpPr>
        <p:spPr>
          <a:xfrm flipH="1">
            <a:off x="1737779" y="3087828"/>
            <a:ext cx="832145" cy="5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8" idx="0"/>
          </p:cNvCxnSpPr>
          <p:nvPr/>
        </p:nvCxnSpPr>
        <p:spPr>
          <a:xfrm>
            <a:off x="2833971" y="3281576"/>
            <a:ext cx="32151" cy="1036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8" idx="2"/>
          </p:cNvCxnSpPr>
          <p:nvPr/>
        </p:nvCxnSpPr>
        <p:spPr>
          <a:xfrm flipV="1">
            <a:off x="1771401" y="4550065"/>
            <a:ext cx="861088" cy="20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a:off x="1678820" y="3240073"/>
            <a:ext cx="1022098" cy="1146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6" idx="3"/>
          </p:cNvCxnSpPr>
          <p:nvPr/>
        </p:nvCxnSpPr>
        <p:spPr>
          <a:xfrm flipV="1">
            <a:off x="1683577" y="3256466"/>
            <a:ext cx="956780" cy="11466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40266" y="2909826"/>
            <a:ext cx="338554" cy="369332"/>
          </a:xfrm>
          <a:prstGeom prst="rect">
            <a:avLst/>
          </a:prstGeom>
          <a:noFill/>
        </p:spPr>
        <p:txBody>
          <a:bodyPr wrap="none" rtlCol="0">
            <a:spAutoFit/>
          </a:bodyPr>
          <a:lstStyle/>
          <a:p>
            <a:r>
              <a:rPr lang="en-US" dirty="0" smtClean="0"/>
              <a:t>A</a:t>
            </a:r>
            <a:endParaRPr lang="en-US" dirty="0"/>
          </a:p>
        </p:txBody>
      </p:sp>
      <p:sp>
        <p:nvSpPr>
          <p:cNvPr id="33" name="TextBox 32"/>
          <p:cNvSpPr txBox="1"/>
          <p:nvPr/>
        </p:nvSpPr>
        <p:spPr>
          <a:xfrm>
            <a:off x="1372565" y="4365399"/>
            <a:ext cx="348172" cy="369332"/>
          </a:xfrm>
          <a:prstGeom prst="rect">
            <a:avLst/>
          </a:prstGeom>
          <a:noFill/>
        </p:spPr>
        <p:txBody>
          <a:bodyPr wrap="none" rtlCol="0">
            <a:spAutoFit/>
          </a:bodyPr>
          <a:lstStyle/>
          <a:p>
            <a:r>
              <a:rPr lang="en-US" dirty="0"/>
              <a:t>C</a:t>
            </a:r>
          </a:p>
        </p:txBody>
      </p:sp>
      <p:sp>
        <p:nvSpPr>
          <p:cNvPr id="34" name="TextBox 33"/>
          <p:cNvSpPr txBox="1"/>
          <p:nvPr/>
        </p:nvSpPr>
        <p:spPr>
          <a:xfrm>
            <a:off x="2663365" y="2903387"/>
            <a:ext cx="314510" cy="369332"/>
          </a:xfrm>
          <a:prstGeom prst="rect">
            <a:avLst/>
          </a:prstGeom>
          <a:noFill/>
        </p:spPr>
        <p:txBody>
          <a:bodyPr wrap="none" rtlCol="0">
            <a:spAutoFit/>
          </a:bodyPr>
          <a:lstStyle/>
          <a:p>
            <a:r>
              <a:rPr lang="en-US" dirty="0" smtClean="0"/>
              <a:t>B</a:t>
            </a:r>
            <a:endParaRPr lang="en-US" dirty="0"/>
          </a:p>
        </p:txBody>
      </p:sp>
      <p:sp>
        <p:nvSpPr>
          <p:cNvPr id="35" name="TextBox 34"/>
          <p:cNvSpPr txBox="1"/>
          <p:nvPr/>
        </p:nvSpPr>
        <p:spPr>
          <a:xfrm>
            <a:off x="2704594" y="4365399"/>
            <a:ext cx="357790" cy="369332"/>
          </a:xfrm>
          <a:prstGeom prst="rect">
            <a:avLst/>
          </a:prstGeom>
          <a:noFill/>
        </p:spPr>
        <p:txBody>
          <a:bodyPr wrap="none" rtlCol="0">
            <a:spAutoFit/>
          </a:bodyPr>
          <a:lstStyle/>
          <a:p>
            <a:r>
              <a:rPr lang="en-US" dirty="0" smtClean="0"/>
              <a:t>D</a:t>
            </a:r>
            <a:endParaRPr lang="en-US" dirty="0"/>
          </a:p>
        </p:txBody>
      </p:sp>
      <p:sp>
        <p:nvSpPr>
          <p:cNvPr id="38" name="TextBox 37"/>
          <p:cNvSpPr txBox="1"/>
          <p:nvPr/>
        </p:nvSpPr>
        <p:spPr>
          <a:xfrm>
            <a:off x="6429309" y="5209886"/>
            <a:ext cx="3864634" cy="923330"/>
          </a:xfrm>
          <a:prstGeom prst="rect">
            <a:avLst/>
          </a:prstGeom>
          <a:noFill/>
        </p:spPr>
        <p:txBody>
          <a:bodyPr wrap="square" rtlCol="0">
            <a:spAutoFit/>
          </a:bodyPr>
          <a:lstStyle/>
          <a:p>
            <a:r>
              <a:rPr lang="en-US" dirty="0" smtClean="0"/>
              <a:t>DIRAC’s Condition does not apply to this graph but this graph is still Hamiltonian.</a:t>
            </a:r>
          </a:p>
        </p:txBody>
      </p:sp>
      <p:pic>
        <p:nvPicPr>
          <p:cNvPr id="24" name="Picture 23"/>
          <p:cNvPicPr>
            <a:picLocks noChangeAspect="1"/>
          </p:cNvPicPr>
          <p:nvPr/>
        </p:nvPicPr>
        <p:blipFill>
          <a:blip r:embed="rId2"/>
          <a:stretch>
            <a:fillRect/>
          </a:stretch>
        </p:blipFill>
        <p:spPr>
          <a:xfrm>
            <a:off x="6741004" y="2691442"/>
            <a:ext cx="2505012" cy="2275982"/>
          </a:xfrm>
          <a:prstGeom prst="rect">
            <a:avLst/>
          </a:prstGeom>
        </p:spPr>
      </p:pic>
    </p:spTree>
    <p:extLst>
      <p:ext uri="{BB962C8B-B14F-4D97-AF65-F5344CB8AC3E}">
        <p14:creationId xmlns:p14="http://schemas.microsoft.com/office/powerpoint/2010/main" val="11259319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974784" y="138023"/>
            <a:ext cx="10990053" cy="707886"/>
          </a:xfrm>
          <a:prstGeom prst="rect">
            <a:avLst/>
          </a:prstGeom>
          <a:noFill/>
        </p:spPr>
        <p:txBody>
          <a:bodyPr wrap="square" rtlCol="0">
            <a:spAutoFit/>
          </a:bodyPr>
          <a:lstStyle/>
          <a:p>
            <a:pPr algn="just"/>
            <a:r>
              <a:rPr lang="en-US" sz="2000" i="1" dirty="0"/>
              <a:t>A connected multigraph with at least two vertices has an Euler circuit if and only if each of its 	vertices has even degree.</a:t>
            </a:r>
          </a:p>
        </p:txBody>
      </p:sp>
      <p:sp>
        <p:nvSpPr>
          <p:cNvPr id="6" name="TextBox 5"/>
          <p:cNvSpPr txBox="1"/>
          <p:nvPr/>
        </p:nvSpPr>
        <p:spPr>
          <a:xfrm>
            <a:off x="1130060" y="948906"/>
            <a:ext cx="9980763" cy="5078313"/>
          </a:xfrm>
          <a:prstGeom prst="rect">
            <a:avLst/>
          </a:prstGeom>
          <a:noFill/>
        </p:spPr>
        <p:txBody>
          <a:bodyPr wrap="square" rtlCol="0">
            <a:spAutoFit/>
          </a:bodyPr>
          <a:lstStyle/>
          <a:p>
            <a:r>
              <a:rPr lang="en-US" dirty="0" smtClean="0"/>
              <a:t>Part 1:</a:t>
            </a:r>
          </a:p>
          <a:p>
            <a:pPr marL="342900" indent="-342900">
              <a:buAutoNum type="alphaLcParenBoth"/>
            </a:pPr>
            <a:r>
              <a:rPr lang="en-US" dirty="0" smtClean="0"/>
              <a:t>If </a:t>
            </a:r>
            <a:r>
              <a:rPr lang="en-US" dirty="0"/>
              <a:t>a connected graph has an Euler circuit, then every vertex must have even degree. </a:t>
            </a:r>
            <a:endParaRPr lang="en-US" dirty="0" smtClean="0"/>
          </a:p>
          <a:p>
            <a:r>
              <a:rPr lang="en-US" dirty="0"/>
              <a:t>	</a:t>
            </a:r>
            <a:r>
              <a:rPr lang="en-US" b="1" u="sng" dirty="0" smtClean="0"/>
              <a:t>Solution:</a:t>
            </a:r>
            <a:endParaRPr lang="en-US" b="1" u="sng" dirty="0"/>
          </a:p>
          <a:p>
            <a:pPr marL="742950" lvl="1" indent="-285750">
              <a:buFont typeface="Arial" panose="020B0604020202020204" pitchFamily="34" charset="0"/>
              <a:buChar char="•"/>
            </a:pPr>
            <a:r>
              <a:rPr lang="en-US" dirty="0" smtClean="0"/>
              <a:t>To </a:t>
            </a:r>
            <a:r>
              <a:rPr lang="en-US" dirty="0"/>
              <a:t>do this, first note that an Euler circuit begins with a vertex a and continues with an edge </a:t>
            </a:r>
            <a:r>
              <a:rPr lang="en-US" dirty="0" smtClean="0"/>
              <a:t>incident with </a:t>
            </a:r>
            <a:r>
              <a:rPr lang="en-US" dirty="0"/>
              <a:t>a, say {a, b}. </a:t>
            </a:r>
            <a:endParaRPr lang="en-US" dirty="0" smtClean="0"/>
          </a:p>
          <a:p>
            <a:pPr lvl="1"/>
            <a:endParaRPr lang="en-US" dirty="0" smtClean="0"/>
          </a:p>
          <a:p>
            <a:pPr marL="742950" lvl="1" indent="-285750">
              <a:buFont typeface="Arial" panose="020B0604020202020204" pitchFamily="34" charset="0"/>
              <a:buChar char="•"/>
            </a:pPr>
            <a:r>
              <a:rPr lang="en-US" dirty="0" smtClean="0"/>
              <a:t>The </a:t>
            </a:r>
            <a:r>
              <a:rPr lang="en-US" dirty="0"/>
              <a:t>edge {a, b} contributes one to </a:t>
            </a:r>
            <a:r>
              <a:rPr lang="en-US" dirty="0" err="1"/>
              <a:t>deg</a:t>
            </a:r>
            <a:r>
              <a:rPr lang="en-US" dirty="0"/>
              <a:t>(a). Each time the circuit passes through a vertex it contributes two to the vertex’s degree, because the circuit enters via an edge incident with this vertex and leaves via another such edge. </a:t>
            </a:r>
            <a:endParaRPr lang="en-US" dirty="0" smtClean="0"/>
          </a:p>
          <a:p>
            <a:pPr lvl="1"/>
            <a:endParaRPr lang="en-US" dirty="0" smtClean="0"/>
          </a:p>
          <a:p>
            <a:pPr marL="742950" lvl="1" indent="-285750">
              <a:buFont typeface="Arial" panose="020B0604020202020204" pitchFamily="34" charset="0"/>
              <a:buChar char="•"/>
            </a:pPr>
            <a:r>
              <a:rPr lang="en-US" dirty="0" smtClean="0"/>
              <a:t>Finally</a:t>
            </a:r>
            <a:r>
              <a:rPr lang="en-US" dirty="0"/>
              <a:t>, the circuit terminates where it started, contributing one to </a:t>
            </a:r>
            <a:r>
              <a:rPr lang="en-US" dirty="0" err="1"/>
              <a:t>deg</a:t>
            </a:r>
            <a:r>
              <a:rPr lang="en-US" dirty="0"/>
              <a:t>(a). Therefore, </a:t>
            </a:r>
            <a:r>
              <a:rPr lang="en-US" dirty="0" err="1"/>
              <a:t>deg</a:t>
            </a:r>
            <a:r>
              <a:rPr lang="en-US" dirty="0"/>
              <a:t>(a) must be even, because the circuit contributes one when it begins, one when it ends, and two every time it passes through </a:t>
            </a:r>
            <a:r>
              <a:rPr lang="en-US" b="1" dirty="0"/>
              <a:t>a</a:t>
            </a:r>
            <a:r>
              <a:rPr lang="en-US" dirty="0"/>
              <a:t> (if it ever does</a:t>
            </a:r>
            <a:r>
              <a:rPr lang="en-US" dirty="0" smtClean="0"/>
              <a:t>).</a:t>
            </a:r>
          </a:p>
          <a:p>
            <a:pPr lvl="1"/>
            <a:endParaRPr lang="en-US" dirty="0" smtClean="0"/>
          </a:p>
          <a:p>
            <a:pPr marL="742950" lvl="1" indent="-285750">
              <a:buFont typeface="Arial" panose="020B0604020202020204" pitchFamily="34" charset="0"/>
              <a:buChar char="•"/>
            </a:pPr>
            <a:r>
              <a:rPr lang="en-US" dirty="0" smtClean="0"/>
              <a:t> </a:t>
            </a:r>
            <a:r>
              <a:rPr lang="en-US" dirty="0"/>
              <a:t>A vertex other than </a:t>
            </a:r>
            <a:r>
              <a:rPr lang="en-US" b="1" dirty="0"/>
              <a:t>a</a:t>
            </a:r>
            <a:r>
              <a:rPr lang="en-US" dirty="0"/>
              <a:t> has even degree because the circuit contributes two to its degree each time it passes through the vertex. </a:t>
            </a:r>
            <a:endParaRPr lang="en-US" dirty="0" smtClean="0"/>
          </a:p>
          <a:p>
            <a:pPr marL="742950" lvl="1" indent="-285750">
              <a:buFont typeface="Arial" panose="020B0604020202020204" pitchFamily="34" charset="0"/>
              <a:buChar char="•"/>
            </a:pPr>
            <a:r>
              <a:rPr lang="en-US" dirty="0" smtClean="0"/>
              <a:t>We </a:t>
            </a:r>
            <a:r>
              <a:rPr lang="en-US" dirty="0"/>
              <a:t>conclude that if a connected graph has an Euler circuit, then every vertex must have even degree.</a:t>
            </a:r>
          </a:p>
        </p:txBody>
      </p:sp>
    </p:spTree>
    <p:extLst>
      <p:ext uri="{BB962C8B-B14F-4D97-AF65-F5344CB8AC3E}">
        <p14:creationId xmlns:p14="http://schemas.microsoft.com/office/powerpoint/2010/main" val="376382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p:cNvSpPr txBox="1"/>
          <p:nvPr/>
        </p:nvSpPr>
        <p:spPr>
          <a:xfrm>
            <a:off x="974784" y="138023"/>
            <a:ext cx="10990053" cy="707886"/>
          </a:xfrm>
          <a:prstGeom prst="rect">
            <a:avLst/>
          </a:prstGeom>
          <a:noFill/>
        </p:spPr>
        <p:txBody>
          <a:bodyPr wrap="square" rtlCol="0">
            <a:spAutoFit/>
          </a:bodyPr>
          <a:lstStyle/>
          <a:p>
            <a:pPr algn="just"/>
            <a:r>
              <a:rPr lang="en-US" sz="2000" i="1" dirty="0"/>
              <a:t>A connected multigraph with at least two vertices has an Euler circuit if and only if each of its 	vertices has even degree.</a:t>
            </a:r>
          </a:p>
        </p:txBody>
      </p:sp>
      <p:sp>
        <p:nvSpPr>
          <p:cNvPr id="6" name="TextBox 5"/>
          <p:cNvSpPr txBox="1"/>
          <p:nvPr/>
        </p:nvSpPr>
        <p:spPr>
          <a:xfrm>
            <a:off x="1130060" y="948906"/>
            <a:ext cx="9980763" cy="4801314"/>
          </a:xfrm>
          <a:prstGeom prst="rect">
            <a:avLst/>
          </a:prstGeom>
          <a:noFill/>
        </p:spPr>
        <p:txBody>
          <a:bodyPr wrap="square" rtlCol="0">
            <a:spAutoFit/>
          </a:bodyPr>
          <a:lstStyle/>
          <a:p>
            <a:r>
              <a:rPr lang="en-US" dirty="0" smtClean="0"/>
              <a:t>Part 2:</a:t>
            </a:r>
          </a:p>
          <a:p>
            <a:r>
              <a:rPr lang="en-US" dirty="0" smtClean="0"/>
              <a:t>(b)	If </a:t>
            </a:r>
            <a:r>
              <a:rPr lang="en-US" dirty="0"/>
              <a:t>a connected graph has </a:t>
            </a:r>
            <a:r>
              <a:rPr lang="en-US" dirty="0" smtClean="0"/>
              <a:t>all vertices of even degree then it contains </a:t>
            </a:r>
            <a:r>
              <a:rPr lang="en-US" dirty="0"/>
              <a:t>Euler </a:t>
            </a:r>
            <a:r>
              <a:rPr lang="en-US" dirty="0" smtClean="0"/>
              <a:t>circuit.</a:t>
            </a:r>
          </a:p>
          <a:p>
            <a:r>
              <a:rPr lang="en-US" dirty="0"/>
              <a:t>	</a:t>
            </a:r>
            <a:r>
              <a:rPr lang="en-US" b="1" u="sng" dirty="0" smtClean="0"/>
              <a:t>Solution:</a:t>
            </a:r>
          </a:p>
          <a:p>
            <a:pPr marL="742950" lvl="1" indent="-285750">
              <a:buFont typeface="Arial" panose="020B0604020202020204" pitchFamily="34" charset="0"/>
              <a:buChar char="•"/>
            </a:pPr>
            <a:r>
              <a:rPr lang="en-US" dirty="0" smtClean="0"/>
              <a:t>Construct a closed walk starting at an vertex v and going through the edge of G such that no edge is repeated. Name the closed walk as h.</a:t>
            </a:r>
          </a:p>
          <a:p>
            <a:pPr lvl="1"/>
            <a:r>
              <a:rPr lang="en-US" dirty="0" smtClean="0"/>
              <a:t>Case: I If h covers all edges of G, then h becomes an Euler Line and hence G is an Euler graph</a:t>
            </a:r>
          </a:p>
          <a:p>
            <a:pPr lvl="1"/>
            <a:endParaRPr lang="en-US" dirty="0"/>
          </a:p>
          <a:p>
            <a:pPr lvl="1"/>
            <a:r>
              <a:rPr lang="en-US" dirty="0" smtClean="0"/>
              <a:t>Case :II If h doesn’t cover all edges of G then remove all edges of h from G and obtain the remaining 	  </a:t>
            </a:r>
            <a:r>
              <a:rPr lang="en-US" dirty="0" err="1" smtClean="0"/>
              <a:t>grah</a:t>
            </a:r>
            <a:r>
              <a:rPr lang="en-US" dirty="0" smtClean="0"/>
              <a:t> G</a:t>
            </a:r>
            <a:r>
              <a:rPr lang="en-US" baseline="30000" dirty="0" smtClean="0"/>
              <a:t>’</a:t>
            </a:r>
          </a:p>
          <a:p>
            <a:pPr lvl="1"/>
            <a:r>
              <a:rPr lang="en-US" baseline="30000" dirty="0"/>
              <a:t>	</a:t>
            </a:r>
            <a:r>
              <a:rPr lang="en-US" baseline="30000" dirty="0" smtClean="0"/>
              <a:t>  </a:t>
            </a:r>
            <a:r>
              <a:rPr lang="en-US" dirty="0" smtClean="0"/>
              <a:t>Every vertex in G</a:t>
            </a:r>
            <a:r>
              <a:rPr lang="en-US" baseline="30000" dirty="0" smtClean="0"/>
              <a:t>’</a:t>
            </a:r>
            <a:r>
              <a:rPr lang="en-US" dirty="0" smtClean="0"/>
              <a:t> is also of even degree.</a:t>
            </a:r>
          </a:p>
          <a:p>
            <a:pPr lvl="1"/>
            <a:r>
              <a:rPr lang="en-US" dirty="0"/>
              <a:t>	</a:t>
            </a:r>
            <a:r>
              <a:rPr lang="en-US" dirty="0" smtClean="0"/>
              <a:t> Since G is connected , h will touch G</a:t>
            </a:r>
            <a:r>
              <a:rPr lang="en-US" baseline="30000" dirty="0" smtClean="0"/>
              <a:t>’</a:t>
            </a:r>
            <a:r>
              <a:rPr lang="en-US" dirty="0" smtClean="0"/>
              <a:t> at least one vertex v</a:t>
            </a:r>
            <a:r>
              <a:rPr lang="en-US" baseline="30000" dirty="0" smtClean="0"/>
              <a:t>’</a:t>
            </a:r>
          </a:p>
          <a:p>
            <a:pPr lvl="1"/>
            <a:r>
              <a:rPr lang="en-US" baseline="30000" dirty="0"/>
              <a:t>	</a:t>
            </a:r>
            <a:r>
              <a:rPr lang="en-US" baseline="30000" dirty="0" smtClean="0"/>
              <a:t> </a:t>
            </a:r>
            <a:r>
              <a:rPr lang="en-US" dirty="0" smtClean="0"/>
              <a:t>Starting from v</a:t>
            </a:r>
            <a:r>
              <a:rPr lang="en-US" baseline="30000" dirty="0" smtClean="0"/>
              <a:t>’</a:t>
            </a:r>
            <a:r>
              <a:rPr lang="en-US" dirty="0" smtClean="0"/>
              <a:t> , we again construct a new walk h</a:t>
            </a:r>
            <a:r>
              <a:rPr lang="en-US" baseline="30000" dirty="0" smtClean="0"/>
              <a:t>’</a:t>
            </a:r>
            <a:r>
              <a:rPr lang="en-US" dirty="0" smtClean="0"/>
              <a:t> in G</a:t>
            </a:r>
            <a:r>
              <a:rPr lang="en-US" baseline="30000" dirty="0" smtClean="0"/>
              <a:t>’</a:t>
            </a:r>
            <a:endParaRPr lang="en-US" dirty="0" smtClean="0"/>
          </a:p>
          <a:p>
            <a:pPr lvl="1"/>
            <a:r>
              <a:rPr lang="en-US" dirty="0"/>
              <a:t>	</a:t>
            </a:r>
            <a:r>
              <a:rPr lang="en-US" dirty="0" smtClean="0"/>
              <a:t> Now this walk is combined with h forms a closed walk starts and end at v and has more edge    	 than h. This process is repeated until we obtain a closed walk covering all edges </a:t>
            </a:r>
            <a:r>
              <a:rPr lang="en-US" dirty="0" err="1" smtClean="0"/>
              <a:t>og</a:t>
            </a:r>
            <a:r>
              <a:rPr lang="en-US" dirty="0" smtClean="0"/>
              <a:t> G</a:t>
            </a:r>
          </a:p>
          <a:p>
            <a:pPr lvl="1"/>
            <a:r>
              <a:rPr lang="en-US" dirty="0"/>
              <a:t>	</a:t>
            </a:r>
            <a:r>
              <a:rPr lang="en-US" dirty="0" smtClean="0"/>
              <a:t> Thus G is Eulerian</a:t>
            </a:r>
          </a:p>
          <a:p>
            <a:pPr lvl="1"/>
            <a:r>
              <a:rPr lang="en-US" dirty="0"/>
              <a:t>	</a:t>
            </a:r>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7270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974784" y="138023"/>
            <a:ext cx="10990053" cy="707886"/>
          </a:xfrm>
          <a:prstGeom prst="rect">
            <a:avLst/>
          </a:prstGeom>
          <a:noFill/>
        </p:spPr>
        <p:txBody>
          <a:bodyPr wrap="square" rtlCol="0">
            <a:spAutoFit/>
          </a:bodyPr>
          <a:lstStyle/>
          <a:p>
            <a:pPr algn="just"/>
            <a:r>
              <a:rPr lang="en-US" sz="2000" i="1" dirty="0"/>
              <a:t>A connected multigraph has an Euler path but not an Euler circuit if and only if it has exactly two vertices of odd degree and they are starting and ending point.</a:t>
            </a:r>
            <a:endParaRPr lang="en-US" sz="2000" i="1" dirty="0"/>
          </a:p>
        </p:txBody>
      </p:sp>
      <p:sp>
        <p:nvSpPr>
          <p:cNvPr id="6" name="TextBox 5"/>
          <p:cNvSpPr txBox="1"/>
          <p:nvPr/>
        </p:nvSpPr>
        <p:spPr>
          <a:xfrm>
            <a:off x="1130060" y="948906"/>
            <a:ext cx="9980763" cy="4801314"/>
          </a:xfrm>
          <a:prstGeom prst="rect">
            <a:avLst/>
          </a:prstGeom>
          <a:noFill/>
        </p:spPr>
        <p:txBody>
          <a:bodyPr wrap="square" rtlCol="0">
            <a:spAutoFit/>
          </a:bodyPr>
          <a:lstStyle/>
          <a:p>
            <a:r>
              <a:rPr lang="en-US" dirty="0" smtClean="0"/>
              <a:t>Part 1:</a:t>
            </a:r>
          </a:p>
          <a:p>
            <a:pPr marL="342900" indent="-342900">
              <a:buAutoNum type="alphaLcParenBoth"/>
            </a:pPr>
            <a:r>
              <a:rPr lang="en-US" dirty="0" smtClean="0"/>
              <a:t>If </a:t>
            </a:r>
            <a:r>
              <a:rPr lang="en-US" dirty="0"/>
              <a:t>a connected graph has an Euler </a:t>
            </a:r>
            <a:r>
              <a:rPr lang="en-US" dirty="0" smtClean="0"/>
              <a:t>path not circuit, </a:t>
            </a:r>
            <a:r>
              <a:rPr lang="en-US" dirty="0"/>
              <a:t>then </a:t>
            </a:r>
            <a:r>
              <a:rPr lang="en-US" dirty="0" smtClean="0"/>
              <a:t>exactly two </a:t>
            </a:r>
            <a:r>
              <a:rPr lang="en-US" dirty="0"/>
              <a:t>vertex must have </a:t>
            </a:r>
            <a:r>
              <a:rPr lang="en-US" dirty="0" smtClean="0"/>
              <a:t>odd </a:t>
            </a:r>
            <a:r>
              <a:rPr lang="en-US" dirty="0"/>
              <a:t>degree. </a:t>
            </a:r>
            <a:endParaRPr lang="en-US" dirty="0" smtClean="0"/>
          </a:p>
          <a:p>
            <a:r>
              <a:rPr lang="en-US" dirty="0"/>
              <a:t>	</a:t>
            </a:r>
            <a:r>
              <a:rPr lang="en-US" b="1" u="sng" dirty="0" smtClean="0"/>
              <a:t>Solution:</a:t>
            </a:r>
            <a:endParaRPr lang="en-US" b="1" u="sng" dirty="0"/>
          </a:p>
          <a:p>
            <a:pPr marL="742950" lvl="1" indent="-285750">
              <a:buFont typeface="Arial" panose="020B0604020202020204" pitchFamily="34" charset="0"/>
              <a:buChar char="•"/>
            </a:pPr>
            <a:r>
              <a:rPr lang="en-US" dirty="0" smtClean="0"/>
              <a:t>First</a:t>
            </a:r>
            <a:r>
              <a:rPr lang="en-US" dirty="0"/>
              <a:t>, suppose that a connected multigraph does have an Euler path from a to b, but not an Euler circuit. The first edge of the path contributes one to the degree of a. A contribution of two to the degree of a is made every time the path passes through a. The last edge in the path contributes one to the degree of b. Every time the path goes through b there is a contribution of two to its degree. Consequently, both a and b have odd degree. </a:t>
            </a:r>
            <a:endParaRPr lang="en-US" dirty="0" smtClean="0"/>
          </a:p>
          <a:p>
            <a:pPr lvl="1"/>
            <a:endParaRPr lang="en-US" dirty="0" smtClean="0"/>
          </a:p>
          <a:p>
            <a:r>
              <a:rPr lang="en-US" dirty="0"/>
              <a:t>Part </a:t>
            </a:r>
            <a:r>
              <a:rPr lang="en-US" dirty="0" smtClean="0"/>
              <a:t>2:</a:t>
            </a:r>
            <a:endParaRPr lang="en-US" dirty="0"/>
          </a:p>
          <a:p>
            <a:pPr marL="342900" indent="-342900">
              <a:buAutoNum type="alphaLcParenBoth" startAt="2"/>
            </a:pPr>
            <a:r>
              <a:rPr lang="en-US" dirty="0" smtClean="0"/>
              <a:t>If </a:t>
            </a:r>
            <a:r>
              <a:rPr lang="en-US" dirty="0"/>
              <a:t>a connected graph has exactly two vertex must have odd degree</a:t>
            </a:r>
            <a:r>
              <a:rPr lang="en-US" dirty="0" smtClean="0"/>
              <a:t>, then it  has </a:t>
            </a:r>
            <a:r>
              <a:rPr lang="en-US" i="1" dirty="0" smtClean="0"/>
              <a:t>Euler </a:t>
            </a:r>
            <a:r>
              <a:rPr lang="en-US" i="1" dirty="0"/>
              <a:t>path but not an </a:t>
            </a:r>
            <a:r>
              <a:rPr lang="en-US" i="1" dirty="0" smtClean="0"/>
              <a:t>	Euler </a:t>
            </a:r>
            <a:r>
              <a:rPr lang="en-US" i="1" dirty="0"/>
              <a:t>circuit </a:t>
            </a:r>
            <a:endParaRPr lang="en-US" i="1" dirty="0" smtClean="0"/>
          </a:p>
          <a:p>
            <a:r>
              <a:rPr lang="en-US" i="1" dirty="0"/>
              <a:t>	</a:t>
            </a:r>
            <a:r>
              <a:rPr lang="en-US" b="1" i="1" u="sng" dirty="0" smtClean="0"/>
              <a:t>Solution:</a:t>
            </a:r>
            <a:endParaRPr lang="en-US" b="1" u="sng" dirty="0" smtClean="0"/>
          </a:p>
          <a:p>
            <a:pPr marL="742950" lvl="1" indent="-285750">
              <a:buFont typeface="Arial" panose="020B0604020202020204" pitchFamily="34" charset="0"/>
              <a:buChar char="•"/>
            </a:pPr>
            <a:r>
              <a:rPr lang="en-US" dirty="0" smtClean="0"/>
              <a:t>Suppose </a:t>
            </a:r>
            <a:r>
              <a:rPr lang="en-US" dirty="0"/>
              <a:t>that a graph has exactly two vertices of odd degree, say a and b. Consider the larger graph made up of the original graph with the addition of an edge {a, b}. Every vertex of this larger graph has even degree, so there is an Euler circuit. The removal of the new edge produces an Euler path in the original graph</a:t>
            </a:r>
            <a:r>
              <a:rPr lang="en-US"/>
              <a:t>. </a:t>
            </a:r>
            <a:endParaRPr lang="en-US" dirty="0"/>
          </a:p>
        </p:txBody>
      </p:sp>
    </p:spTree>
    <p:extLst>
      <p:ext uri="{BB962C8B-B14F-4D97-AF65-F5344CB8AC3E}">
        <p14:creationId xmlns:p14="http://schemas.microsoft.com/office/powerpoint/2010/main" val="14105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09032" y="2484408"/>
            <a:ext cx="6462772" cy="1376603"/>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Graph Theory</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EULER GRAPH:</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915846" y="1228664"/>
            <a:ext cx="10928222" cy="1508105"/>
          </a:xfrm>
          <a:prstGeom prst="rect">
            <a:avLst/>
          </a:prstGeom>
          <a:noFill/>
        </p:spPr>
        <p:txBody>
          <a:bodyPr wrap="square" rtlCol="0">
            <a:spAutoFit/>
          </a:bodyPr>
          <a:lstStyle/>
          <a:p>
            <a:pPr marL="457200" indent="-457200" algn="just">
              <a:buFont typeface="+mj-lt"/>
              <a:buAutoNum type="arabicPeriod"/>
            </a:pPr>
            <a:r>
              <a:rPr lang="en-US" dirty="0" smtClean="0"/>
              <a:t>The </a:t>
            </a:r>
            <a:r>
              <a:rPr lang="en-US" b="1" dirty="0"/>
              <a:t>Euler path </a:t>
            </a:r>
            <a:r>
              <a:rPr lang="en-US" dirty="0"/>
              <a:t>is a </a:t>
            </a:r>
            <a:r>
              <a:rPr lang="en-US" dirty="0" smtClean="0"/>
              <a:t>trial, </a:t>
            </a:r>
            <a:r>
              <a:rPr lang="en-US" dirty="0"/>
              <a:t>by which we can visit every edge </a:t>
            </a:r>
            <a:r>
              <a:rPr lang="en-US" dirty="0" smtClean="0"/>
              <a:t>of a Graph exactly </a:t>
            </a:r>
            <a:r>
              <a:rPr lang="en-US" dirty="0"/>
              <a:t>once. We can use the same vertices for multiple times. The Euler Circuit is a special type of Euler path. When the starting vertex of the Euler path is also connected with the ending vertex of that path, then it is called the </a:t>
            </a:r>
            <a:r>
              <a:rPr lang="en-US" b="1" dirty="0"/>
              <a:t>Euler Circuit</a:t>
            </a:r>
            <a:r>
              <a:rPr lang="en-US" dirty="0" smtClean="0"/>
              <a:t>.</a:t>
            </a:r>
          </a:p>
          <a:p>
            <a:pPr algn="just"/>
            <a:endParaRPr lang="en-US" dirty="0" smtClean="0"/>
          </a:p>
          <a:p>
            <a:pPr algn="just"/>
            <a:r>
              <a:rPr lang="en-US" sz="2000" dirty="0" smtClean="0"/>
              <a:t>2.	A graph containing Euler Path is called </a:t>
            </a:r>
            <a:r>
              <a:rPr lang="en-US" sz="2000" b="1" dirty="0" smtClean="0"/>
              <a:t>Euler Graph</a:t>
            </a:r>
            <a:r>
              <a:rPr lang="en-US" sz="2000" dirty="0" smtClean="0"/>
              <a:t>.</a:t>
            </a:r>
          </a:p>
        </p:txBody>
      </p:sp>
      <p:pic>
        <p:nvPicPr>
          <p:cNvPr id="8" name="Picture 7"/>
          <p:cNvPicPr>
            <a:picLocks noChangeAspect="1"/>
          </p:cNvPicPr>
          <p:nvPr/>
        </p:nvPicPr>
        <p:blipFill>
          <a:blip r:embed="rId2"/>
          <a:stretch>
            <a:fillRect/>
          </a:stretch>
        </p:blipFill>
        <p:spPr>
          <a:xfrm>
            <a:off x="1623850" y="3065724"/>
            <a:ext cx="3544062" cy="3403425"/>
          </a:xfrm>
          <a:prstGeom prst="rect">
            <a:avLst/>
          </a:prstGeom>
        </p:spPr>
      </p:pic>
      <p:pic>
        <p:nvPicPr>
          <p:cNvPr id="9" name="Picture 8"/>
          <p:cNvPicPr>
            <a:picLocks noChangeAspect="1"/>
          </p:cNvPicPr>
          <p:nvPr/>
        </p:nvPicPr>
        <p:blipFill>
          <a:blip r:embed="rId3"/>
          <a:stretch>
            <a:fillRect/>
          </a:stretch>
        </p:blipFill>
        <p:spPr>
          <a:xfrm>
            <a:off x="6203251" y="3057570"/>
            <a:ext cx="3817049" cy="3419735"/>
          </a:xfrm>
          <a:prstGeom prst="rect">
            <a:avLst/>
          </a:prstGeom>
        </p:spPr>
      </p:pic>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EULER GRAPH:</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extBox 4"/>
          <p:cNvSpPr txBox="1"/>
          <p:nvPr/>
        </p:nvSpPr>
        <p:spPr>
          <a:xfrm>
            <a:off x="915846" y="1228664"/>
            <a:ext cx="10928222" cy="1015663"/>
          </a:xfrm>
          <a:prstGeom prst="rect">
            <a:avLst/>
          </a:prstGeom>
          <a:noFill/>
        </p:spPr>
        <p:txBody>
          <a:bodyPr wrap="square" rtlCol="0">
            <a:spAutoFit/>
          </a:bodyPr>
          <a:lstStyle/>
          <a:p>
            <a:pPr marL="457200" indent="-457200" algn="just">
              <a:buFont typeface="+mj-lt"/>
              <a:buAutoNum type="arabicPeriod"/>
            </a:pPr>
            <a:r>
              <a:rPr lang="en-US" sz="2000" dirty="0" smtClean="0"/>
              <a:t>The </a:t>
            </a:r>
            <a:r>
              <a:rPr lang="en-US" sz="2000" dirty="0"/>
              <a:t>graph H2 has an Euler circuit, for example, a, g, c, b, g, e, d, f, a. Neither H1 nor H3 has an Euler circuit (as the reader should verify). H3 has an Euler path, namely, c, a, b, c, d, b, but H1 does not (as the reader should verify).</a:t>
            </a:r>
            <a:endParaRPr lang="en-US" sz="2000" dirty="0" smtClean="0"/>
          </a:p>
        </p:txBody>
      </p:sp>
      <p:pic>
        <p:nvPicPr>
          <p:cNvPr id="4" name="Picture 3"/>
          <p:cNvPicPr>
            <a:picLocks noChangeAspect="1"/>
          </p:cNvPicPr>
          <p:nvPr/>
        </p:nvPicPr>
        <p:blipFill>
          <a:blip r:embed="rId2"/>
          <a:stretch>
            <a:fillRect/>
          </a:stretch>
        </p:blipFill>
        <p:spPr>
          <a:xfrm>
            <a:off x="5260684" y="2469610"/>
            <a:ext cx="3290202" cy="3722244"/>
          </a:xfrm>
          <a:prstGeom prst="rect">
            <a:avLst/>
          </a:prstGeom>
        </p:spPr>
      </p:pic>
      <p:pic>
        <p:nvPicPr>
          <p:cNvPr id="7" name="Picture 6"/>
          <p:cNvPicPr>
            <a:picLocks noChangeAspect="1"/>
          </p:cNvPicPr>
          <p:nvPr/>
        </p:nvPicPr>
        <p:blipFill>
          <a:blip r:embed="rId3"/>
          <a:stretch>
            <a:fillRect/>
          </a:stretch>
        </p:blipFill>
        <p:spPr>
          <a:xfrm>
            <a:off x="8550886" y="2469608"/>
            <a:ext cx="3075057" cy="3722245"/>
          </a:xfrm>
          <a:prstGeom prst="rect">
            <a:avLst/>
          </a:prstGeom>
        </p:spPr>
      </p:pic>
      <p:pic>
        <p:nvPicPr>
          <p:cNvPr id="8" name="Picture 7"/>
          <p:cNvPicPr>
            <a:picLocks noChangeAspect="1"/>
          </p:cNvPicPr>
          <p:nvPr/>
        </p:nvPicPr>
        <p:blipFill>
          <a:blip r:embed="rId4"/>
          <a:stretch>
            <a:fillRect/>
          </a:stretch>
        </p:blipFill>
        <p:spPr>
          <a:xfrm>
            <a:off x="1243383" y="2469608"/>
            <a:ext cx="4017301" cy="3722245"/>
          </a:xfrm>
          <a:prstGeom prst="rect">
            <a:avLst/>
          </a:prstGeom>
        </p:spPr>
      </p:pic>
    </p:spTree>
    <p:extLst>
      <p:ext uri="{BB962C8B-B14F-4D97-AF65-F5344CB8AC3E}">
        <p14:creationId xmlns:p14="http://schemas.microsoft.com/office/powerpoint/2010/main" val="3455295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EULER GRAPH:</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915846" y="1228664"/>
            <a:ext cx="10928222" cy="2554545"/>
          </a:xfrm>
          <a:prstGeom prst="rect">
            <a:avLst/>
          </a:prstGeom>
          <a:noFill/>
        </p:spPr>
        <p:txBody>
          <a:bodyPr wrap="square" rtlCol="0">
            <a:spAutoFit/>
          </a:bodyPr>
          <a:lstStyle/>
          <a:p>
            <a:pPr marL="457200" indent="-457200" algn="just">
              <a:buFont typeface="+mj-lt"/>
              <a:buAutoNum type="arabicPeriod"/>
            </a:pPr>
            <a:r>
              <a:rPr lang="en-US" sz="2000" b="1" dirty="0"/>
              <a:t>NECESSARY AND SUFFICIENT CONDITIONS FOR EULER CIRCUITS AND </a:t>
            </a:r>
            <a:r>
              <a:rPr lang="en-US" sz="2000" b="1" dirty="0" smtClean="0"/>
              <a:t>PATHS</a:t>
            </a:r>
            <a:r>
              <a:rPr lang="en-US" sz="2000" dirty="0" smtClean="0"/>
              <a:t>:</a:t>
            </a:r>
          </a:p>
          <a:p>
            <a:pPr algn="just"/>
            <a:r>
              <a:rPr lang="en-US" sz="2000" dirty="0" smtClean="0"/>
              <a:t>	</a:t>
            </a:r>
          </a:p>
          <a:p>
            <a:pPr marL="800100" lvl="1" indent="-342900" algn="just">
              <a:buFont typeface="Arial" panose="020B0604020202020204" pitchFamily="34" charset="0"/>
              <a:buChar char="•"/>
            </a:pPr>
            <a:r>
              <a:rPr lang="en-US" sz="2000" i="1" dirty="0" smtClean="0"/>
              <a:t>A </a:t>
            </a:r>
            <a:r>
              <a:rPr lang="en-US" sz="2000" i="1" dirty="0"/>
              <a:t>connected multigraph with at least two vertices has an Euler circuit if and only if each of its </a:t>
            </a:r>
            <a:r>
              <a:rPr lang="en-US" sz="2000" i="1" dirty="0" smtClean="0"/>
              <a:t>	vertices </a:t>
            </a:r>
            <a:r>
              <a:rPr lang="en-US" sz="2000" i="1" dirty="0"/>
              <a:t>has even degree</a:t>
            </a:r>
            <a:r>
              <a:rPr lang="en-US" sz="2000" i="1" dirty="0" smtClean="0"/>
              <a:t>.</a:t>
            </a:r>
          </a:p>
          <a:p>
            <a:pPr marL="800100" lvl="1" indent="-342900" algn="just">
              <a:buFont typeface="Arial" panose="020B0604020202020204" pitchFamily="34" charset="0"/>
              <a:buChar char="•"/>
            </a:pPr>
            <a:endParaRPr lang="en-US" sz="2000" dirty="0"/>
          </a:p>
          <a:p>
            <a:pPr marL="800100" lvl="1" indent="-342900" algn="just">
              <a:buFont typeface="Arial" panose="020B0604020202020204" pitchFamily="34" charset="0"/>
              <a:buChar char="•"/>
            </a:pPr>
            <a:r>
              <a:rPr lang="en-US" sz="2000" i="1" dirty="0"/>
              <a:t>A connected multigraph has an Euler path but not an Euler circuit if and only if it has exactly two vertices of odd </a:t>
            </a:r>
            <a:r>
              <a:rPr lang="en-US" sz="2000" i="1" dirty="0" smtClean="0"/>
              <a:t>degree and they are starting and ending point.</a:t>
            </a:r>
            <a:endParaRPr lang="en-US" sz="2000" i="1" dirty="0"/>
          </a:p>
          <a:p>
            <a:pPr algn="just"/>
            <a:r>
              <a:rPr lang="en-US" sz="2000" dirty="0"/>
              <a:t>	</a:t>
            </a:r>
            <a:endParaRPr lang="en-US" sz="2000" dirty="0" smtClean="0"/>
          </a:p>
        </p:txBody>
      </p:sp>
      <p:sp>
        <p:nvSpPr>
          <p:cNvPr id="6" name="TextBox 5"/>
          <p:cNvSpPr txBox="1"/>
          <p:nvPr/>
        </p:nvSpPr>
        <p:spPr>
          <a:xfrm>
            <a:off x="1724055" y="5572305"/>
            <a:ext cx="9311804" cy="1200329"/>
          </a:xfrm>
          <a:prstGeom prst="rect">
            <a:avLst/>
          </a:prstGeom>
          <a:noFill/>
        </p:spPr>
        <p:txBody>
          <a:bodyPr wrap="square" rtlCol="0">
            <a:spAutoFit/>
          </a:bodyPr>
          <a:lstStyle/>
          <a:p>
            <a:r>
              <a:rPr lang="en-US" dirty="0"/>
              <a:t>G1 contains exactly two vertices of odd degree, namely, b and d. Hence, it has an Euler path that must have b and d as its endpoints. One such Euler path is </a:t>
            </a:r>
            <a:r>
              <a:rPr lang="en-US" b="1" dirty="0"/>
              <a:t>d, a, b, c, d, b. </a:t>
            </a:r>
            <a:r>
              <a:rPr lang="en-US" dirty="0"/>
              <a:t>Similarly, G2 has exactly two vertices of odd degree, namely, b and d. So it has an Euler path that must have b and d as endpoints. One such Euler path is </a:t>
            </a:r>
            <a:r>
              <a:rPr lang="en-US" b="1" dirty="0"/>
              <a:t>b, a, g, f, e, d, c, g, b, c, f, d</a:t>
            </a:r>
          </a:p>
        </p:txBody>
      </p:sp>
      <p:pic>
        <p:nvPicPr>
          <p:cNvPr id="9" name="Picture 8"/>
          <p:cNvPicPr>
            <a:picLocks noChangeAspect="1"/>
          </p:cNvPicPr>
          <p:nvPr/>
        </p:nvPicPr>
        <p:blipFill>
          <a:blip r:embed="rId2"/>
          <a:stretch>
            <a:fillRect/>
          </a:stretch>
        </p:blipFill>
        <p:spPr>
          <a:xfrm>
            <a:off x="3226153" y="3546797"/>
            <a:ext cx="5650802" cy="1949352"/>
          </a:xfrm>
          <a:prstGeom prst="rect">
            <a:avLst/>
          </a:prstGeom>
        </p:spPr>
      </p:pic>
    </p:spTree>
    <p:extLst>
      <p:ext uri="{BB962C8B-B14F-4D97-AF65-F5344CB8AC3E}">
        <p14:creationId xmlns:p14="http://schemas.microsoft.com/office/powerpoint/2010/main" val="72168814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EULER GRAPH:</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p:cNvSpPr txBox="1"/>
          <p:nvPr/>
        </p:nvSpPr>
        <p:spPr>
          <a:xfrm>
            <a:off x="1962748" y="5192402"/>
            <a:ext cx="9311804" cy="646331"/>
          </a:xfrm>
          <a:prstGeom prst="rect">
            <a:avLst/>
          </a:prstGeom>
          <a:noFill/>
        </p:spPr>
        <p:txBody>
          <a:bodyPr wrap="square" rtlCol="0">
            <a:spAutoFit/>
          </a:bodyPr>
          <a:lstStyle/>
          <a:p>
            <a:r>
              <a:rPr lang="en-US" dirty="0" smtClean="0"/>
              <a:t>Since all vertices of above graph has EVEN degree. There is Euler Circuit.</a:t>
            </a:r>
          </a:p>
          <a:p>
            <a:r>
              <a:rPr lang="en-US" b="1" dirty="0"/>
              <a:t>	</a:t>
            </a:r>
            <a:r>
              <a:rPr lang="en-US" b="1" dirty="0" smtClean="0"/>
              <a:t>A-B-C-D-F-B-E-D-A</a:t>
            </a:r>
            <a:endParaRPr lang="en-US" b="1" dirty="0"/>
          </a:p>
        </p:txBody>
      </p:sp>
      <p:pic>
        <p:nvPicPr>
          <p:cNvPr id="3" name="Picture 2"/>
          <p:cNvPicPr>
            <a:picLocks noChangeAspect="1"/>
          </p:cNvPicPr>
          <p:nvPr/>
        </p:nvPicPr>
        <p:blipFill>
          <a:blip r:embed="rId2"/>
          <a:stretch>
            <a:fillRect/>
          </a:stretch>
        </p:blipFill>
        <p:spPr>
          <a:xfrm>
            <a:off x="3572446" y="1327375"/>
            <a:ext cx="4449308" cy="3762598"/>
          </a:xfrm>
          <a:prstGeom prst="rect">
            <a:avLst/>
          </a:prstGeom>
        </p:spPr>
      </p:pic>
    </p:spTree>
    <p:extLst>
      <p:ext uri="{BB962C8B-B14F-4D97-AF65-F5344CB8AC3E}">
        <p14:creationId xmlns:p14="http://schemas.microsoft.com/office/powerpoint/2010/main" val="133194783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7 bridge of </a:t>
            </a:r>
            <a:r>
              <a:rPr lang="en-US" u="sng" dirty="0">
                <a:solidFill>
                  <a:srgbClr val="FFC000"/>
                </a:solidFill>
              </a:rPr>
              <a:t>Königsberg</a:t>
            </a:r>
            <a:r>
              <a:rPr lang="en-US"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p:cNvPicPr>
            <a:picLocks noChangeAspect="1"/>
          </p:cNvPicPr>
          <p:nvPr/>
        </p:nvPicPr>
        <p:blipFill>
          <a:blip r:embed="rId2"/>
          <a:stretch>
            <a:fillRect/>
          </a:stretch>
        </p:blipFill>
        <p:spPr>
          <a:xfrm>
            <a:off x="1552036" y="2072407"/>
            <a:ext cx="8907237" cy="3431247"/>
          </a:xfrm>
          <a:prstGeom prst="rect">
            <a:avLst/>
          </a:prstGeom>
        </p:spPr>
      </p:pic>
    </p:spTree>
    <p:extLst>
      <p:ext uri="{BB962C8B-B14F-4D97-AF65-F5344CB8AC3E}">
        <p14:creationId xmlns:p14="http://schemas.microsoft.com/office/powerpoint/2010/main" val="26540921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a:solidFill>
                  <a:srgbClr val="FFC000"/>
                </a:solidFill>
              </a:rPr>
              <a:t>Hamilton </a:t>
            </a:r>
            <a:r>
              <a:rPr lang="en-US" u="sng" dirty="0" smtClean="0">
                <a:solidFill>
                  <a:srgbClr val="FFC000"/>
                </a:solidFill>
              </a:rPr>
              <a:t>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p:cNvSpPr txBox="1"/>
          <p:nvPr/>
        </p:nvSpPr>
        <p:spPr>
          <a:xfrm>
            <a:off x="1173192" y="1242205"/>
            <a:ext cx="10662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dirty="0" smtClean="0"/>
              <a:t>path </a:t>
            </a:r>
            <a:r>
              <a:rPr lang="en-US" dirty="0"/>
              <a:t>in a graph G that passes through every vertex exactly once is called a </a:t>
            </a:r>
            <a:r>
              <a:rPr lang="en-US" b="1" dirty="0"/>
              <a:t>Hamilton </a:t>
            </a:r>
            <a:r>
              <a:rPr lang="en-US" b="1" dirty="0" smtClean="0"/>
              <a:t>path</a:t>
            </a:r>
            <a:r>
              <a:rPr lang="en-US" dirty="0" smtClean="0"/>
              <a:t>. </a:t>
            </a:r>
            <a:r>
              <a:rPr lang="en-US" dirty="0"/>
              <a:t>The Hamilton</a:t>
            </a:r>
            <a:r>
              <a:rPr lang="en-US" dirty="0" smtClean="0"/>
              <a:t> </a:t>
            </a:r>
            <a:r>
              <a:rPr lang="en-US" dirty="0"/>
              <a:t>Circuit is a special type of Hamilton</a:t>
            </a:r>
            <a:r>
              <a:rPr lang="en-US" dirty="0" smtClean="0"/>
              <a:t> </a:t>
            </a:r>
            <a:r>
              <a:rPr lang="en-US" dirty="0"/>
              <a:t>path. When the starting vertex of the Hamilton</a:t>
            </a:r>
            <a:r>
              <a:rPr lang="en-US" dirty="0" smtClean="0"/>
              <a:t> </a:t>
            </a:r>
            <a:r>
              <a:rPr lang="en-US" dirty="0"/>
              <a:t>path is also connected with the ending vertex of that path, then it is called the </a:t>
            </a:r>
            <a:r>
              <a:rPr lang="en-US" b="1" dirty="0"/>
              <a:t>Hamilton</a:t>
            </a:r>
            <a:r>
              <a:rPr lang="en-US" b="1" dirty="0" smtClean="0"/>
              <a:t> </a:t>
            </a:r>
            <a:r>
              <a:rPr lang="en-US" b="1" dirty="0"/>
              <a:t>Circuit</a:t>
            </a:r>
            <a:r>
              <a:rPr lang="en-US" dirty="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1527957" y="2139671"/>
            <a:ext cx="9624914" cy="4581804"/>
          </a:xfrm>
          <a:prstGeom prst="rect">
            <a:avLst/>
          </a:prstGeom>
        </p:spPr>
      </p:pic>
    </p:spTree>
    <p:extLst>
      <p:ext uri="{BB962C8B-B14F-4D97-AF65-F5344CB8AC3E}">
        <p14:creationId xmlns:p14="http://schemas.microsoft.com/office/powerpoint/2010/main" val="1344450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a:solidFill>
                  <a:srgbClr val="FFC000"/>
                </a:solidFill>
              </a:rPr>
              <a:t>Hamilton </a:t>
            </a:r>
            <a:r>
              <a:rPr lang="en-US" u="sng" dirty="0" smtClean="0">
                <a:solidFill>
                  <a:srgbClr val="FFC000"/>
                </a:solidFill>
              </a:rPr>
              <a:t>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TextBox 2"/>
          <p:cNvSpPr txBox="1"/>
          <p:nvPr/>
        </p:nvSpPr>
        <p:spPr>
          <a:xfrm>
            <a:off x="1102688" y="1212184"/>
            <a:ext cx="10662249" cy="2092881"/>
          </a:xfrm>
          <a:prstGeom prst="rect">
            <a:avLst/>
          </a:prstGeom>
          <a:noFill/>
        </p:spPr>
        <p:txBody>
          <a:bodyPr wrap="square" rtlCol="0">
            <a:spAutoFit/>
          </a:bodyPr>
          <a:lstStyle/>
          <a:p>
            <a:r>
              <a:rPr lang="en-US" sz="2000" b="1" dirty="0" smtClean="0"/>
              <a:t>	 		</a:t>
            </a:r>
            <a:r>
              <a:rPr lang="en-US" sz="2000" i="1" dirty="0" smtClean="0"/>
              <a:t>:</a:t>
            </a:r>
            <a:r>
              <a:rPr lang="en-US" sz="2000" b="1" i="1" dirty="0" smtClean="0"/>
              <a:t>SUFFICIENT CONDITON FOR HAMILTON GRAPH:</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000" b="1" dirty="0"/>
              <a:t>ORE’S</a:t>
            </a:r>
            <a:r>
              <a:rPr lang="en-US" sz="2000" b="1" dirty="0" smtClean="0"/>
              <a:t> </a:t>
            </a:r>
            <a:r>
              <a:rPr lang="en-US" sz="2000" b="1" dirty="0"/>
              <a:t>THEOREM : </a:t>
            </a:r>
            <a:r>
              <a:rPr lang="en-US" dirty="0"/>
              <a:t>If G is a simple graph with n vertices with n ≥ 3 such that </a:t>
            </a:r>
            <a:r>
              <a:rPr lang="en-US" dirty="0" smtClean="0"/>
              <a:t>the sum of degrees of every pair of non adjacent vertices is greater or equal to n, then G </a:t>
            </a:r>
            <a:r>
              <a:rPr lang="en-US" dirty="0"/>
              <a:t>has Hamilton </a:t>
            </a:r>
            <a:r>
              <a:rPr lang="en-US" dirty="0" smtClean="0"/>
              <a:t>circuit.</a:t>
            </a:r>
          </a:p>
          <a:p>
            <a:pPr marL="285750" indent="-285750">
              <a:buFont typeface="Arial" panose="020B0604020202020204" pitchFamily="34" charset="0"/>
              <a:buChar char="•"/>
            </a:pPr>
            <a:endParaRPr lang="en-US" b="1" dirty="0"/>
          </a:p>
          <a:p>
            <a:r>
              <a:rPr lang="en-US" b="1" dirty="0" smtClean="0"/>
              <a:t>	</a:t>
            </a:r>
            <a:endParaRPr lang="en-US" b="1" dirty="0"/>
          </a:p>
          <a:p>
            <a:endParaRPr lang="en-US" b="1" dirty="0"/>
          </a:p>
        </p:txBody>
      </p:sp>
      <p:sp>
        <p:nvSpPr>
          <p:cNvPr id="9" name="TextBox 8"/>
          <p:cNvSpPr txBox="1"/>
          <p:nvPr/>
        </p:nvSpPr>
        <p:spPr>
          <a:xfrm>
            <a:off x="917729" y="4863838"/>
            <a:ext cx="3864634" cy="1477328"/>
          </a:xfrm>
          <a:prstGeom prst="rect">
            <a:avLst/>
          </a:prstGeom>
          <a:noFill/>
        </p:spPr>
        <p:txBody>
          <a:bodyPr wrap="square" rtlCol="0">
            <a:spAutoFit/>
          </a:bodyPr>
          <a:lstStyle/>
          <a:p>
            <a:r>
              <a:rPr lang="en-US" dirty="0" smtClean="0"/>
              <a:t>		total vertices(n) = 5</a:t>
            </a:r>
          </a:p>
          <a:p>
            <a:pPr marL="285750" indent="-285750">
              <a:buFont typeface="Arial" panose="020B0604020202020204" pitchFamily="34" charset="0"/>
              <a:buChar char="•"/>
            </a:pPr>
            <a:r>
              <a:rPr lang="en-US" dirty="0" smtClean="0"/>
              <a:t>AD = 3+2 = 5</a:t>
            </a:r>
          </a:p>
          <a:p>
            <a:pPr marL="285750" indent="-285750">
              <a:buFont typeface="Arial" panose="020B0604020202020204" pitchFamily="34" charset="0"/>
              <a:buChar char="•"/>
            </a:pPr>
            <a:r>
              <a:rPr lang="en-US" dirty="0" smtClean="0"/>
              <a:t>BC = 2+3 = 5</a:t>
            </a:r>
          </a:p>
          <a:p>
            <a:pPr marL="285750" indent="-285750">
              <a:buFont typeface="Arial" panose="020B0604020202020204" pitchFamily="34" charset="0"/>
              <a:buChar char="•"/>
            </a:pPr>
            <a:r>
              <a:rPr lang="en-US" dirty="0" smtClean="0"/>
              <a:t>BE = 2+3 = 5</a:t>
            </a:r>
          </a:p>
          <a:p>
            <a:pPr marL="285750" indent="-285750">
              <a:buFont typeface="Arial" panose="020B0604020202020204" pitchFamily="34" charset="0"/>
              <a:buChar char="•"/>
            </a:pPr>
            <a:r>
              <a:rPr lang="en-US" dirty="0" smtClean="0"/>
              <a:t>Hence it is Hamiltonian.</a:t>
            </a:r>
          </a:p>
        </p:txBody>
      </p:sp>
      <p:sp>
        <p:nvSpPr>
          <p:cNvPr id="12" name="Oval 11"/>
          <p:cNvSpPr/>
          <p:nvPr/>
        </p:nvSpPr>
        <p:spPr>
          <a:xfrm>
            <a:off x="1268080" y="2860493"/>
            <a:ext cx="469699" cy="46582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518249" y="3314991"/>
            <a:ext cx="17253" cy="1009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957478" y="3496145"/>
            <a:ext cx="501244" cy="4971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69924" y="2849336"/>
            <a:ext cx="480949" cy="47698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81631" y="4318359"/>
            <a:ext cx="507741" cy="503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632489" y="4318359"/>
            <a:ext cx="467265" cy="4634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2"/>
            <a:endCxn id="12" idx="6"/>
          </p:cNvCxnSpPr>
          <p:nvPr/>
        </p:nvCxnSpPr>
        <p:spPr>
          <a:xfrm flipH="1">
            <a:off x="1737779" y="3087828"/>
            <a:ext cx="832145" cy="5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8" idx="0"/>
          </p:cNvCxnSpPr>
          <p:nvPr/>
        </p:nvCxnSpPr>
        <p:spPr>
          <a:xfrm>
            <a:off x="2833971" y="3281576"/>
            <a:ext cx="32151" cy="1036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8" idx="2"/>
          </p:cNvCxnSpPr>
          <p:nvPr/>
        </p:nvCxnSpPr>
        <p:spPr>
          <a:xfrm flipV="1">
            <a:off x="1771401" y="4550065"/>
            <a:ext cx="861088" cy="20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a:off x="2353518" y="3928187"/>
            <a:ext cx="347400" cy="458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1"/>
          </p:cNvCxnSpPr>
          <p:nvPr/>
        </p:nvCxnSpPr>
        <p:spPr>
          <a:xfrm>
            <a:off x="1632138" y="3254404"/>
            <a:ext cx="398745" cy="314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5" idx="4"/>
          </p:cNvCxnSpPr>
          <p:nvPr/>
        </p:nvCxnSpPr>
        <p:spPr>
          <a:xfrm flipV="1">
            <a:off x="1683577" y="3993256"/>
            <a:ext cx="524523" cy="4098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40266" y="2909826"/>
            <a:ext cx="338554" cy="369332"/>
          </a:xfrm>
          <a:prstGeom prst="rect">
            <a:avLst/>
          </a:prstGeom>
          <a:noFill/>
        </p:spPr>
        <p:txBody>
          <a:bodyPr wrap="none" rtlCol="0">
            <a:spAutoFit/>
          </a:bodyPr>
          <a:lstStyle/>
          <a:p>
            <a:r>
              <a:rPr lang="en-US" dirty="0" smtClean="0"/>
              <a:t>A</a:t>
            </a:r>
            <a:endParaRPr lang="en-US" dirty="0"/>
          </a:p>
        </p:txBody>
      </p:sp>
      <p:sp>
        <p:nvSpPr>
          <p:cNvPr id="33" name="TextBox 32"/>
          <p:cNvSpPr txBox="1"/>
          <p:nvPr/>
        </p:nvSpPr>
        <p:spPr>
          <a:xfrm>
            <a:off x="1372565" y="4365399"/>
            <a:ext cx="348172" cy="369332"/>
          </a:xfrm>
          <a:prstGeom prst="rect">
            <a:avLst/>
          </a:prstGeom>
          <a:noFill/>
        </p:spPr>
        <p:txBody>
          <a:bodyPr wrap="none" rtlCol="0">
            <a:spAutoFit/>
          </a:bodyPr>
          <a:lstStyle/>
          <a:p>
            <a:r>
              <a:rPr lang="en-US" dirty="0"/>
              <a:t>C</a:t>
            </a:r>
          </a:p>
        </p:txBody>
      </p:sp>
      <p:sp>
        <p:nvSpPr>
          <p:cNvPr id="34" name="TextBox 33"/>
          <p:cNvSpPr txBox="1"/>
          <p:nvPr/>
        </p:nvSpPr>
        <p:spPr>
          <a:xfrm>
            <a:off x="2663365" y="2903387"/>
            <a:ext cx="314510" cy="369332"/>
          </a:xfrm>
          <a:prstGeom prst="rect">
            <a:avLst/>
          </a:prstGeom>
          <a:noFill/>
        </p:spPr>
        <p:txBody>
          <a:bodyPr wrap="none" rtlCol="0">
            <a:spAutoFit/>
          </a:bodyPr>
          <a:lstStyle/>
          <a:p>
            <a:r>
              <a:rPr lang="en-US" dirty="0" smtClean="0"/>
              <a:t>B</a:t>
            </a:r>
            <a:endParaRPr lang="en-US" dirty="0"/>
          </a:p>
        </p:txBody>
      </p:sp>
      <p:sp>
        <p:nvSpPr>
          <p:cNvPr id="35" name="TextBox 34"/>
          <p:cNvSpPr txBox="1"/>
          <p:nvPr/>
        </p:nvSpPr>
        <p:spPr>
          <a:xfrm>
            <a:off x="2704594" y="4365399"/>
            <a:ext cx="357790" cy="369332"/>
          </a:xfrm>
          <a:prstGeom prst="rect">
            <a:avLst/>
          </a:prstGeom>
          <a:noFill/>
        </p:spPr>
        <p:txBody>
          <a:bodyPr wrap="none" rtlCol="0">
            <a:spAutoFit/>
          </a:bodyPr>
          <a:lstStyle/>
          <a:p>
            <a:r>
              <a:rPr lang="en-US" dirty="0" smtClean="0"/>
              <a:t>D</a:t>
            </a:r>
            <a:endParaRPr lang="en-US" dirty="0"/>
          </a:p>
        </p:txBody>
      </p:sp>
      <p:sp>
        <p:nvSpPr>
          <p:cNvPr id="36" name="TextBox 35"/>
          <p:cNvSpPr txBox="1"/>
          <p:nvPr/>
        </p:nvSpPr>
        <p:spPr>
          <a:xfrm>
            <a:off x="2043267" y="3556813"/>
            <a:ext cx="300082" cy="369332"/>
          </a:xfrm>
          <a:prstGeom prst="rect">
            <a:avLst/>
          </a:prstGeom>
          <a:noFill/>
        </p:spPr>
        <p:txBody>
          <a:bodyPr wrap="none" rtlCol="0">
            <a:spAutoFit/>
          </a:bodyPr>
          <a:lstStyle/>
          <a:p>
            <a:r>
              <a:rPr lang="en-US" dirty="0" smtClean="0"/>
              <a:t>E</a:t>
            </a:r>
            <a:endParaRPr lang="en-US" dirty="0"/>
          </a:p>
        </p:txBody>
      </p:sp>
      <p:pic>
        <p:nvPicPr>
          <p:cNvPr id="37" name="Picture 36"/>
          <p:cNvPicPr>
            <a:picLocks noChangeAspect="1"/>
          </p:cNvPicPr>
          <p:nvPr/>
        </p:nvPicPr>
        <p:blipFill>
          <a:blip r:embed="rId2"/>
          <a:stretch>
            <a:fillRect/>
          </a:stretch>
        </p:blipFill>
        <p:spPr>
          <a:xfrm>
            <a:off x="6755291" y="2680703"/>
            <a:ext cx="2302445" cy="2807497"/>
          </a:xfrm>
          <a:prstGeom prst="rect">
            <a:avLst/>
          </a:prstGeom>
        </p:spPr>
      </p:pic>
      <p:sp>
        <p:nvSpPr>
          <p:cNvPr id="38" name="TextBox 37"/>
          <p:cNvSpPr txBox="1"/>
          <p:nvPr/>
        </p:nvSpPr>
        <p:spPr>
          <a:xfrm>
            <a:off x="6155666" y="5694835"/>
            <a:ext cx="3864634" cy="646331"/>
          </a:xfrm>
          <a:prstGeom prst="rect">
            <a:avLst/>
          </a:prstGeom>
          <a:noFill/>
        </p:spPr>
        <p:txBody>
          <a:bodyPr wrap="square" rtlCol="0">
            <a:spAutoFit/>
          </a:bodyPr>
          <a:lstStyle/>
          <a:p>
            <a:r>
              <a:rPr lang="en-US" dirty="0" smtClean="0"/>
              <a:t>ORE’s Condition does not apply to this graph but this graph is still Hamiltonian.</a:t>
            </a:r>
          </a:p>
        </p:txBody>
      </p:sp>
    </p:spTree>
    <p:extLst>
      <p:ext uri="{BB962C8B-B14F-4D97-AF65-F5344CB8AC3E}">
        <p14:creationId xmlns:p14="http://schemas.microsoft.com/office/powerpoint/2010/main" val="212057969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2334</TotalTime>
  <Words>552</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Aparajita</vt:lpstr>
      <vt:lpstr>Arial</vt:lpstr>
      <vt:lpstr>Calibri</vt:lpstr>
      <vt:lpstr>Gill Sans MT</vt:lpstr>
      <vt:lpstr>Impact</vt:lpstr>
      <vt:lpstr>Wingdings 3</vt:lpstr>
      <vt:lpstr>Badge</vt:lpstr>
      <vt:lpstr>PowerPoint Presentation</vt:lpstr>
      <vt:lpstr>PowerPoint Presentation</vt:lpstr>
      <vt:lpstr>EULER GRAPH:</vt:lpstr>
      <vt:lpstr>EULER GRAPH:</vt:lpstr>
      <vt:lpstr>EULER GRAPH:</vt:lpstr>
      <vt:lpstr>EULER GRAPH:</vt:lpstr>
      <vt:lpstr>7 bridge of Königsberg:</vt:lpstr>
      <vt:lpstr>Hamilton GRAPHS:</vt:lpstr>
      <vt:lpstr>Hamilton GRAPHS:</vt:lpstr>
      <vt:lpstr>Hamilton GRAPHS: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410</cp:revision>
  <dcterms:created xsi:type="dcterms:W3CDTF">2020-09-07T16:36:41Z</dcterms:created>
  <dcterms:modified xsi:type="dcterms:W3CDTF">2020-12-03T15:34:35Z</dcterms:modified>
</cp:coreProperties>
</file>