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23" r:id="rId1"/>
  </p:sldMasterIdLst>
  <p:notesMasterIdLst>
    <p:notesMasterId r:id="rId11"/>
  </p:notesMasterIdLst>
  <p:sldIdLst>
    <p:sldId id="257" r:id="rId2"/>
    <p:sldId id="256"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F56B51-5679-4393-8482-D00731BFD1CB}" type="datetimeFigureOut">
              <a:rPr lang="en-US" smtClean="0"/>
              <a:t>11/30/2020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458D32-A6BC-428A-BCC5-BD43485836A1}" type="slidenum">
              <a:rPr lang="en-US" smtClean="0"/>
              <a:t>‹#›</a:t>
            </a:fld>
            <a:endParaRPr lang="en-US"/>
          </a:p>
        </p:txBody>
      </p:sp>
    </p:spTree>
    <p:extLst>
      <p:ext uri="{BB962C8B-B14F-4D97-AF65-F5344CB8AC3E}">
        <p14:creationId xmlns:p14="http://schemas.microsoft.com/office/powerpoint/2010/main" val="739164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326F73C8-8364-42AB-8254-5EE2686ADA5B}" type="datetime1">
              <a:rPr lang="en-US" smtClean="0"/>
              <a:t>11/30/2020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57F1E4F-1CFF-5643-939E-217C01CDF565}" type="slidenum">
              <a:rPr lang="en-US" smtClean="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78963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27528F-C385-43DF-AB53-7F382AAAF7CF}" type="datetime1">
              <a:rPr lang="en-US" smtClean="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3710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C98FF5-B2F5-494D-A6E0-9800B3993531}" type="datetime1">
              <a:rPr lang="en-US" smtClean="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8138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D02C0F-2FA8-4F48-9170-5C4C1E16BEE3}" type="datetime1">
              <a:rPr lang="en-US" smtClean="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1463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DA2AA6A8-CEC0-4549-BC91-E458124B4E3E}" type="datetime1">
              <a:rPr lang="en-US" smtClean="0"/>
              <a:t>11/30/2020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04456810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89B776-5C8A-4111-8AB4-0D15DD9C47B0}" type="datetime1">
              <a:rPr lang="en-US" smtClean="0"/>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195611"/>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3269C6-771A-495F-8244-425864C36C09}" type="datetime1">
              <a:rPr lang="en-US" smtClean="0"/>
              <a:t>11/30/2020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2037011"/>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33187C-6C78-46A1-9C0B-6D422E4D035B}" type="datetime1">
              <a:rPr lang="en-US" smtClean="0"/>
              <a:t>11/30/2020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903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675A60-0492-4D3B-AC0C-AAF2B53BA39A}" type="datetime1">
              <a:rPr lang="en-US" smtClean="0"/>
              <a:t>11/30/2020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004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AAF74624-566F-42A8-8B90-926BE7CA385C}" type="datetime1">
              <a:rPr lang="en-US" smtClean="0"/>
              <a:t>11/30/2020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D57F1E4F-1CFF-5643-939E-217C01CDF565}" type="slidenum">
              <a:rPr lang="en-US" smtClean="0"/>
              <a:pPr/>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1842833"/>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24F49973-2D13-4FF3-9C7D-055C243918AC}" type="datetime1">
              <a:rPr lang="en-US" smtClean="0"/>
              <a:t>11/30/2020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5005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F45E0312-AADB-4420-8CC0-3E1737061AA4}" type="datetime1">
              <a:rPr lang="en-US" smtClean="0"/>
              <a:t>11/30/2020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57F1E4F-1CFF-5643-939E-217C01CDF565}"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583502"/>
      </p:ext>
    </p:extLst>
  </p:cSld>
  <p:clrMap bg1="lt1" tx1="dk1" bg2="lt2" tx2="dk2" accent1="accent1" accent2="accent2" accent3="accent3" accent4="accent4" accent5="accent5" accent6="accent6" hlink="hlink" folHlink="folHlink"/>
  <p:sldLayoutIdLst>
    <p:sldLayoutId id="2147484224" r:id="rId1"/>
    <p:sldLayoutId id="2147484225" r:id="rId2"/>
    <p:sldLayoutId id="2147484226" r:id="rId3"/>
    <p:sldLayoutId id="2147484227" r:id="rId4"/>
    <p:sldLayoutId id="2147484228" r:id="rId5"/>
    <p:sldLayoutId id="2147484229" r:id="rId6"/>
    <p:sldLayoutId id="2147484230" r:id="rId7"/>
    <p:sldLayoutId id="2147484231" r:id="rId8"/>
    <p:sldLayoutId id="2147484232" r:id="rId9"/>
    <p:sldLayoutId id="2147484233" r:id="rId10"/>
    <p:sldLayoutId id="2147484234" r:id="rId11"/>
  </p:sldLayoutIdLst>
  <p:hf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094998" y="3412067"/>
            <a:ext cx="5100735" cy="105833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None/>
            </a:pPr>
            <a:r>
              <a:rPr lang="en-US" dirty="0" smtClean="0">
                <a:solidFill>
                  <a:schemeClr val="tx1"/>
                </a:solidFill>
                <a:latin typeface="Aparajita" panose="02020603050405020304" pitchFamily="18" charset="0"/>
                <a:cs typeface="Aparajita" panose="02020603050405020304" pitchFamily="18" charset="0"/>
              </a:rPr>
              <a:t>Prepared by:  Er. Ankit Kharel</a:t>
            </a:r>
          </a:p>
          <a:p>
            <a:pPr marL="0" indent="0" algn="ctr">
              <a:buNone/>
            </a:pPr>
            <a:r>
              <a:rPr lang="en-US" dirty="0" smtClean="0">
                <a:solidFill>
                  <a:schemeClr val="tx1"/>
                </a:solidFill>
                <a:latin typeface="Aparajita" panose="02020603050405020304" pitchFamily="18" charset="0"/>
                <a:cs typeface="Aparajita" panose="02020603050405020304" pitchFamily="18" charset="0"/>
              </a:rPr>
              <a:t>Nepal college of information technology</a:t>
            </a:r>
            <a:endParaRPr lang="en-US" dirty="0">
              <a:solidFill>
                <a:schemeClr val="tx1"/>
              </a:solidFill>
              <a:latin typeface="Aparajita" panose="02020603050405020304" pitchFamily="18" charset="0"/>
              <a:cs typeface="Aparajita" panose="02020603050405020304" pitchFamily="18" charset="0"/>
            </a:endParaRPr>
          </a:p>
        </p:txBody>
      </p:sp>
      <p:sp>
        <p:nvSpPr>
          <p:cNvPr id="5" name="TextBox 4"/>
          <p:cNvSpPr txBox="1"/>
          <p:nvPr/>
        </p:nvSpPr>
        <p:spPr>
          <a:xfrm>
            <a:off x="999065" y="2523067"/>
            <a:ext cx="10786534" cy="584775"/>
          </a:xfrm>
          <a:prstGeom prst="rect">
            <a:avLst/>
          </a:prstGeom>
          <a:noFill/>
        </p:spPr>
        <p:txBody>
          <a:bodyPr wrap="square" rtlCol="0">
            <a:spAutoFit/>
          </a:bodyPr>
          <a:lstStyle/>
          <a:p>
            <a:r>
              <a:rPr lang="en-US" sz="3200" dirty="0" smtClean="0">
                <a:solidFill>
                  <a:schemeClr val="tx2">
                    <a:lumMod val="50000"/>
                    <a:lumOff val="50000"/>
                  </a:schemeClr>
                </a:solidFill>
                <a:latin typeface="Algerian" panose="04020705040A02060702" pitchFamily="82" charset="0"/>
              </a:rPr>
              <a:t>MATHEMATICAL FOUNDATION FOR COMPUTER SCIENCE</a:t>
            </a:r>
            <a:endParaRPr lang="en-US" sz="3200" dirty="0">
              <a:solidFill>
                <a:schemeClr val="tx2">
                  <a:lumMod val="50000"/>
                  <a:lumOff val="50000"/>
                </a:schemeClr>
              </a:solidFill>
              <a:latin typeface="Algerian" panose="04020705040A02060702" pitchFamily="82"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303206157"/>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009032" y="2484408"/>
            <a:ext cx="6462772" cy="1376603"/>
          </a:xfrm>
          <a:prstGeom prst="rect">
            <a:avLst/>
          </a:prstGeom>
          <a:effectLst/>
        </p:spPr>
        <p:txBody>
          <a:bodyPr vert="horz" lIns="91440" tIns="45720" rIns="91440" bIns="45720" rtlCol="0" anchor="b">
            <a:no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lnSpc>
                <a:spcPct val="150000"/>
              </a:lnSpc>
            </a:pPr>
            <a:r>
              <a:rPr lang="en-US" sz="6600" dirty="0" smtClean="0">
                <a:latin typeface="Algerian" panose="04020705040A02060702" pitchFamily="82" charset="0"/>
              </a:rPr>
              <a:t>Graph Theory</a:t>
            </a:r>
          </a:p>
        </p:txBody>
      </p:sp>
      <p:sp>
        <p:nvSpPr>
          <p:cNvPr id="6" name="Slide Number Placeholder 5"/>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82722978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4" y="429909"/>
            <a:ext cx="8534400" cy="897466"/>
          </a:xfrm>
        </p:spPr>
        <p:txBody>
          <a:bodyPr>
            <a:normAutofit/>
          </a:bodyPr>
          <a:lstStyle/>
          <a:p>
            <a:r>
              <a:rPr lang="en-US" u="sng" dirty="0" smtClean="0">
                <a:solidFill>
                  <a:srgbClr val="FFC000"/>
                </a:solidFill>
              </a:rPr>
              <a:t>Planar GRAPHs:</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3</a:t>
            </a:fld>
            <a:endParaRPr lang="en-US" dirty="0"/>
          </a:p>
        </p:txBody>
      </p:sp>
      <p:sp>
        <p:nvSpPr>
          <p:cNvPr id="5" name="TextBox 4"/>
          <p:cNvSpPr txBox="1"/>
          <p:nvPr/>
        </p:nvSpPr>
        <p:spPr>
          <a:xfrm>
            <a:off x="915846" y="1228664"/>
            <a:ext cx="10928222" cy="5632311"/>
          </a:xfrm>
          <a:prstGeom prst="rect">
            <a:avLst/>
          </a:prstGeom>
          <a:noFill/>
        </p:spPr>
        <p:txBody>
          <a:bodyPr wrap="square" rtlCol="0">
            <a:spAutoFit/>
          </a:bodyPr>
          <a:lstStyle/>
          <a:p>
            <a:pPr marL="457200" indent="-457200" algn="just">
              <a:buFont typeface="+mj-lt"/>
              <a:buAutoNum type="arabicPeriod"/>
            </a:pPr>
            <a:r>
              <a:rPr lang="en-US" sz="2000" dirty="0"/>
              <a:t>A graph is called </a:t>
            </a:r>
            <a:r>
              <a:rPr lang="en-US" sz="2000" b="1" dirty="0"/>
              <a:t>planar</a:t>
            </a:r>
            <a:r>
              <a:rPr lang="en-US" sz="2000" dirty="0"/>
              <a:t> if it can be drawn in the plane without any edges crossing (where a crossing of edges is the intersection of the lines or arcs representing them at a point other than their common endpoint). Such a drawing is called a planar representation of the graph</a:t>
            </a:r>
            <a:r>
              <a:rPr lang="en-US" sz="2000" dirty="0" smtClean="0"/>
              <a:t>.</a:t>
            </a:r>
          </a:p>
          <a:p>
            <a:pPr marL="457200" indent="-457200" algn="just">
              <a:buFont typeface="+mj-lt"/>
              <a:buAutoNum type="arabicPeriod"/>
            </a:pPr>
            <a:endParaRPr lang="en-US" sz="2000" dirty="0" smtClean="0"/>
          </a:p>
          <a:p>
            <a:pPr marL="457200" indent="-457200" algn="just">
              <a:buFont typeface="+mj-lt"/>
              <a:buAutoNum type="arabicPeriod"/>
            </a:pPr>
            <a:r>
              <a:rPr lang="en-US" sz="2000" dirty="0"/>
              <a:t>A graph may be planar even if it is usually drawn with crossings, because it may be possible to draw it in a different way without crossings</a:t>
            </a:r>
            <a:r>
              <a:rPr lang="en-US" sz="2000" dirty="0" smtClean="0"/>
              <a:t>.</a:t>
            </a:r>
          </a:p>
          <a:p>
            <a:pPr marL="457200" indent="-457200" algn="just">
              <a:buFont typeface="+mj-lt"/>
              <a:buAutoNum type="arabicPeriod"/>
            </a:pPr>
            <a:endParaRPr lang="en-US" sz="2000" dirty="0"/>
          </a:p>
          <a:p>
            <a:pPr marL="457200" indent="-457200" algn="just">
              <a:buFont typeface="+mj-lt"/>
              <a:buAutoNum type="arabicPeriod"/>
            </a:pPr>
            <a:r>
              <a:rPr lang="en-US" sz="2000" dirty="0"/>
              <a:t>A planar representation of a graph splits the plane into regions, including an unbounded region.</a:t>
            </a:r>
            <a:endParaRPr lang="en-US" sz="2000" dirty="0" smtClean="0"/>
          </a:p>
          <a:p>
            <a:pPr marL="457200" indent="-457200" algn="just">
              <a:buFont typeface="+mj-lt"/>
              <a:buAutoNum type="arabicPeriod"/>
            </a:pPr>
            <a:endParaRPr lang="en-US" sz="2000" dirty="0"/>
          </a:p>
          <a:p>
            <a:pPr marL="457200" indent="-457200" algn="just">
              <a:buFont typeface="+mj-lt"/>
              <a:buAutoNum type="arabicPeriod"/>
            </a:pPr>
            <a:endParaRPr lang="en-US" sz="2000" dirty="0" smtClean="0"/>
          </a:p>
          <a:p>
            <a:pPr marL="457200" indent="-457200" algn="just">
              <a:buFont typeface="+mj-lt"/>
              <a:buAutoNum type="arabicPeriod"/>
            </a:pPr>
            <a:endParaRPr lang="en-US" sz="2000" dirty="0"/>
          </a:p>
          <a:p>
            <a:pPr marL="457200" indent="-457200" algn="just">
              <a:buFont typeface="+mj-lt"/>
              <a:buAutoNum type="arabicPeriod"/>
            </a:pPr>
            <a:endParaRPr lang="en-US" sz="2000" dirty="0" smtClean="0"/>
          </a:p>
          <a:p>
            <a:pPr marL="457200" indent="-457200" algn="just">
              <a:buFont typeface="+mj-lt"/>
              <a:buAutoNum type="arabicPeriod"/>
            </a:pPr>
            <a:endParaRPr lang="en-US" sz="2000" dirty="0"/>
          </a:p>
          <a:p>
            <a:pPr marL="457200" indent="-457200" algn="just">
              <a:buFont typeface="+mj-lt"/>
              <a:buAutoNum type="arabicPeriod"/>
            </a:pPr>
            <a:endParaRPr lang="en-US" sz="2000" dirty="0" smtClean="0"/>
          </a:p>
          <a:p>
            <a:pPr marL="457200" indent="-457200" algn="just">
              <a:buFont typeface="+mj-lt"/>
              <a:buAutoNum type="arabicPeriod"/>
            </a:pPr>
            <a:endParaRPr lang="en-US" sz="2000" dirty="0"/>
          </a:p>
          <a:p>
            <a:pPr marL="457200" indent="-457200" algn="just">
              <a:buFont typeface="+mj-lt"/>
              <a:buAutoNum type="arabicPeriod"/>
            </a:pPr>
            <a:endParaRPr lang="en-US" sz="2000" dirty="0" smtClean="0"/>
          </a:p>
          <a:p>
            <a:pPr algn="just"/>
            <a:endParaRPr lang="en-US" sz="2000" dirty="0" smtClean="0"/>
          </a:p>
          <a:p>
            <a:pPr algn="just"/>
            <a:r>
              <a:rPr lang="en-US" sz="2000" dirty="0" smtClean="0"/>
              <a:t>5.	A complete graph of five vertices is non planar.</a:t>
            </a:r>
          </a:p>
        </p:txBody>
      </p:sp>
      <p:pic>
        <p:nvPicPr>
          <p:cNvPr id="3" name="Picture 2"/>
          <p:cNvPicPr>
            <a:picLocks noChangeAspect="1"/>
          </p:cNvPicPr>
          <p:nvPr/>
        </p:nvPicPr>
        <p:blipFill>
          <a:blip r:embed="rId2"/>
          <a:stretch>
            <a:fillRect/>
          </a:stretch>
        </p:blipFill>
        <p:spPr>
          <a:xfrm>
            <a:off x="1295723" y="4134675"/>
            <a:ext cx="1724025" cy="2181225"/>
          </a:xfrm>
          <a:prstGeom prst="rect">
            <a:avLst/>
          </a:prstGeom>
        </p:spPr>
      </p:pic>
      <p:pic>
        <p:nvPicPr>
          <p:cNvPr id="4" name="Picture 3"/>
          <p:cNvPicPr>
            <a:picLocks noChangeAspect="1"/>
          </p:cNvPicPr>
          <p:nvPr/>
        </p:nvPicPr>
        <p:blipFill>
          <a:blip r:embed="rId3"/>
          <a:stretch>
            <a:fillRect/>
          </a:stretch>
        </p:blipFill>
        <p:spPr>
          <a:xfrm>
            <a:off x="3019277" y="4136475"/>
            <a:ext cx="2238375" cy="2181225"/>
          </a:xfrm>
          <a:prstGeom prst="rect">
            <a:avLst/>
          </a:prstGeom>
        </p:spPr>
      </p:pic>
      <p:pic>
        <p:nvPicPr>
          <p:cNvPr id="6" name="Picture 5"/>
          <p:cNvPicPr>
            <a:picLocks noChangeAspect="1"/>
          </p:cNvPicPr>
          <p:nvPr/>
        </p:nvPicPr>
        <p:blipFill>
          <a:blip r:embed="rId4"/>
          <a:stretch>
            <a:fillRect/>
          </a:stretch>
        </p:blipFill>
        <p:spPr>
          <a:xfrm>
            <a:off x="6528587" y="4120553"/>
            <a:ext cx="4324350" cy="2181225"/>
          </a:xfrm>
          <a:prstGeom prst="rect">
            <a:avLst/>
          </a:prstGeom>
        </p:spPr>
      </p:pic>
      <p:sp>
        <p:nvSpPr>
          <p:cNvPr id="7" name="TextBox 6"/>
          <p:cNvSpPr txBox="1"/>
          <p:nvPr/>
        </p:nvSpPr>
        <p:spPr>
          <a:xfrm>
            <a:off x="4076483" y="4718548"/>
            <a:ext cx="552091" cy="369332"/>
          </a:xfrm>
          <a:prstGeom prst="rect">
            <a:avLst/>
          </a:prstGeom>
          <a:noFill/>
        </p:spPr>
        <p:txBody>
          <a:bodyPr wrap="square" rtlCol="0">
            <a:spAutoFit/>
          </a:bodyPr>
          <a:lstStyle/>
          <a:p>
            <a:r>
              <a:rPr lang="en-US" dirty="0" smtClean="0">
                <a:solidFill>
                  <a:srgbClr val="FF0000"/>
                </a:solidFill>
              </a:rPr>
              <a:t>R1</a:t>
            </a:r>
            <a:endParaRPr lang="en-US" dirty="0">
              <a:solidFill>
                <a:srgbClr val="FF0000"/>
              </a:solidFill>
            </a:endParaRPr>
          </a:p>
        </p:txBody>
      </p:sp>
      <p:sp>
        <p:nvSpPr>
          <p:cNvPr id="13" name="TextBox 12"/>
          <p:cNvSpPr txBox="1"/>
          <p:nvPr/>
        </p:nvSpPr>
        <p:spPr>
          <a:xfrm flipH="1">
            <a:off x="4651164" y="4855955"/>
            <a:ext cx="704490" cy="369332"/>
          </a:xfrm>
          <a:prstGeom prst="rect">
            <a:avLst/>
          </a:prstGeom>
          <a:noFill/>
        </p:spPr>
        <p:txBody>
          <a:bodyPr wrap="square" rtlCol="0">
            <a:spAutoFit/>
          </a:bodyPr>
          <a:lstStyle/>
          <a:p>
            <a:r>
              <a:rPr lang="en-US" dirty="0" smtClean="0">
                <a:solidFill>
                  <a:srgbClr val="FF0000"/>
                </a:solidFill>
              </a:rPr>
              <a:t>R4</a:t>
            </a:r>
            <a:endParaRPr lang="en-US" dirty="0">
              <a:solidFill>
                <a:srgbClr val="FF0000"/>
              </a:solidFill>
            </a:endParaRPr>
          </a:p>
        </p:txBody>
      </p:sp>
      <p:sp>
        <p:nvSpPr>
          <p:cNvPr id="14" name="TextBox 13"/>
          <p:cNvSpPr txBox="1"/>
          <p:nvPr/>
        </p:nvSpPr>
        <p:spPr>
          <a:xfrm flipH="1">
            <a:off x="3674429" y="4316159"/>
            <a:ext cx="704490" cy="369332"/>
          </a:xfrm>
          <a:prstGeom prst="rect">
            <a:avLst/>
          </a:prstGeom>
          <a:noFill/>
        </p:spPr>
        <p:txBody>
          <a:bodyPr wrap="square" rtlCol="0">
            <a:spAutoFit/>
          </a:bodyPr>
          <a:lstStyle/>
          <a:p>
            <a:r>
              <a:rPr lang="en-US" dirty="0" smtClean="0">
                <a:solidFill>
                  <a:srgbClr val="FF0000"/>
                </a:solidFill>
              </a:rPr>
              <a:t>R3</a:t>
            </a:r>
            <a:endParaRPr lang="en-US" dirty="0">
              <a:solidFill>
                <a:srgbClr val="FF0000"/>
              </a:solidFill>
            </a:endParaRPr>
          </a:p>
        </p:txBody>
      </p:sp>
      <p:sp>
        <p:nvSpPr>
          <p:cNvPr id="15" name="TextBox 14"/>
          <p:cNvSpPr txBox="1"/>
          <p:nvPr/>
        </p:nvSpPr>
        <p:spPr>
          <a:xfrm flipH="1">
            <a:off x="3652667" y="4988293"/>
            <a:ext cx="704490" cy="369332"/>
          </a:xfrm>
          <a:prstGeom prst="rect">
            <a:avLst/>
          </a:prstGeom>
          <a:noFill/>
        </p:spPr>
        <p:txBody>
          <a:bodyPr wrap="square" rtlCol="0">
            <a:spAutoFit/>
          </a:bodyPr>
          <a:lstStyle/>
          <a:p>
            <a:r>
              <a:rPr lang="en-US" dirty="0" smtClean="0">
                <a:solidFill>
                  <a:srgbClr val="FF0000"/>
                </a:solidFill>
              </a:rPr>
              <a:t>R2</a:t>
            </a:r>
            <a:endParaRPr lang="en-US" dirty="0">
              <a:solidFill>
                <a:srgbClr val="FF0000"/>
              </a:solidFill>
            </a:endParaRPr>
          </a:p>
        </p:txBody>
      </p:sp>
      <p:sp>
        <p:nvSpPr>
          <p:cNvPr id="16" name="TextBox 15"/>
          <p:cNvSpPr txBox="1"/>
          <p:nvPr/>
        </p:nvSpPr>
        <p:spPr>
          <a:xfrm flipH="1">
            <a:off x="9309798" y="5172130"/>
            <a:ext cx="704490" cy="369332"/>
          </a:xfrm>
          <a:prstGeom prst="rect">
            <a:avLst/>
          </a:prstGeom>
          <a:noFill/>
        </p:spPr>
        <p:txBody>
          <a:bodyPr wrap="square" rtlCol="0">
            <a:spAutoFit/>
          </a:bodyPr>
          <a:lstStyle/>
          <a:p>
            <a:r>
              <a:rPr lang="en-US" dirty="0" smtClean="0">
                <a:solidFill>
                  <a:srgbClr val="FF0000"/>
                </a:solidFill>
              </a:rPr>
              <a:t>R5</a:t>
            </a:r>
            <a:endParaRPr lang="en-US" dirty="0">
              <a:solidFill>
                <a:srgbClr val="FF0000"/>
              </a:solidFill>
            </a:endParaRPr>
          </a:p>
        </p:txBody>
      </p:sp>
      <p:sp>
        <p:nvSpPr>
          <p:cNvPr id="17" name="TextBox 16"/>
          <p:cNvSpPr txBox="1"/>
          <p:nvPr/>
        </p:nvSpPr>
        <p:spPr>
          <a:xfrm flipH="1">
            <a:off x="9138656" y="4328933"/>
            <a:ext cx="704490" cy="369332"/>
          </a:xfrm>
          <a:prstGeom prst="rect">
            <a:avLst/>
          </a:prstGeom>
          <a:noFill/>
        </p:spPr>
        <p:txBody>
          <a:bodyPr wrap="square" rtlCol="0">
            <a:spAutoFit/>
          </a:bodyPr>
          <a:lstStyle/>
          <a:p>
            <a:r>
              <a:rPr lang="en-US" dirty="0" smtClean="0">
                <a:solidFill>
                  <a:srgbClr val="FF0000"/>
                </a:solidFill>
              </a:rPr>
              <a:t>R1</a:t>
            </a:r>
            <a:endParaRPr lang="en-US" dirty="0">
              <a:solidFill>
                <a:srgbClr val="FF0000"/>
              </a:solidFill>
            </a:endParaRPr>
          </a:p>
        </p:txBody>
      </p:sp>
      <p:sp>
        <p:nvSpPr>
          <p:cNvPr id="18" name="TextBox 17"/>
          <p:cNvSpPr txBox="1"/>
          <p:nvPr/>
        </p:nvSpPr>
        <p:spPr>
          <a:xfrm flipH="1">
            <a:off x="8823394" y="4748294"/>
            <a:ext cx="704490" cy="369332"/>
          </a:xfrm>
          <a:prstGeom prst="rect">
            <a:avLst/>
          </a:prstGeom>
          <a:noFill/>
        </p:spPr>
        <p:txBody>
          <a:bodyPr wrap="square" rtlCol="0">
            <a:spAutoFit/>
          </a:bodyPr>
          <a:lstStyle/>
          <a:p>
            <a:r>
              <a:rPr lang="en-US" dirty="0" smtClean="0">
                <a:solidFill>
                  <a:srgbClr val="FF0000"/>
                </a:solidFill>
              </a:rPr>
              <a:t>R2</a:t>
            </a:r>
            <a:endParaRPr lang="en-US" dirty="0">
              <a:solidFill>
                <a:srgbClr val="FF0000"/>
              </a:solidFill>
            </a:endParaRPr>
          </a:p>
        </p:txBody>
      </p:sp>
      <p:sp>
        <p:nvSpPr>
          <p:cNvPr id="19" name="TextBox 18"/>
          <p:cNvSpPr txBox="1"/>
          <p:nvPr/>
        </p:nvSpPr>
        <p:spPr>
          <a:xfrm flipH="1">
            <a:off x="9780716" y="4730403"/>
            <a:ext cx="704490" cy="369332"/>
          </a:xfrm>
          <a:prstGeom prst="rect">
            <a:avLst/>
          </a:prstGeom>
          <a:noFill/>
        </p:spPr>
        <p:txBody>
          <a:bodyPr wrap="square" rtlCol="0">
            <a:spAutoFit/>
          </a:bodyPr>
          <a:lstStyle/>
          <a:p>
            <a:r>
              <a:rPr lang="en-US" dirty="0" smtClean="0">
                <a:solidFill>
                  <a:srgbClr val="FF0000"/>
                </a:solidFill>
              </a:rPr>
              <a:t>R3</a:t>
            </a:r>
            <a:endParaRPr lang="en-US" dirty="0">
              <a:solidFill>
                <a:srgbClr val="FF0000"/>
              </a:solidFill>
            </a:endParaRPr>
          </a:p>
        </p:txBody>
      </p:sp>
      <p:sp>
        <p:nvSpPr>
          <p:cNvPr id="20" name="TextBox 19"/>
          <p:cNvSpPr txBox="1"/>
          <p:nvPr/>
        </p:nvSpPr>
        <p:spPr>
          <a:xfrm flipH="1">
            <a:off x="9320185" y="4730403"/>
            <a:ext cx="704490" cy="369332"/>
          </a:xfrm>
          <a:prstGeom prst="rect">
            <a:avLst/>
          </a:prstGeom>
          <a:noFill/>
        </p:spPr>
        <p:txBody>
          <a:bodyPr wrap="square" rtlCol="0">
            <a:spAutoFit/>
          </a:bodyPr>
          <a:lstStyle/>
          <a:p>
            <a:r>
              <a:rPr lang="en-US" dirty="0" smtClean="0">
                <a:solidFill>
                  <a:srgbClr val="FF0000"/>
                </a:solidFill>
              </a:rPr>
              <a:t>R4</a:t>
            </a:r>
            <a:endParaRPr lang="en-US" dirty="0">
              <a:solidFill>
                <a:srgbClr val="FF0000"/>
              </a:solidFill>
            </a:endParaRPr>
          </a:p>
        </p:txBody>
      </p:sp>
      <p:sp>
        <p:nvSpPr>
          <p:cNvPr id="21" name="TextBox 20"/>
          <p:cNvSpPr txBox="1"/>
          <p:nvPr/>
        </p:nvSpPr>
        <p:spPr>
          <a:xfrm flipH="1">
            <a:off x="10169221" y="4762541"/>
            <a:ext cx="704490" cy="369332"/>
          </a:xfrm>
          <a:prstGeom prst="rect">
            <a:avLst/>
          </a:prstGeom>
          <a:noFill/>
        </p:spPr>
        <p:txBody>
          <a:bodyPr wrap="square" rtlCol="0">
            <a:spAutoFit/>
          </a:bodyPr>
          <a:lstStyle/>
          <a:p>
            <a:r>
              <a:rPr lang="en-US" dirty="0" smtClean="0">
                <a:solidFill>
                  <a:srgbClr val="FF0000"/>
                </a:solidFill>
              </a:rPr>
              <a:t>R6</a:t>
            </a:r>
            <a:endParaRPr lang="en-US" dirty="0">
              <a:solidFill>
                <a:srgbClr val="FF0000"/>
              </a:solidFill>
            </a:endParaRPr>
          </a:p>
        </p:txBody>
      </p:sp>
    </p:spTree>
    <p:extLst>
      <p:ext uri="{BB962C8B-B14F-4D97-AF65-F5344CB8AC3E}">
        <p14:creationId xmlns:p14="http://schemas.microsoft.com/office/powerpoint/2010/main" val="24623697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14" end="14"/>
                                            </p:txEl>
                                          </p:spTgt>
                                        </p:tgtEl>
                                        <p:attrNameLst>
                                          <p:attrName>style.visibility</p:attrName>
                                        </p:attrNameLst>
                                      </p:cBhvr>
                                      <p:to>
                                        <p:strVal val="visible"/>
                                      </p:to>
                                    </p:set>
                                    <p:anim calcmode="lin" valueType="num">
                                      <p:cBhvr additive="base">
                                        <p:cTn id="31"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arn(inVertical)">
                                      <p:cBhvr>
                                        <p:cTn id="37" dur="500"/>
                                        <p:tgtEl>
                                          <p:spTgt spid="4"/>
                                        </p:tgtEl>
                                      </p:cBhvr>
                                    </p:animEffect>
                                  </p:childTnLst>
                                </p:cTn>
                              </p:par>
                              <p:par>
                                <p:cTn id="38" presetID="16" presetClass="entr" presetSubtype="21" fill="hold" nodeType="with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barn(inVertical)">
                                      <p:cBhvr>
                                        <p:cTn id="40" dur="500"/>
                                        <p:tgtEl>
                                          <p:spTgt spid="3"/>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barn(inVertical)">
                                      <p:cBhvr>
                                        <p:cTn id="4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4" y="429909"/>
            <a:ext cx="8534400" cy="897466"/>
          </a:xfrm>
        </p:spPr>
        <p:txBody>
          <a:bodyPr>
            <a:normAutofit/>
          </a:bodyPr>
          <a:lstStyle/>
          <a:p>
            <a:r>
              <a:rPr lang="en-US" u="sng" dirty="0" smtClean="0">
                <a:solidFill>
                  <a:srgbClr val="FFC000"/>
                </a:solidFill>
              </a:rPr>
              <a:t>Planar GRAPHs:</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4</a:t>
            </a:fld>
            <a:endParaRPr lang="en-US" dirty="0"/>
          </a:p>
        </p:txBody>
      </p:sp>
      <p:sp>
        <p:nvSpPr>
          <p:cNvPr id="5" name="TextBox 4"/>
          <p:cNvSpPr txBox="1"/>
          <p:nvPr/>
        </p:nvSpPr>
        <p:spPr>
          <a:xfrm>
            <a:off x="915846" y="1228664"/>
            <a:ext cx="10928222" cy="707886"/>
          </a:xfrm>
          <a:prstGeom prst="rect">
            <a:avLst/>
          </a:prstGeom>
          <a:noFill/>
        </p:spPr>
        <p:txBody>
          <a:bodyPr wrap="square" rtlCol="0">
            <a:spAutoFit/>
          </a:bodyPr>
          <a:lstStyle/>
          <a:p>
            <a:pPr marL="457200" indent="-457200" algn="just">
              <a:buFont typeface="+mj-lt"/>
              <a:buAutoNum type="arabicPeriod"/>
            </a:pPr>
            <a:r>
              <a:rPr lang="en-US" sz="2000" b="1" dirty="0"/>
              <a:t>EULER’S FORMULA </a:t>
            </a:r>
            <a:r>
              <a:rPr lang="en-US" sz="2000" b="1" dirty="0" smtClean="0"/>
              <a:t>: </a:t>
            </a:r>
            <a:r>
              <a:rPr lang="en-US" sz="2000" dirty="0" smtClean="0"/>
              <a:t>Let </a:t>
            </a:r>
            <a:r>
              <a:rPr lang="en-US" sz="2000" dirty="0"/>
              <a:t>G be a connected planar simple graph with e edges and v vertices. Let r be the number of regions in a planar representation of G. Then r = e − v + 2.</a:t>
            </a:r>
            <a:endParaRPr lang="en-US" sz="2000" dirty="0" smtClean="0"/>
          </a:p>
        </p:txBody>
      </p:sp>
      <p:sp>
        <p:nvSpPr>
          <p:cNvPr id="8" name="TextBox 7"/>
          <p:cNvSpPr txBox="1"/>
          <p:nvPr/>
        </p:nvSpPr>
        <p:spPr>
          <a:xfrm>
            <a:off x="1173192" y="2182483"/>
            <a:ext cx="9790982" cy="4524315"/>
          </a:xfrm>
          <a:prstGeom prst="rect">
            <a:avLst/>
          </a:prstGeom>
          <a:noFill/>
        </p:spPr>
        <p:txBody>
          <a:bodyPr wrap="square" rtlCol="0">
            <a:spAutoFit/>
          </a:bodyPr>
          <a:lstStyle/>
          <a:p>
            <a:r>
              <a:rPr lang="en-US" dirty="0" smtClean="0"/>
              <a:t>Poof:</a:t>
            </a:r>
          </a:p>
          <a:p>
            <a:r>
              <a:rPr lang="en-US" dirty="0" smtClean="0"/>
              <a:t>We will use Mathematical induction </a:t>
            </a:r>
          </a:p>
          <a:p>
            <a:endParaRPr lang="en-US" dirty="0"/>
          </a:p>
          <a:p>
            <a:pPr marL="342900" indent="-342900">
              <a:buAutoNum type="alphaLcParenBoth"/>
            </a:pPr>
            <a:r>
              <a:rPr lang="en-US" dirty="0" smtClean="0"/>
              <a:t>Base Case:</a:t>
            </a:r>
          </a:p>
          <a:p>
            <a:pPr lvl="1"/>
            <a:r>
              <a:rPr lang="en-US" dirty="0" smtClean="0"/>
              <a:t>For n=1 i.e. For number of edge = 1.</a:t>
            </a:r>
          </a:p>
          <a:p>
            <a:pPr lvl="1"/>
            <a:r>
              <a:rPr lang="en-US" dirty="0" smtClean="0"/>
              <a:t>r</a:t>
            </a:r>
            <a:r>
              <a:rPr lang="en-US" baseline="-25000" dirty="0" smtClean="0"/>
              <a:t>1</a:t>
            </a:r>
            <a:r>
              <a:rPr lang="en-US" dirty="0" smtClean="0"/>
              <a:t> = e</a:t>
            </a:r>
            <a:r>
              <a:rPr lang="en-US" baseline="-25000" dirty="0" smtClean="0"/>
              <a:t>1</a:t>
            </a:r>
            <a:r>
              <a:rPr lang="en-US" dirty="0" smtClean="0"/>
              <a:t> – v</a:t>
            </a:r>
            <a:r>
              <a:rPr lang="en-US" baseline="-25000" dirty="0" smtClean="0"/>
              <a:t>1</a:t>
            </a:r>
            <a:r>
              <a:rPr lang="en-US" dirty="0" smtClean="0"/>
              <a:t> + 2</a:t>
            </a:r>
          </a:p>
          <a:p>
            <a:pPr lvl="1"/>
            <a:r>
              <a:rPr lang="en-US" dirty="0" smtClean="0"/>
              <a:t>r</a:t>
            </a:r>
            <a:r>
              <a:rPr lang="en-US" baseline="-25000" dirty="0" smtClean="0"/>
              <a:t>1</a:t>
            </a:r>
            <a:r>
              <a:rPr lang="en-US" dirty="0" smtClean="0"/>
              <a:t> = 1-2+2</a:t>
            </a:r>
          </a:p>
          <a:p>
            <a:pPr lvl="1"/>
            <a:r>
              <a:rPr lang="en-US" dirty="0"/>
              <a:t>r</a:t>
            </a:r>
            <a:r>
              <a:rPr lang="en-US" baseline="-25000" dirty="0"/>
              <a:t>1</a:t>
            </a:r>
            <a:r>
              <a:rPr lang="en-US" dirty="0"/>
              <a:t> = </a:t>
            </a:r>
            <a:r>
              <a:rPr lang="en-US" dirty="0" smtClean="0"/>
              <a:t>1 (TRUE)</a:t>
            </a:r>
          </a:p>
          <a:p>
            <a:pPr lvl="1"/>
            <a:endParaRPr lang="en-US" dirty="0" smtClean="0"/>
          </a:p>
          <a:p>
            <a:r>
              <a:rPr lang="en-US" dirty="0" smtClean="0"/>
              <a:t>(b) Induction Hypothesis:</a:t>
            </a:r>
          </a:p>
          <a:p>
            <a:r>
              <a:rPr lang="en-US" dirty="0"/>
              <a:t>	</a:t>
            </a:r>
            <a:r>
              <a:rPr lang="en-US" dirty="0" smtClean="0"/>
              <a:t>Assume the equation is true for n=k i.e. for number of edges = k</a:t>
            </a:r>
          </a:p>
          <a:p>
            <a:r>
              <a:rPr lang="en-US" dirty="0"/>
              <a:t>	</a:t>
            </a:r>
            <a:r>
              <a:rPr lang="en-US" dirty="0" err="1" smtClean="0"/>
              <a:t>r</a:t>
            </a:r>
            <a:r>
              <a:rPr lang="en-US" baseline="-25000" dirty="0" err="1" smtClean="0"/>
              <a:t>k</a:t>
            </a:r>
            <a:r>
              <a:rPr lang="en-US" dirty="0" smtClean="0"/>
              <a:t> </a:t>
            </a:r>
            <a:r>
              <a:rPr lang="en-US" dirty="0"/>
              <a:t>= </a:t>
            </a:r>
            <a:r>
              <a:rPr lang="en-US" dirty="0" err="1" smtClean="0"/>
              <a:t>e</a:t>
            </a:r>
            <a:r>
              <a:rPr lang="en-US" baseline="-25000" dirty="0" err="1" smtClean="0"/>
              <a:t>k</a:t>
            </a:r>
            <a:r>
              <a:rPr lang="en-US" dirty="0" smtClean="0"/>
              <a:t> </a:t>
            </a:r>
            <a:r>
              <a:rPr lang="en-US" dirty="0"/>
              <a:t>– </a:t>
            </a:r>
            <a:r>
              <a:rPr lang="en-US" dirty="0" err="1" smtClean="0"/>
              <a:t>v</a:t>
            </a:r>
            <a:r>
              <a:rPr lang="en-US" baseline="-25000" dirty="0" err="1" smtClean="0"/>
              <a:t>k</a:t>
            </a:r>
            <a:r>
              <a:rPr lang="en-US" dirty="0" smtClean="0"/>
              <a:t> </a:t>
            </a:r>
            <a:r>
              <a:rPr lang="en-US" dirty="0"/>
              <a:t>+ </a:t>
            </a:r>
            <a:r>
              <a:rPr lang="en-US" dirty="0" smtClean="0"/>
              <a:t>2 is true for </a:t>
            </a:r>
            <a:r>
              <a:rPr lang="en-US" dirty="0" err="1" smtClean="0"/>
              <a:t>G</a:t>
            </a:r>
            <a:r>
              <a:rPr lang="en-US" baseline="-25000" dirty="0" err="1" smtClean="0"/>
              <a:t>k</a:t>
            </a:r>
            <a:endParaRPr lang="en-US" dirty="0"/>
          </a:p>
          <a:p>
            <a:r>
              <a:rPr lang="en-US" dirty="0" smtClean="0"/>
              <a:t>	</a:t>
            </a:r>
          </a:p>
          <a:p>
            <a:r>
              <a:rPr lang="en-US" dirty="0" smtClean="0"/>
              <a:t>(c)</a:t>
            </a:r>
            <a:r>
              <a:rPr lang="en-US" dirty="0"/>
              <a:t> Induction </a:t>
            </a:r>
            <a:r>
              <a:rPr lang="en-US" dirty="0" smtClean="0"/>
              <a:t>Step:</a:t>
            </a:r>
          </a:p>
          <a:p>
            <a:r>
              <a:rPr lang="en-US" dirty="0"/>
              <a:t>	Let {a</a:t>
            </a:r>
            <a:r>
              <a:rPr lang="en-US" baseline="-25000" dirty="0"/>
              <a:t>k+1</a:t>
            </a:r>
            <a:r>
              <a:rPr lang="en-US" dirty="0"/>
              <a:t>, b</a:t>
            </a:r>
            <a:r>
              <a:rPr lang="en-US" baseline="-25000" dirty="0"/>
              <a:t>k+1</a:t>
            </a:r>
            <a:r>
              <a:rPr lang="en-US" dirty="0"/>
              <a:t>} be the edge that is added to </a:t>
            </a:r>
            <a:r>
              <a:rPr lang="en-US" dirty="0" err="1"/>
              <a:t>G</a:t>
            </a:r>
            <a:r>
              <a:rPr lang="en-US" baseline="-25000" dirty="0" err="1"/>
              <a:t>k</a:t>
            </a:r>
            <a:r>
              <a:rPr lang="en-US" dirty="0"/>
              <a:t> to obtain G</a:t>
            </a:r>
            <a:r>
              <a:rPr lang="en-US" baseline="-25000" dirty="0"/>
              <a:t>k+1</a:t>
            </a:r>
            <a:r>
              <a:rPr lang="en-US" dirty="0"/>
              <a:t>. </a:t>
            </a:r>
          </a:p>
          <a:p>
            <a:pPr lvl="1"/>
            <a:endParaRPr lang="en-US" dirty="0"/>
          </a:p>
        </p:txBody>
      </p:sp>
      <p:sp>
        <p:nvSpPr>
          <p:cNvPr id="9" name="Oval 8"/>
          <p:cNvSpPr/>
          <p:nvPr/>
        </p:nvSpPr>
        <p:spPr>
          <a:xfrm>
            <a:off x="6219645" y="3390181"/>
            <a:ext cx="189781" cy="23291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6314535" y="3506637"/>
            <a:ext cx="103517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7320951" y="3405616"/>
            <a:ext cx="189781" cy="23291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flipH="1">
            <a:off x="6645215" y="3152740"/>
            <a:ext cx="704490" cy="369332"/>
          </a:xfrm>
          <a:prstGeom prst="rect">
            <a:avLst/>
          </a:prstGeom>
          <a:noFill/>
        </p:spPr>
        <p:txBody>
          <a:bodyPr wrap="square" rtlCol="0">
            <a:spAutoFit/>
          </a:bodyPr>
          <a:lstStyle/>
          <a:p>
            <a:r>
              <a:rPr lang="en-US" dirty="0" smtClean="0">
                <a:solidFill>
                  <a:srgbClr val="FF0000"/>
                </a:solidFill>
              </a:rPr>
              <a:t>R1</a:t>
            </a:r>
            <a:endParaRPr lang="en-US" dirty="0">
              <a:solidFill>
                <a:srgbClr val="FF0000"/>
              </a:solidFill>
            </a:endParaRPr>
          </a:p>
        </p:txBody>
      </p:sp>
    </p:spTree>
    <p:extLst>
      <p:ext uri="{BB962C8B-B14F-4D97-AF65-F5344CB8AC3E}">
        <p14:creationId xmlns:p14="http://schemas.microsoft.com/office/powerpoint/2010/main" val="4441901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barn(inVertical)">
                                      <p:cBhvr>
                                        <p:cTn id="19" dur="500"/>
                                        <p:tgtEl>
                                          <p:spTgt spid="8">
                                            <p:txEl>
                                              <p:pRg st="3" end="3"/>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barn(inVertical)">
                                      <p:cBhvr>
                                        <p:cTn id="22" dur="500"/>
                                        <p:tgtEl>
                                          <p:spTgt spid="8">
                                            <p:txEl>
                                              <p:pRg st="4" end="4"/>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Effect transition="in" filter="barn(inVertical)">
                                      <p:cBhvr>
                                        <p:cTn id="25" dur="500"/>
                                        <p:tgtEl>
                                          <p:spTgt spid="8">
                                            <p:txEl>
                                              <p:pRg st="5" end="5"/>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8">
                                            <p:txEl>
                                              <p:pRg st="6" end="6"/>
                                            </p:txEl>
                                          </p:spTgt>
                                        </p:tgtEl>
                                        <p:attrNameLst>
                                          <p:attrName>style.visibility</p:attrName>
                                        </p:attrNameLst>
                                      </p:cBhvr>
                                      <p:to>
                                        <p:strVal val="visible"/>
                                      </p:to>
                                    </p:set>
                                    <p:animEffect transition="in" filter="barn(inVertical)">
                                      <p:cBhvr>
                                        <p:cTn id="28" dur="500"/>
                                        <p:tgtEl>
                                          <p:spTgt spid="8">
                                            <p:txEl>
                                              <p:pRg st="6" end="6"/>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Effect transition="in" filter="barn(inVertical)">
                                      <p:cBhvr>
                                        <p:cTn id="31" dur="500"/>
                                        <p:tgtEl>
                                          <p:spTgt spid="8">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8">
                                            <p:txEl>
                                              <p:pRg st="9" end="9"/>
                                            </p:txEl>
                                          </p:spTgt>
                                        </p:tgtEl>
                                        <p:attrNameLst>
                                          <p:attrName>style.visibility</p:attrName>
                                        </p:attrNameLst>
                                      </p:cBhvr>
                                      <p:to>
                                        <p:strVal val="visible"/>
                                      </p:to>
                                    </p:set>
                                    <p:animEffect transition="in" filter="barn(inVertical)">
                                      <p:cBhvr>
                                        <p:cTn id="36" dur="500"/>
                                        <p:tgtEl>
                                          <p:spTgt spid="8">
                                            <p:txEl>
                                              <p:pRg st="9" end="9"/>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8">
                                            <p:txEl>
                                              <p:pRg st="10" end="10"/>
                                            </p:txEl>
                                          </p:spTgt>
                                        </p:tgtEl>
                                        <p:attrNameLst>
                                          <p:attrName>style.visibility</p:attrName>
                                        </p:attrNameLst>
                                      </p:cBhvr>
                                      <p:to>
                                        <p:strVal val="visible"/>
                                      </p:to>
                                    </p:set>
                                    <p:animEffect transition="in" filter="barn(inVertical)">
                                      <p:cBhvr>
                                        <p:cTn id="39" dur="500"/>
                                        <p:tgtEl>
                                          <p:spTgt spid="8">
                                            <p:txEl>
                                              <p:pRg st="10" end="10"/>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8">
                                            <p:txEl>
                                              <p:pRg st="11" end="11"/>
                                            </p:txEl>
                                          </p:spTgt>
                                        </p:tgtEl>
                                        <p:attrNameLst>
                                          <p:attrName>style.visibility</p:attrName>
                                        </p:attrNameLst>
                                      </p:cBhvr>
                                      <p:to>
                                        <p:strVal val="visible"/>
                                      </p:to>
                                    </p:set>
                                    <p:animEffect transition="in" filter="barn(inVertical)">
                                      <p:cBhvr>
                                        <p:cTn id="42" dur="500"/>
                                        <p:tgtEl>
                                          <p:spTgt spid="8">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8">
                                            <p:txEl>
                                              <p:pRg st="13" end="13"/>
                                            </p:txEl>
                                          </p:spTgt>
                                        </p:tgtEl>
                                        <p:attrNameLst>
                                          <p:attrName>style.visibility</p:attrName>
                                        </p:attrNameLst>
                                      </p:cBhvr>
                                      <p:to>
                                        <p:strVal val="visible"/>
                                      </p:to>
                                    </p:set>
                                    <p:animEffect transition="in" filter="barn(inVertical)">
                                      <p:cBhvr>
                                        <p:cTn id="47" dur="500"/>
                                        <p:tgtEl>
                                          <p:spTgt spid="8">
                                            <p:txEl>
                                              <p:pRg st="13" end="13"/>
                                            </p:txEl>
                                          </p:spTgt>
                                        </p:tgtEl>
                                      </p:cBhvr>
                                    </p:animEffect>
                                  </p:childTnLst>
                                </p:cTn>
                              </p:par>
                              <p:par>
                                <p:cTn id="48" presetID="16" presetClass="entr" presetSubtype="21" fill="hold" nodeType="withEffect">
                                  <p:stCondLst>
                                    <p:cond delay="0"/>
                                  </p:stCondLst>
                                  <p:childTnLst>
                                    <p:set>
                                      <p:cBhvr>
                                        <p:cTn id="49" dur="1" fill="hold">
                                          <p:stCondLst>
                                            <p:cond delay="0"/>
                                          </p:stCondLst>
                                        </p:cTn>
                                        <p:tgtEl>
                                          <p:spTgt spid="8">
                                            <p:txEl>
                                              <p:pRg st="14" end="14"/>
                                            </p:txEl>
                                          </p:spTgt>
                                        </p:tgtEl>
                                        <p:attrNameLst>
                                          <p:attrName>style.visibility</p:attrName>
                                        </p:attrNameLst>
                                      </p:cBhvr>
                                      <p:to>
                                        <p:strVal val="visible"/>
                                      </p:to>
                                    </p:set>
                                    <p:animEffect transition="in" filter="barn(inVertical)">
                                      <p:cBhvr>
                                        <p:cTn id="50" dur="500"/>
                                        <p:tgtEl>
                                          <p:spTgt spid="8">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p:cNvCxnSpPr>
            <a:endCxn id="9" idx="4"/>
          </p:cNvCxnSpPr>
          <p:nvPr/>
        </p:nvCxnSpPr>
        <p:spPr>
          <a:xfrm>
            <a:off x="6990269" y="2356044"/>
            <a:ext cx="71890" cy="123353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93484" y="429909"/>
            <a:ext cx="8534400" cy="897466"/>
          </a:xfrm>
        </p:spPr>
        <p:txBody>
          <a:bodyPr>
            <a:normAutofit/>
          </a:bodyPr>
          <a:lstStyle/>
          <a:p>
            <a:r>
              <a:rPr lang="en-US" u="sng" dirty="0" smtClean="0">
                <a:solidFill>
                  <a:srgbClr val="FFC000"/>
                </a:solidFill>
              </a:rPr>
              <a:t>Planar GRAPHs:</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5</a:t>
            </a:fld>
            <a:endParaRPr lang="en-US" dirty="0"/>
          </a:p>
        </p:txBody>
      </p:sp>
      <p:sp>
        <p:nvSpPr>
          <p:cNvPr id="8" name="TextBox 7"/>
          <p:cNvSpPr txBox="1"/>
          <p:nvPr/>
        </p:nvSpPr>
        <p:spPr>
          <a:xfrm>
            <a:off x="1164566" y="1131709"/>
            <a:ext cx="9790982" cy="5693866"/>
          </a:xfrm>
          <a:prstGeom prst="rect">
            <a:avLst/>
          </a:prstGeom>
          <a:noFill/>
        </p:spPr>
        <p:txBody>
          <a:bodyPr wrap="square" rtlCol="0">
            <a:spAutoFit/>
          </a:bodyPr>
          <a:lstStyle/>
          <a:p>
            <a:r>
              <a:rPr lang="en-US" dirty="0" smtClean="0"/>
              <a:t>(c)</a:t>
            </a:r>
            <a:r>
              <a:rPr lang="en-US" dirty="0"/>
              <a:t> Induction </a:t>
            </a:r>
            <a:r>
              <a:rPr lang="en-US" dirty="0" smtClean="0"/>
              <a:t>Step:</a:t>
            </a:r>
          </a:p>
          <a:p>
            <a:r>
              <a:rPr lang="en-US" dirty="0"/>
              <a:t>	Let {a</a:t>
            </a:r>
            <a:r>
              <a:rPr lang="en-US" baseline="-25000" dirty="0"/>
              <a:t>k+1</a:t>
            </a:r>
            <a:r>
              <a:rPr lang="en-US" dirty="0"/>
              <a:t>, b</a:t>
            </a:r>
            <a:r>
              <a:rPr lang="en-US" baseline="-25000" dirty="0"/>
              <a:t>k+1</a:t>
            </a:r>
            <a:r>
              <a:rPr lang="en-US" dirty="0"/>
              <a:t>} be the edge that is added to </a:t>
            </a:r>
            <a:r>
              <a:rPr lang="en-US" dirty="0" err="1"/>
              <a:t>G</a:t>
            </a:r>
            <a:r>
              <a:rPr lang="en-US" baseline="-25000" dirty="0" err="1"/>
              <a:t>k</a:t>
            </a:r>
            <a:r>
              <a:rPr lang="en-US" dirty="0"/>
              <a:t> to obtain G</a:t>
            </a:r>
            <a:r>
              <a:rPr lang="en-US" baseline="-25000" dirty="0"/>
              <a:t>k+1</a:t>
            </a:r>
            <a:r>
              <a:rPr lang="en-US" dirty="0"/>
              <a:t>. </a:t>
            </a:r>
            <a:endParaRPr lang="en-US" dirty="0" smtClean="0"/>
          </a:p>
          <a:p>
            <a:endParaRPr lang="en-US" dirty="0"/>
          </a:p>
          <a:p>
            <a:r>
              <a:rPr lang="en-US" dirty="0" smtClean="0"/>
              <a:t>There are two case to be considered:</a:t>
            </a:r>
          </a:p>
          <a:p>
            <a:r>
              <a:rPr lang="en-US" dirty="0" smtClean="0"/>
              <a:t>    </a:t>
            </a:r>
            <a:r>
              <a:rPr lang="en-US" dirty="0" err="1" smtClean="0"/>
              <a:t>i</a:t>
            </a:r>
            <a:r>
              <a:rPr lang="en-US" dirty="0"/>
              <a:t>. </a:t>
            </a:r>
            <a:r>
              <a:rPr lang="en-US" dirty="0" smtClean="0"/>
              <a:t>Both </a:t>
            </a:r>
            <a:r>
              <a:rPr lang="en-US" dirty="0"/>
              <a:t>a</a:t>
            </a:r>
            <a:r>
              <a:rPr lang="en-US" baseline="-25000" dirty="0"/>
              <a:t>k+1</a:t>
            </a:r>
            <a:r>
              <a:rPr lang="en-US" dirty="0"/>
              <a:t> and b</a:t>
            </a:r>
            <a:r>
              <a:rPr lang="en-US" baseline="-25000" dirty="0"/>
              <a:t>k+1</a:t>
            </a:r>
            <a:r>
              <a:rPr lang="en-US" dirty="0"/>
              <a:t> are already in </a:t>
            </a:r>
            <a:r>
              <a:rPr lang="en-US" dirty="0" err="1" smtClean="0"/>
              <a:t>G</a:t>
            </a:r>
            <a:r>
              <a:rPr lang="en-US" baseline="-25000" dirty="0" err="1" smtClean="0"/>
              <a:t>k</a:t>
            </a:r>
            <a:endParaRPr lang="en-US" baseline="-25000" dirty="0" smtClean="0"/>
          </a:p>
          <a:p>
            <a:r>
              <a:rPr lang="en-US" baseline="-25000" dirty="0" smtClean="0"/>
              <a:t>		</a:t>
            </a:r>
            <a:r>
              <a:rPr lang="en-US" dirty="0"/>
              <a:t> </a:t>
            </a:r>
            <a:r>
              <a:rPr lang="en-US" dirty="0" smtClean="0"/>
              <a:t>r</a:t>
            </a:r>
            <a:r>
              <a:rPr lang="en-US" baseline="-25000" dirty="0" smtClean="0"/>
              <a:t>k+1</a:t>
            </a:r>
            <a:r>
              <a:rPr lang="en-US" dirty="0" smtClean="0"/>
              <a:t> =</a:t>
            </a:r>
            <a:r>
              <a:rPr lang="en-US" dirty="0"/>
              <a:t> </a:t>
            </a:r>
            <a:r>
              <a:rPr lang="en-US" dirty="0" smtClean="0"/>
              <a:t>r</a:t>
            </a:r>
            <a:r>
              <a:rPr lang="en-US" baseline="-25000" dirty="0" smtClean="0"/>
              <a:t>k</a:t>
            </a:r>
            <a:r>
              <a:rPr lang="en-US" dirty="0" smtClean="0"/>
              <a:t>+1</a:t>
            </a:r>
          </a:p>
          <a:p>
            <a:r>
              <a:rPr lang="en-US" dirty="0"/>
              <a:t>	</a:t>
            </a:r>
            <a:r>
              <a:rPr lang="en-US" dirty="0" smtClean="0"/>
              <a:t>	</a:t>
            </a:r>
            <a:r>
              <a:rPr lang="en-US" dirty="0"/>
              <a:t> e</a:t>
            </a:r>
            <a:r>
              <a:rPr lang="en-US" baseline="-25000" dirty="0" smtClean="0"/>
              <a:t>k+1</a:t>
            </a:r>
            <a:r>
              <a:rPr lang="en-US" dirty="0" smtClean="0"/>
              <a:t> </a:t>
            </a:r>
            <a:r>
              <a:rPr lang="en-US" dirty="0"/>
              <a:t>= </a:t>
            </a:r>
            <a:r>
              <a:rPr lang="en-US" dirty="0" err="1" smtClean="0"/>
              <a:t>e</a:t>
            </a:r>
            <a:r>
              <a:rPr lang="en-US" baseline="-25000" dirty="0" err="1" smtClean="0"/>
              <a:t>k</a:t>
            </a:r>
            <a:r>
              <a:rPr lang="en-US" dirty="0" smtClean="0"/>
              <a:t> + 1</a:t>
            </a:r>
          </a:p>
          <a:p>
            <a:r>
              <a:rPr lang="en-US" dirty="0"/>
              <a:t>	</a:t>
            </a:r>
            <a:r>
              <a:rPr lang="en-US" dirty="0" smtClean="0"/>
              <a:t>	</a:t>
            </a:r>
            <a:r>
              <a:rPr lang="en-US" dirty="0"/>
              <a:t> </a:t>
            </a:r>
            <a:r>
              <a:rPr lang="en-US" dirty="0" smtClean="0"/>
              <a:t>v</a:t>
            </a:r>
            <a:r>
              <a:rPr lang="en-US" baseline="-25000" dirty="0" smtClean="0"/>
              <a:t>k+1</a:t>
            </a:r>
            <a:r>
              <a:rPr lang="en-US" dirty="0" smtClean="0"/>
              <a:t> </a:t>
            </a:r>
            <a:r>
              <a:rPr lang="en-US" dirty="0"/>
              <a:t>= </a:t>
            </a:r>
            <a:r>
              <a:rPr lang="en-US" dirty="0" err="1" smtClean="0"/>
              <a:t>v</a:t>
            </a:r>
            <a:r>
              <a:rPr lang="en-US" baseline="-25000" dirty="0" err="1" smtClean="0"/>
              <a:t>k</a:t>
            </a:r>
            <a:r>
              <a:rPr lang="en-US" baseline="-25000" dirty="0" smtClean="0"/>
              <a:t> </a:t>
            </a:r>
            <a:r>
              <a:rPr lang="en-US" dirty="0" smtClean="0"/>
              <a:t>{Because both vertices are in </a:t>
            </a:r>
            <a:r>
              <a:rPr lang="en-US" dirty="0" err="1" smtClean="0"/>
              <a:t>G</a:t>
            </a:r>
            <a:r>
              <a:rPr lang="en-US" baseline="-25000" dirty="0" err="1" smtClean="0"/>
              <a:t>k</a:t>
            </a:r>
            <a:r>
              <a:rPr lang="en-US" sz="2000" dirty="0" smtClean="0"/>
              <a:t>}</a:t>
            </a:r>
          </a:p>
          <a:p>
            <a:r>
              <a:rPr lang="en-US" sz="2000" baseline="-25000" dirty="0" smtClean="0"/>
              <a:t>	</a:t>
            </a:r>
            <a:r>
              <a:rPr lang="en-US" dirty="0" smtClean="0"/>
              <a:t>r</a:t>
            </a:r>
            <a:r>
              <a:rPr lang="en-US" baseline="-25000" dirty="0" smtClean="0"/>
              <a:t>k+1</a:t>
            </a:r>
            <a:r>
              <a:rPr lang="en-US" dirty="0" smtClean="0"/>
              <a:t> </a:t>
            </a:r>
            <a:r>
              <a:rPr lang="en-US" dirty="0"/>
              <a:t>= e</a:t>
            </a:r>
            <a:r>
              <a:rPr lang="en-US" baseline="-25000" dirty="0"/>
              <a:t>k+1 </a:t>
            </a:r>
            <a:r>
              <a:rPr lang="en-US" dirty="0"/>
              <a:t>-</a:t>
            </a:r>
            <a:r>
              <a:rPr lang="en-US" dirty="0" smtClean="0"/>
              <a:t> </a:t>
            </a:r>
            <a:r>
              <a:rPr lang="en-US" dirty="0"/>
              <a:t>v</a:t>
            </a:r>
            <a:r>
              <a:rPr lang="en-US" baseline="-25000" dirty="0"/>
              <a:t>k+1</a:t>
            </a:r>
            <a:r>
              <a:rPr lang="en-US" dirty="0"/>
              <a:t> </a:t>
            </a:r>
            <a:r>
              <a:rPr lang="en-US" dirty="0" smtClean="0"/>
              <a:t>+ 2</a:t>
            </a:r>
          </a:p>
          <a:p>
            <a:r>
              <a:rPr lang="en-US" dirty="0"/>
              <a:t>	</a:t>
            </a:r>
            <a:r>
              <a:rPr lang="en-US" dirty="0" smtClean="0"/>
              <a:t>r</a:t>
            </a:r>
            <a:r>
              <a:rPr lang="en-US" baseline="-25000" dirty="0" smtClean="0"/>
              <a:t>k</a:t>
            </a:r>
            <a:r>
              <a:rPr lang="en-US" dirty="0" smtClean="0"/>
              <a:t>+1 = </a:t>
            </a:r>
            <a:r>
              <a:rPr lang="en-US" dirty="0" err="1"/>
              <a:t>e</a:t>
            </a:r>
            <a:r>
              <a:rPr lang="en-US" baseline="-25000" dirty="0" err="1"/>
              <a:t>k</a:t>
            </a:r>
            <a:r>
              <a:rPr lang="en-US" dirty="0"/>
              <a:t> + </a:t>
            </a:r>
            <a:r>
              <a:rPr lang="en-US" dirty="0" smtClean="0"/>
              <a:t>1 - </a:t>
            </a:r>
            <a:r>
              <a:rPr lang="en-US" dirty="0" err="1" smtClean="0"/>
              <a:t>v</a:t>
            </a:r>
            <a:r>
              <a:rPr lang="en-US" baseline="-25000" dirty="0" err="1" smtClean="0"/>
              <a:t>k</a:t>
            </a:r>
            <a:r>
              <a:rPr lang="en-US" baseline="-25000" dirty="0" smtClean="0"/>
              <a:t> </a:t>
            </a:r>
            <a:r>
              <a:rPr lang="en-US" dirty="0" smtClean="0"/>
              <a:t>+ 2</a:t>
            </a:r>
          </a:p>
          <a:p>
            <a:r>
              <a:rPr lang="en-US" dirty="0"/>
              <a:t>	 </a:t>
            </a:r>
            <a:r>
              <a:rPr lang="en-US" b="1" dirty="0" err="1"/>
              <a:t>r</a:t>
            </a:r>
            <a:r>
              <a:rPr lang="en-US" b="1" baseline="-25000" dirty="0" err="1"/>
              <a:t>k</a:t>
            </a:r>
            <a:r>
              <a:rPr lang="en-US" b="1" dirty="0"/>
              <a:t> = </a:t>
            </a:r>
            <a:r>
              <a:rPr lang="en-US" b="1" dirty="0" err="1"/>
              <a:t>e</a:t>
            </a:r>
            <a:r>
              <a:rPr lang="en-US" b="1" baseline="-25000" dirty="0" err="1"/>
              <a:t>k</a:t>
            </a:r>
            <a:r>
              <a:rPr lang="en-US" b="1" dirty="0"/>
              <a:t> – </a:t>
            </a:r>
            <a:r>
              <a:rPr lang="en-US" b="1" dirty="0" err="1"/>
              <a:t>v</a:t>
            </a:r>
            <a:r>
              <a:rPr lang="en-US" b="1" baseline="-25000" dirty="0" err="1"/>
              <a:t>k</a:t>
            </a:r>
            <a:r>
              <a:rPr lang="en-US" b="1" dirty="0"/>
              <a:t> + 2  </a:t>
            </a:r>
            <a:r>
              <a:rPr lang="en-US" b="1" dirty="0" smtClean="0"/>
              <a:t>which is true </a:t>
            </a:r>
          </a:p>
          <a:p>
            <a:endParaRPr lang="en-US" dirty="0"/>
          </a:p>
          <a:p>
            <a:r>
              <a:rPr lang="en-US" dirty="0" smtClean="0"/>
              <a:t>   ii</a:t>
            </a:r>
            <a:r>
              <a:rPr lang="en-US" dirty="0"/>
              <a:t>. </a:t>
            </a:r>
            <a:r>
              <a:rPr lang="en-US" dirty="0" smtClean="0"/>
              <a:t>One vertices is added to </a:t>
            </a:r>
            <a:r>
              <a:rPr lang="en-US" dirty="0" err="1" smtClean="0"/>
              <a:t>G</a:t>
            </a:r>
            <a:r>
              <a:rPr lang="en-US" baseline="-25000" dirty="0" err="1" smtClean="0"/>
              <a:t>k</a:t>
            </a:r>
            <a:r>
              <a:rPr lang="en-US" dirty="0" smtClean="0"/>
              <a:t>                                                                      </a:t>
            </a:r>
            <a:endParaRPr lang="en-US" baseline="-25000" dirty="0"/>
          </a:p>
          <a:p>
            <a:r>
              <a:rPr lang="en-US" baseline="-25000" dirty="0"/>
              <a:t>		</a:t>
            </a:r>
            <a:r>
              <a:rPr lang="en-US" dirty="0"/>
              <a:t> r</a:t>
            </a:r>
            <a:r>
              <a:rPr lang="en-US" baseline="-25000" dirty="0"/>
              <a:t>k+1</a:t>
            </a:r>
            <a:r>
              <a:rPr lang="en-US" dirty="0"/>
              <a:t> = </a:t>
            </a:r>
            <a:r>
              <a:rPr lang="en-US" dirty="0" err="1" smtClean="0"/>
              <a:t>r</a:t>
            </a:r>
            <a:r>
              <a:rPr lang="en-US" baseline="-25000" dirty="0" err="1" smtClean="0"/>
              <a:t>k</a:t>
            </a:r>
            <a:endParaRPr lang="en-US" dirty="0"/>
          </a:p>
          <a:p>
            <a:r>
              <a:rPr lang="en-US" dirty="0"/>
              <a:t>		 e</a:t>
            </a:r>
            <a:r>
              <a:rPr lang="en-US" baseline="-25000" dirty="0"/>
              <a:t>k+1</a:t>
            </a:r>
            <a:r>
              <a:rPr lang="en-US" dirty="0"/>
              <a:t> = </a:t>
            </a:r>
            <a:r>
              <a:rPr lang="en-US" dirty="0" err="1"/>
              <a:t>e</a:t>
            </a:r>
            <a:r>
              <a:rPr lang="en-US" baseline="-25000" dirty="0" err="1"/>
              <a:t>k</a:t>
            </a:r>
            <a:r>
              <a:rPr lang="en-US" dirty="0"/>
              <a:t> + 1</a:t>
            </a:r>
          </a:p>
          <a:p>
            <a:r>
              <a:rPr lang="en-US" dirty="0"/>
              <a:t>		 v</a:t>
            </a:r>
            <a:r>
              <a:rPr lang="en-US" baseline="-25000" dirty="0"/>
              <a:t>k+1</a:t>
            </a:r>
            <a:r>
              <a:rPr lang="en-US" dirty="0"/>
              <a:t> = </a:t>
            </a:r>
            <a:r>
              <a:rPr lang="en-US" dirty="0" err="1"/>
              <a:t>v</a:t>
            </a:r>
            <a:r>
              <a:rPr lang="en-US" baseline="-25000" dirty="0" err="1"/>
              <a:t>k</a:t>
            </a:r>
            <a:r>
              <a:rPr lang="en-US" baseline="-25000" dirty="0"/>
              <a:t> </a:t>
            </a:r>
            <a:r>
              <a:rPr lang="en-US" dirty="0" smtClean="0"/>
              <a:t>+1 {Because one  vertices is added in </a:t>
            </a:r>
            <a:r>
              <a:rPr lang="en-US" dirty="0" err="1"/>
              <a:t>G</a:t>
            </a:r>
            <a:r>
              <a:rPr lang="en-US" baseline="-25000" dirty="0" err="1"/>
              <a:t>k</a:t>
            </a:r>
            <a:r>
              <a:rPr lang="en-US" sz="2000" dirty="0"/>
              <a:t>}</a:t>
            </a:r>
          </a:p>
          <a:p>
            <a:r>
              <a:rPr lang="en-US" sz="2000" baseline="-25000" dirty="0"/>
              <a:t>	</a:t>
            </a:r>
            <a:r>
              <a:rPr lang="en-US" dirty="0"/>
              <a:t>r</a:t>
            </a:r>
            <a:r>
              <a:rPr lang="en-US" baseline="-25000" dirty="0"/>
              <a:t>k+1</a:t>
            </a:r>
            <a:r>
              <a:rPr lang="en-US" dirty="0"/>
              <a:t> = e</a:t>
            </a:r>
            <a:r>
              <a:rPr lang="en-US" baseline="-25000" dirty="0"/>
              <a:t>k+1 </a:t>
            </a:r>
            <a:r>
              <a:rPr lang="en-US" dirty="0"/>
              <a:t>- v</a:t>
            </a:r>
            <a:r>
              <a:rPr lang="en-US" baseline="-25000" dirty="0"/>
              <a:t>k+1</a:t>
            </a:r>
            <a:r>
              <a:rPr lang="en-US" dirty="0"/>
              <a:t> + 2</a:t>
            </a:r>
          </a:p>
          <a:p>
            <a:r>
              <a:rPr lang="en-US" dirty="0"/>
              <a:t>	</a:t>
            </a:r>
            <a:r>
              <a:rPr lang="en-US" dirty="0" err="1" smtClean="0"/>
              <a:t>r</a:t>
            </a:r>
            <a:r>
              <a:rPr lang="en-US" baseline="-25000" dirty="0" err="1" smtClean="0"/>
              <a:t>k</a:t>
            </a:r>
            <a:r>
              <a:rPr lang="en-US" dirty="0" smtClean="0"/>
              <a:t> </a:t>
            </a:r>
            <a:r>
              <a:rPr lang="en-US" dirty="0"/>
              <a:t>= </a:t>
            </a:r>
            <a:r>
              <a:rPr lang="en-US" dirty="0" err="1"/>
              <a:t>e</a:t>
            </a:r>
            <a:r>
              <a:rPr lang="en-US" baseline="-25000" dirty="0" err="1"/>
              <a:t>k</a:t>
            </a:r>
            <a:r>
              <a:rPr lang="en-US" dirty="0"/>
              <a:t> + 1 </a:t>
            </a:r>
            <a:r>
              <a:rPr lang="en-US" dirty="0" smtClean="0"/>
              <a:t>– (</a:t>
            </a:r>
            <a:r>
              <a:rPr lang="en-US" dirty="0" err="1" smtClean="0"/>
              <a:t>v</a:t>
            </a:r>
            <a:r>
              <a:rPr lang="en-US" baseline="-25000" dirty="0" err="1" smtClean="0"/>
              <a:t>k</a:t>
            </a:r>
            <a:r>
              <a:rPr lang="en-US" baseline="-25000" dirty="0" smtClean="0"/>
              <a:t> </a:t>
            </a:r>
            <a:r>
              <a:rPr lang="en-US" dirty="0" smtClean="0"/>
              <a:t>+ 1) + </a:t>
            </a:r>
            <a:r>
              <a:rPr lang="en-US" dirty="0"/>
              <a:t>2</a:t>
            </a:r>
          </a:p>
          <a:p>
            <a:r>
              <a:rPr lang="en-US" dirty="0"/>
              <a:t>	</a:t>
            </a:r>
            <a:r>
              <a:rPr lang="en-US" b="1" dirty="0"/>
              <a:t> </a:t>
            </a:r>
            <a:r>
              <a:rPr lang="en-US" b="1" dirty="0" err="1"/>
              <a:t>r</a:t>
            </a:r>
            <a:r>
              <a:rPr lang="en-US" b="1" baseline="-25000" dirty="0" err="1"/>
              <a:t>k</a:t>
            </a:r>
            <a:r>
              <a:rPr lang="en-US" b="1" dirty="0"/>
              <a:t> = </a:t>
            </a:r>
            <a:r>
              <a:rPr lang="en-US" b="1" dirty="0" err="1"/>
              <a:t>e</a:t>
            </a:r>
            <a:r>
              <a:rPr lang="en-US" b="1" baseline="-25000" dirty="0" err="1"/>
              <a:t>k</a:t>
            </a:r>
            <a:r>
              <a:rPr lang="en-US" b="1" dirty="0"/>
              <a:t> – </a:t>
            </a:r>
            <a:r>
              <a:rPr lang="en-US" b="1" dirty="0" err="1"/>
              <a:t>v</a:t>
            </a:r>
            <a:r>
              <a:rPr lang="en-US" b="1" baseline="-25000" dirty="0" err="1"/>
              <a:t>k</a:t>
            </a:r>
            <a:r>
              <a:rPr lang="en-US" b="1" dirty="0"/>
              <a:t> + 2  which is true </a:t>
            </a:r>
            <a:endParaRPr lang="en-US" b="1" dirty="0" smtClean="0"/>
          </a:p>
          <a:p>
            <a:r>
              <a:rPr lang="en-US" i="1" dirty="0" smtClean="0"/>
              <a:t>Hence by induction method Euler’s Formula is proved</a:t>
            </a:r>
            <a:endParaRPr lang="en-US" i="1" dirty="0"/>
          </a:p>
        </p:txBody>
      </p:sp>
      <p:sp>
        <p:nvSpPr>
          <p:cNvPr id="5" name="Oval 4"/>
          <p:cNvSpPr/>
          <p:nvPr/>
        </p:nvSpPr>
        <p:spPr>
          <a:xfrm>
            <a:off x="6142007" y="2549105"/>
            <a:ext cx="189781" cy="23291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V="1">
            <a:off x="6331789" y="2314374"/>
            <a:ext cx="644105" cy="3511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881004" y="2197918"/>
            <a:ext cx="189781" cy="23291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967268" y="3356670"/>
            <a:ext cx="189781" cy="23291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6300159" y="2665562"/>
            <a:ext cx="770626" cy="80579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8649428" y="4544867"/>
            <a:ext cx="189781" cy="23291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749397" y="2578456"/>
            <a:ext cx="189781" cy="23291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endCxn id="13" idx="7"/>
          </p:cNvCxnSpPr>
          <p:nvPr/>
        </p:nvCxnSpPr>
        <p:spPr>
          <a:xfrm>
            <a:off x="6958643" y="2282363"/>
            <a:ext cx="952742" cy="33020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7844287" y="5077640"/>
            <a:ext cx="189781" cy="23291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a:endCxn id="13" idx="6"/>
          </p:cNvCxnSpPr>
          <p:nvPr/>
        </p:nvCxnSpPr>
        <p:spPr>
          <a:xfrm flipV="1">
            <a:off x="7088036" y="2694913"/>
            <a:ext cx="851142" cy="75663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flipH="1">
            <a:off x="6797615" y="1824238"/>
            <a:ext cx="704490" cy="369332"/>
          </a:xfrm>
          <a:prstGeom prst="rect">
            <a:avLst/>
          </a:prstGeom>
          <a:noFill/>
        </p:spPr>
        <p:txBody>
          <a:bodyPr wrap="square" rtlCol="0">
            <a:spAutoFit/>
          </a:bodyPr>
          <a:lstStyle/>
          <a:p>
            <a:r>
              <a:rPr lang="en-US" dirty="0">
                <a:solidFill>
                  <a:srgbClr val="FF0000"/>
                </a:solidFill>
              </a:rPr>
              <a:t>a</a:t>
            </a:r>
            <a:r>
              <a:rPr lang="en-US" baseline="-25000" dirty="0">
                <a:solidFill>
                  <a:srgbClr val="FF0000"/>
                </a:solidFill>
              </a:rPr>
              <a:t>k+1</a:t>
            </a:r>
            <a:endParaRPr lang="en-US" dirty="0">
              <a:solidFill>
                <a:srgbClr val="FF0000"/>
              </a:solidFill>
            </a:endParaRPr>
          </a:p>
        </p:txBody>
      </p:sp>
      <p:sp>
        <p:nvSpPr>
          <p:cNvPr id="25" name="TextBox 24"/>
          <p:cNvSpPr txBox="1"/>
          <p:nvPr/>
        </p:nvSpPr>
        <p:spPr>
          <a:xfrm flipH="1">
            <a:off x="6881004" y="3531757"/>
            <a:ext cx="704490" cy="369332"/>
          </a:xfrm>
          <a:prstGeom prst="rect">
            <a:avLst/>
          </a:prstGeom>
          <a:noFill/>
        </p:spPr>
        <p:txBody>
          <a:bodyPr wrap="square" rtlCol="0">
            <a:spAutoFit/>
          </a:bodyPr>
          <a:lstStyle/>
          <a:p>
            <a:r>
              <a:rPr lang="en-US" dirty="0" smtClean="0">
                <a:solidFill>
                  <a:srgbClr val="FF0000"/>
                </a:solidFill>
              </a:rPr>
              <a:t>b</a:t>
            </a:r>
            <a:r>
              <a:rPr lang="en-US" baseline="-25000" dirty="0" smtClean="0">
                <a:solidFill>
                  <a:srgbClr val="FF0000"/>
                </a:solidFill>
              </a:rPr>
              <a:t>k+1</a:t>
            </a:r>
            <a:endParaRPr lang="en-US" dirty="0">
              <a:solidFill>
                <a:srgbClr val="FF0000"/>
              </a:solidFill>
            </a:endParaRPr>
          </a:p>
        </p:txBody>
      </p:sp>
      <p:sp>
        <p:nvSpPr>
          <p:cNvPr id="26" name="Oval 25"/>
          <p:cNvSpPr/>
          <p:nvPr/>
        </p:nvSpPr>
        <p:spPr>
          <a:xfrm>
            <a:off x="9527884" y="5077640"/>
            <a:ext cx="189781" cy="23291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8839209" y="5950346"/>
            <a:ext cx="189781" cy="23291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9713352" y="3901089"/>
            <a:ext cx="189781" cy="23291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a:endCxn id="26" idx="6"/>
          </p:cNvCxnSpPr>
          <p:nvPr/>
        </p:nvCxnSpPr>
        <p:spPr>
          <a:xfrm>
            <a:off x="8797515" y="4634422"/>
            <a:ext cx="920150" cy="55967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27" idx="6"/>
          </p:cNvCxnSpPr>
          <p:nvPr/>
        </p:nvCxnSpPr>
        <p:spPr>
          <a:xfrm>
            <a:off x="7998867" y="5161119"/>
            <a:ext cx="1030123" cy="90568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26" idx="6"/>
          </p:cNvCxnSpPr>
          <p:nvPr/>
        </p:nvCxnSpPr>
        <p:spPr>
          <a:xfrm flipV="1">
            <a:off x="8982983" y="5194097"/>
            <a:ext cx="734682" cy="88313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5" idx="5"/>
          </p:cNvCxnSpPr>
          <p:nvPr/>
        </p:nvCxnSpPr>
        <p:spPr>
          <a:xfrm flipV="1">
            <a:off x="8006275" y="4661323"/>
            <a:ext cx="805626" cy="61512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8775956" y="4099893"/>
            <a:ext cx="991067" cy="54798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flipH="1">
            <a:off x="8459656" y="4107536"/>
            <a:ext cx="704490" cy="369332"/>
          </a:xfrm>
          <a:prstGeom prst="rect">
            <a:avLst/>
          </a:prstGeom>
          <a:noFill/>
        </p:spPr>
        <p:txBody>
          <a:bodyPr wrap="square" rtlCol="0">
            <a:spAutoFit/>
          </a:bodyPr>
          <a:lstStyle/>
          <a:p>
            <a:r>
              <a:rPr lang="en-US" dirty="0">
                <a:solidFill>
                  <a:srgbClr val="FF0000"/>
                </a:solidFill>
              </a:rPr>
              <a:t>a</a:t>
            </a:r>
            <a:r>
              <a:rPr lang="en-US" baseline="-25000" dirty="0">
                <a:solidFill>
                  <a:srgbClr val="FF0000"/>
                </a:solidFill>
              </a:rPr>
              <a:t>k+1</a:t>
            </a:r>
            <a:endParaRPr lang="en-US" dirty="0">
              <a:solidFill>
                <a:srgbClr val="FF0000"/>
              </a:solidFill>
            </a:endParaRPr>
          </a:p>
        </p:txBody>
      </p:sp>
      <p:sp>
        <p:nvSpPr>
          <p:cNvPr id="42" name="TextBox 41"/>
          <p:cNvSpPr txBox="1"/>
          <p:nvPr/>
        </p:nvSpPr>
        <p:spPr>
          <a:xfrm flipH="1">
            <a:off x="9813992" y="3564131"/>
            <a:ext cx="704490" cy="369332"/>
          </a:xfrm>
          <a:prstGeom prst="rect">
            <a:avLst/>
          </a:prstGeom>
          <a:noFill/>
        </p:spPr>
        <p:txBody>
          <a:bodyPr wrap="square" rtlCol="0">
            <a:spAutoFit/>
          </a:bodyPr>
          <a:lstStyle/>
          <a:p>
            <a:r>
              <a:rPr lang="en-US" dirty="0" smtClean="0">
                <a:solidFill>
                  <a:srgbClr val="FF0000"/>
                </a:solidFill>
              </a:rPr>
              <a:t>b</a:t>
            </a:r>
            <a:r>
              <a:rPr lang="en-US" baseline="-25000" dirty="0" smtClean="0">
                <a:solidFill>
                  <a:srgbClr val="FF0000"/>
                </a:solidFill>
              </a:rPr>
              <a:t>k+1</a:t>
            </a:r>
            <a:endParaRPr lang="en-US" dirty="0">
              <a:solidFill>
                <a:srgbClr val="FF0000"/>
              </a:solidFill>
            </a:endParaRPr>
          </a:p>
        </p:txBody>
      </p:sp>
    </p:spTree>
    <p:extLst>
      <p:ext uri="{BB962C8B-B14F-4D97-AF65-F5344CB8AC3E}">
        <p14:creationId xmlns:p14="http://schemas.microsoft.com/office/powerpoint/2010/main" val="407828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barn(inVertical)">
                                      <p:cBhvr>
                                        <p:cTn id="7" dur="500"/>
                                        <p:tgtEl>
                                          <p:spTgt spid="8">
                                            <p:txEl>
                                              <p:pRg st="3" end="3"/>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8">
                                            <p:txEl>
                                              <p:pRg st="4" end="4"/>
                                            </p:txEl>
                                          </p:spTgt>
                                        </p:tgtEl>
                                        <p:attrNameLst>
                                          <p:attrName>style.visibility</p:attrName>
                                        </p:attrNameLst>
                                      </p:cBhvr>
                                      <p:to>
                                        <p:strVal val="visible"/>
                                      </p:to>
                                    </p:set>
                                    <p:animEffect transition="in" filter="barn(inVertical)">
                                      <p:cBhvr>
                                        <p:cTn id="10" dur="500"/>
                                        <p:tgtEl>
                                          <p:spTgt spid="8">
                                            <p:txEl>
                                              <p:pRg st="4" end="4"/>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animEffect transition="in" filter="barn(inVertical)">
                                      <p:cBhvr>
                                        <p:cTn id="13" dur="500"/>
                                        <p:tgtEl>
                                          <p:spTgt spid="8">
                                            <p:txEl>
                                              <p:pRg st="5" end="5"/>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8">
                                            <p:txEl>
                                              <p:pRg st="6" end="6"/>
                                            </p:txEl>
                                          </p:spTgt>
                                        </p:tgtEl>
                                        <p:attrNameLst>
                                          <p:attrName>style.visibility</p:attrName>
                                        </p:attrNameLst>
                                      </p:cBhvr>
                                      <p:to>
                                        <p:strVal val="visible"/>
                                      </p:to>
                                    </p:set>
                                    <p:animEffect transition="in" filter="barn(inVertical)">
                                      <p:cBhvr>
                                        <p:cTn id="16" dur="500"/>
                                        <p:tgtEl>
                                          <p:spTgt spid="8">
                                            <p:txEl>
                                              <p:pRg st="6" end="6"/>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8">
                                            <p:txEl>
                                              <p:pRg st="7" end="7"/>
                                            </p:txEl>
                                          </p:spTgt>
                                        </p:tgtEl>
                                        <p:attrNameLst>
                                          <p:attrName>style.visibility</p:attrName>
                                        </p:attrNameLst>
                                      </p:cBhvr>
                                      <p:to>
                                        <p:strVal val="visible"/>
                                      </p:to>
                                    </p:set>
                                    <p:animEffect transition="in" filter="barn(inVertical)">
                                      <p:cBhvr>
                                        <p:cTn id="19" dur="500"/>
                                        <p:tgtEl>
                                          <p:spTgt spid="8">
                                            <p:txEl>
                                              <p:pRg st="7" end="7"/>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8">
                                            <p:txEl>
                                              <p:pRg st="8" end="8"/>
                                            </p:txEl>
                                          </p:spTgt>
                                        </p:tgtEl>
                                        <p:attrNameLst>
                                          <p:attrName>style.visibility</p:attrName>
                                        </p:attrNameLst>
                                      </p:cBhvr>
                                      <p:to>
                                        <p:strVal val="visible"/>
                                      </p:to>
                                    </p:set>
                                    <p:animEffect transition="in" filter="barn(inVertical)">
                                      <p:cBhvr>
                                        <p:cTn id="22" dur="500"/>
                                        <p:tgtEl>
                                          <p:spTgt spid="8">
                                            <p:txEl>
                                              <p:pRg st="8" end="8"/>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animEffect transition="in" filter="barn(inVertical)">
                                      <p:cBhvr>
                                        <p:cTn id="25" dur="500"/>
                                        <p:tgtEl>
                                          <p:spTgt spid="8">
                                            <p:txEl>
                                              <p:pRg st="9" end="9"/>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8">
                                            <p:txEl>
                                              <p:pRg st="10" end="10"/>
                                            </p:txEl>
                                          </p:spTgt>
                                        </p:tgtEl>
                                        <p:attrNameLst>
                                          <p:attrName>style.visibility</p:attrName>
                                        </p:attrNameLst>
                                      </p:cBhvr>
                                      <p:to>
                                        <p:strVal val="visible"/>
                                      </p:to>
                                    </p:set>
                                    <p:animEffect transition="in" filter="barn(inVertical)">
                                      <p:cBhvr>
                                        <p:cTn id="28" dur="500"/>
                                        <p:tgtEl>
                                          <p:spTgt spid="8">
                                            <p:txEl>
                                              <p:pRg st="10" end="1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8">
                                            <p:txEl>
                                              <p:pRg st="12" end="12"/>
                                            </p:txEl>
                                          </p:spTgt>
                                        </p:tgtEl>
                                        <p:attrNameLst>
                                          <p:attrName>style.visibility</p:attrName>
                                        </p:attrNameLst>
                                      </p:cBhvr>
                                      <p:to>
                                        <p:strVal val="visible"/>
                                      </p:to>
                                    </p:set>
                                    <p:animEffect transition="in" filter="barn(inVertical)">
                                      <p:cBhvr>
                                        <p:cTn id="33" dur="500"/>
                                        <p:tgtEl>
                                          <p:spTgt spid="8">
                                            <p:txEl>
                                              <p:pRg st="12" end="12"/>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8">
                                            <p:txEl>
                                              <p:pRg st="13" end="13"/>
                                            </p:txEl>
                                          </p:spTgt>
                                        </p:tgtEl>
                                        <p:attrNameLst>
                                          <p:attrName>style.visibility</p:attrName>
                                        </p:attrNameLst>
                                      </p:cBhvr>
                                      <p:to>
                                        <p:strVal val="visible"/>
                                      </p:to>
                                    </p:set>
                                    <p:animEffect transition="in" filter="barn(inVertical)">
                                      <p:cBhvr>
                                        <p:cTn id="36" dur="500"/>
                                        <p:tgtEl>
                                          <p:spTgt spid="8">
                                            <p:txEl>
                                              <p:pRg st="13" end="13"/>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8">
                                            <p:txEl>
                                              <p:pRg st="14" end="14"/>
                                            </p:txEl>
                                          </p:spTgt>
                                        </p:tgtEl>
                                        <p:attrNameLst>
                                          <p:attrName>style.visibility</p:attrName>
                                        </p:attrNameLst>
                                      </p:cBhvr>
                                      <p:to>
                                        <p:strVal val="visible"/>
                                      </p:to>
                                    </p:set>
                                    <p:animEffect transition="in" filter="barn(inVertical)">
                                      <p:cBhvr>
                                        <p:cTn id="39" dur="500"/>
                                        <p:tgtEl>
                                          <p:spTgt spid="8">
                                            <p:txEl>
                                              <p:pRg st="14" end="14"/>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8">
                                            <p:txEl>
                                              <p:pRg st="15" end="15"/>
                                            </p:txEl>
                                          </p:spTgt>
                                        </p:tgtEl>
                                        <p:attrNameLst>
                                          <p:attrName>style.visibility</p:attrName>
                                        </p:attrNameLst>
                                      </p:cBhvr>
                                      <p:to>
                                        <p:strVal val="visible"/>
                                      </p:to>
                                    </p:set>
                                    <p:animEffect transition="in" filter="barn(inVertical)">
                                      <p:cBhvr>
                                        <p:cTn id="42" dur="500"/>
                                        <p:tgtEl>
                                          <p:spTgt spid="8">
                                            <p:txEl>
                                              <p:pRg st="15" end="15"/>
                                            </p:txEl>
                                          </p:spTgt>
                                        </p:tgtEl>
                                      </p:cBhvr>
                                    </p:animEffect>
                                  </p:childTnLst>
                                </p:cTn>
                              </p:par>
                              <p:par>
                                <p:cTn id="43" presetID="16" presetClass="entr" presetSubtype="21" fill="hold" nodeType="withEffect">
                                  <p:stCondLst>
                                    <p:cond delay="0"/>
                                  </p:stCondLst>
                                  <p:childTnLst>
                                    <p:set>
                                      <p:cBhvr>
                                        <p:cTn id="44" dur="1" fill="hold">
                                          <p:stCondLst>
                                            <p:cond delay="0"/>
                                          </p:stCondLst>
                                        </p:cTn>
                                        <p:tgtEl>
                                          <p:spTgt spid="8">
                                            <p:txEl>
                                              <p:pRg st="16" end="16"/>
                                            </p:txEl>
                                          </p:spTgt>
                                        </p:tgtEl>
                                        <p:attrNameLst>
                                          <p:attrName>style.visibility</p:attrName>
                                        </p:attrNameLst>
                                      </p:cBhvr>
                                      <p:to>
                                        <p:strVal val="visible"/>
                                      </p:to>
                                    </p:set>
                                    <p:animEffect transition="in" filter="barn(inVertical)">
                                      <p:cBhvr>
                                        <p:cTn id="45" dur="500"/>
                                        <p:tgtEl>
                                          <p:spTgt spid="8">
                                            <p:txEl>
                                              <p:pRg st="16" end="16"/>
                                            </p:txEl>
                                          </p:spTgt>
                                        </p:tgtEl>
                                      </p:cBhvr>
                                    </p:animEffect>
                                  </p:childTnLst>
                                </p:cTn>
                              </p:par>
                              <p:par>
                                <p:cTn id="46" presetID="16" presetClass="entr" presetSubtype="21" fill="hold" nodeType="withEffect">
                                  <p:stCondLst>
                                    <p:cond delay="0"/>
                                  </p:stCondLst>
                                  <p:childTnLst>
                                    <p:set>
                                      <p:cBhvr>
                                        <p:cTn id="47" dur="1" fill="hold">
                                          <p:stCondLst>
                                            <p:cond delay="0"/>
                                          </p:stCondLst>
                                        </p:cTn>
                                        <p:tgtEl>
                                          <p:spTgt spid="8">
                                            <p:txEl>
                                              <p:pRg st="17" end="17"/>
                                            </p:txEl>
                                          </p:spTgt>
                                        </p:tgtEl>
                                        <p:attrNameLst>
                                          <p:attrName>style.visibility</p:attrName>
                                        </p:attrNameLst>
                                      </p:cBhvr>
                                      <p:to>
                                        <p:strVal val="visible"/>
                                      </p:to>
                                    </p:set>
                                    <p:animEffect transition="in" filter="barn(inVertical)">
                                      <p:cBhvr>
                                        <p:cTn id="48" dur="500"/>
                                        <p:tgtEl>
                                          <p:spTgt spid="8">
                                            <p:txEl>
                                              <p:pRg st="17" end="17"/>
                                            </p:txEl>
                                          </p:spTgt>
                                        </p:tgtEl>
                                      </p:cBhvr>
                                    </p:animEffect>
                                  </p:childTnLst>
                                </p:cTn>
                              </p:par>
                              <p:par>
                                <p:cTn id="49" presetID="16" presetClass="entr" presetSubtype="21" fill="hold" nodeType="withEffect">
                                  <p:stCondLst>
                                    <p:cond delay="0"/>
                                  </p:stCondLst>
                                  <p:childTnLst>
                                    <p:set>
                                      <p:cBhvr>
                                        <p:cTn id="50" dur="1" fill="hold">
                                          <p:stCondLst>
                                            <p:cond delay="0"/>
                                          </p:stCondLst>
                                        </p:cTn>
                                        <p:tgtEl>
                                          <p:spTgt spid="8">
                                            <p:txEl>
                                              <p:pRg st="18" end="18"/>
                                            </p:txEl>
                                          </p:spTgt>
                                        </p:tgtEl>
                                        <p:attrNameLst>
                                          <p:attrName>style.visibility</p:attrName>
                                        </p:attrNameLst>
                                      </p:cBhvr>
                                      <p:to>
                                        <p:strVal val="visible"/>
                                      </p:to>
                                    </p:set>
                                    <p:animEffect transition="in" filter="barn(inVertical)">
                                      <p:cBhvr>
                                        <p:cTn id="51" dur="500"/>
                                        <p:tgtEl>
                                          <p:spTgt spid="8">
                                            <p:txEl>
                                              <p:pRg st="18" end="18"/>
                                            </p:txEl>
                                          </p:spTgt>
                                        </p:tgtEl>
                                      </p:cBhvr>
                                    </p:animEffect>
                                  </p:childTnLst>
                                </p:cTn>
                              </p:par>
                              <p:par>
                                <p:cTn id="52" presetID="16" presetClass="entr" presetSubtype="21" fill="hold" nodeType="withEffect">
                                  <p:stCondLst>
                                    <p:cond delay="0"/>
                                  </p:stCondLst>
                                  <p:childTnLst>
                                    <p:set>
                                      <p:cBhvr>
                                        <p:cTn id="53" dur="1" fill="hold">
                                          <p:stCondLst>
                                            <p:cond delay="0"/>
                                          </p:stCondLst>
                                        </p:cTn>
                                        <p:tgtEl>
                                          <p:spTgt spid="8">
                                            <p:txEl>
                                              <p:pRg st="19" end="19"/>
                                            </p:txEl>
                                          </p:spTgt>
                                        </p:tgtEl>
                                        <p:attrNameLst>
                                          <p:attrName>style.visibility</p:attrName>
                                        </p:attrNameLst>
                                      </p:cBhvr>
                                      <p:to>
                                        <p:strVal val="visible"/>
                                      </p:to>
                                    </p:set>
                                    <p:animEffect transition="in" filter="barn(inVertical)">
                                      <p:cBhvr>
                                        <p:cTn id="54" dur="500"/>
                                        <p:tgtEl>
                                          <p:spTgt spid="8">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4" y="429909"/>
            <a:ext cx="8534400" cy="897466"/>
          </a:xfrm>
        </p:spPr>
        <p:txBody>
          <a:bodyPr>
            <a:normAutofit/>
          </a:bodyPr>
          <a:lstStyle/>
          <a:p>
            <a:r>
              <a:rPr lang="en-US" u="sng" dirty="0" smtClean="0">
                <a:solidFill>
                  <a:srgbClr val="FFC000"/>
                </a:solidFill>
              </a:rPr>
              <a:t>Planar GRAPHs:</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6</a:t>
            </a:fld>
            <a:endParaRPr lang="en-US" dirty="0"/>
          </a:p>
        </p:txBody>
      </p:sp>
      <p:sp>
        <p:nvSpPr>
          <p:cNvPr id="8" name="TextBox 7"/>
          <p:cNvSpPr txBox="1"/>
          <p:nvPr/>
        </p:nvSpPr>
        <p:spPr>
          <a:xfrm>
            <a:off x="1397479" y="1571656"/>
            <a:ext cx="9790982" cy="3693319"/>
          </a:xfrm>
          <a:prstGeom prst="rect">
            <a:avLst/>
          </a:prstGeom>
          <a:noFill/>
        </p:spPr>
        <p:txBody>
          <a:bodyPr wrap="square" rtlCol="0">
            <a:spAutoFit/>
          </a:bodyPr>
          <a:lstStyle/>
          <a:p>
            <a:pPr marL="285750" indent="-285750">
              <a:buFont typeface="Arial" panose="020B0604020202020204" pitchFamily="34" charset="0"/>
              <a:buChar char="•"/>
            </a:pPr>
            <a:r>
              <a:rPr lang="en-US" dirty="0"/>
              <a:t>4 Suppose that a connected planar simple graph has 20 vertices, each of degree 3. Into how many regions does a representation of this planar graph split the plane</a:t>
            </a:r>
            <a:r>
              <a:rPr lang="en-US" dirty="0" smtClean="0"/>
              <a:t>?</a:t>
            </a:r>
          </a:p>
          <a:p>
            <a:r>
              <a:rPr lang="en-US" dirty="0" smtClean="0"/>
              <a:t>	Solution:</a:t>
            </a:r>
          </a:p>
          <a:p>
            <a:endParaRPr lang="en-US" dirty="0" smtClean="0"/>
          </a:p>
          <a:p>
            <a:r>
              <a:rPr lang="en-US" dirty="0"/>
              <a:t>This graph has 20 vertices, each of degree 3, so v = </a:t>
            </a:r>
            <a:r>
              <a:rPr lang="en-US" dirty="0" smtClean="0"/>
              <a:t>20</a:t>
            </a:r>
          </a:p>
          <a:p>
            <a:r>
              <a:rPr lang="en-US" dirty="0" smtClean="0"/>
              <a:t>Now using Handshaking theorem ,</a:t>
            </a:r>
          </a:p>
          <a:p>
            <a:r>
              <a:rPr lang="en-US" dirty="0"/>
              <a:t>	</a:t>
            </a:r>
            <a:r>
              <a:rPr lang="en-US" dirty="0" smtClean="0"/>
              <a:t>	2e = (20*3)</a:t>
            </a:r>
          </a:p>
          <a:p>
            <a:r>
              <a:rPr lang="en-US" dirty="0"/>
              <a:t>	</a:t>
            </a:r>
            <a:r>
              <a:rPr lang="en-US" dirty="0" smtClean="0"/>
              <a:t>	e = 30</a:t>
            </a:r>
          </a:p>
          <a:p>
            <a:r>
              <a:rPr lang="en-US" dirty="0"/>
              <a:t>Consequently, from Euler’s formula, the number of regions </a:t>
            </a:r>
            <a:r>
              <a:rPr lang="en-US" dirty="0" smtClean="0"/>
              <a:t>is</a:t>
            </a:r>
          </a:p>
          <a:p>
            <a:r>
              <a:rPr lang="en-US" dirty="0"/>
              <a:t>	</a:t>
            </a:r>
            <a:r>
              <a:rPr lang="pt-BR" dirty="0"/>
              <a:t>r = e − v + 2 </a:t>
            </a:r>
            <a:endParaRPr lang="pt-BR" dirty="0" smtClean="0"/>
          </a:p>
          <a:p>
            <a:r>
              <a:rPr lang="pt-BR" dirty="0"/>
              <a:t>	</a:t>
            </a:r>
            <a:r>
              <a:rPr lang="pt-BR" dirty="0" smtClean="0"/>
              <a:t>r = </a:t>
            </a:r>
            <a:r>
              <a:rPr lang="pt-BR" dirty="0"/>
              <a:t>30 − 20 + </a:t>
            </a:r>
            <a:r>
              <a:rPr lang="pt-BR" dirty="0" smtClean="0"/>
              <a:t>2</a:t>
            </a:r>
          </a:p>
          <a:p>
            <a:r>
              <a:rPr lang="pt-BR" dirty="0"/>
              <a:t>	</a:t>
            </a:r>
            <a:r>
              <a:rPr lang="pt-BR" dirty="0" smtClean="0"/>
              <a:t>r </a:t>
            </a:r>
            <a:r>
              <a:rPr lang="pt-BR" dirty="0"/>
              <a:t>= 12.</a:t>
            </a:r>
            <a:endParaRPr lang="en-US" dirty="0"/>
          </a:p>
          <a:p>
            <a:endParaRPr lang="en-US" dirty="0"/>
          </a:p>
        </p:txBody>
      </p:sp>
    </p:spTree>
    <p:extLst>
      <p:ext uri="{BB962C8B-B14F-4D97-AF65-F5344CB8AC3E}">
        <p14:creationId xmlns:p14="http://schemas.microsoft.com/office/powerpoint/2010/main" val="1474795610"/>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4" y="429909"/>
            <a:ext cx="8534400" cy="897466"/>
          </a:xfrm>
        </p:spPr>
        <p:txBody>
          <a:bodyPr>
            <a:normAutofit/>
          </a:bodyPr>
          <a:lstStyle/>
          <a:p>
            <a:r>
              <a:rPr lang="en-US" u="sng" dirty="0" smtClean="0">
                <a:solidFill>
                  <a:srgbClr val="FFC000"/>
                </a:solidFill>
              </a:rPr>
              <a:t>Planar GRAPHs:</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7</a:t>
            </a:fld>
            <a:endParaRPr lang="en-US" dirty="0"/>
          </a:p>
        </p:txBody>
      </p:sp>
      <mc:AlternateContent xmlns:mc="http://schemas.openxmlformats.org/markup-compatibility/2006" xmlns:a14="http://schemas.microsoft.com/office/drawing/2010/main">
        <mc:Choice Requires="a14">
          <p:sp>
            <p:nvSpPr>
              <p:cNvPr id="8" name="TextBox 7"/>
              <p:cNvSpPr txBox="1"/>
              <p:nvPr/>
            </p:nvSpPr>
            <p:spPr>
              <a:xfrm>
                <a:off x="1199072" y="1261105"/>
                <a:ext cx="10653622" cy="5387180"/>
              </a:xfrm>
              <a:prstGeom prst="rect">
                <a:avLst/>
              </a:prstGeom>
              <a:noFill/>
            </p:spPr>
            <p:txBody>
              <a:bodyPr wrap="square" rtlCol="0">
                <a:spAutoFit/>
              </a:bodyPr>
              <a:lstStyle/>
              <a:p>
                <a:r>
                  <a:rPr lang="en-US" dirty="0" smtClean="0"/>
                  <a:t>Corollary of Euler’s Theorem:</a:t>
                </a:r>
              </a:p>
              <a:p>
                <a:pPr marL="342900" indent="-342900">
                  <a:buFont typeface="+mj-lt"/>
                  <a:buAutoNum type="arabicPeriod"/>
                </a:pPr>
                <a:r>
                  <a:rPr lang="en-US" b="1" dirty="0"/>
                  <a:t>If G is a connected planar simple graph with e edges and v vertices, where v ≥ 3, then e ≤ 3v − </a:t>
                </a:r>
                <a:r>
                  <a:rPr lang="en-US" b="1" dirty="0" smtClean="0"/>
                  <a:t>6</a:t>
                </a:r>
              </a:p>
              <a:p>
                <a:r>
                  <a:rPr lang="en-US" dirty="0"/>
                  <a:t>	</a:t>
                </a:r>
                <a:r>
                  <a:rPr lang="en-US" dirty="0" smtClean="0"/>
                  <a:t>Proof:</a:t>
                </a:r>
              </a:p>
              <a:p>
                <a:r>
                  <a:rPr lang="en-US" dirty="0" smtClean="0"/>
                  <a:t>Let G(v, e) be the connected planar </a:t>
                </a:r>
                <a:r>
                  <a:rPr lang="en-US" dirty="0"/>
                  <a:t>simple graph. A connected planar simple graph drawn in the plane divides the plane into regions, say </a:t>
                </a:r>
                <a:r>
                  <a:rPr lang="en-US" b="1" dirty="0"/>
                  <a:t>r</a:t>
                </a:r>
                <a:r>
                  <a:rPr lang="en-US" dirty="0"/>
                  <a:t> of </a:t>
                </a:r>
                <a:r>
                  <a:rPr lang="en-US" dirty="0" smtClean="0"/>
                  <a:t>them.</a:t>
                </a:r>
              </a:p>
              <a:p>
                <a:endParaRPr lang="en-US" dirty="0" smtClean="0"/>
              </a:p>
              <a:p>
                <a:r>
                  <a:rPr lang="en-US" dirty="0"/>
                  <a:t>The degree of each region is at least three. (Because the graphs discussed here are simple graphs, no multiple edges that could produce regions of degree two, or loops that could produce regions of degree one, are permitted.) </a:t>
                </a:r>
                <a:r>
                  <a:rPr lang="en-US" dirty="0" smtClean="0"/>
                  <a:t>Degree of region is </a:t>
                </a:r>
                <a:r>
                  <a:rPr lang="en-US" dirty="0"/>
                  <a:t>defined to be the number of edges on the boundary of this region.</a:t>
                </a:r>
                <a:endParaRPr lang="en-US" dirty="0" smtClean="0"/>
              </a:p>
              <a:p>
                <a:endParaRPr lang="en-US" dirty="0"/>
              </a:p>
              <a:p>
                <a:r>
                  <a:rPr lang="en-US" dirty="0" smtClean="0"/>
                  <a:t>Sum </a:t>
                </a:r>
                <a:r>
                  <a:rPr lang="en-US" dirty="0"/>
                  <a:t>of the degrees of the regions is exactly twice the number of edges in the graph, because each edge occurs on the boundary of a region exactly twice . Because each region has degree greater than or equal to three, it follows </a:t>
                </a:r>
                <a:r>
                  <a:rPr lang="en-US" dirty="0" smtClean="0"/>
                  <a:t>that</a:t>
                </a:r>
              </a:p>
              <a:p>
                <a:r>
                  <a:rPr lang="en-US" dirty="0"/>
                  <a:t>	</a:t>
                </a:r>
                <a:r>
                  <a:rPr lang="en-US" dirty="0" smtClean="0"/>
                  <a:t>			</a:t>
                </a:r>
                <a:r>
                  <a:rPr lang="en-US" b="1" dirty="0" smtClean="0"/>
                  <a:t> </a:t>
                </a:r>
                <a:r>
                  <a:rPr lang="en-US" b="1" dirty="0"/>
                  <a:t>2e </a:t>
                </a:r>
                <a:r>
                  <a:rPr lang="en-US" b="1" dirty="0" smtClean="0"/>
                  <a:t>= </a:t>
                </a:r>
                <a14:m>
                  <m:oMath xmlns:m="http://schemas.openxmlformats.org/officeDocument/2006/math">
                    <m:nary>
                      <m:naryPr>
                        <m:chr m:val="∑"/>
                        <m:supHide m:val="on"/>
                        <m:ctrlPr>
                          <a:rPr lang="en-US" b="1" i="1" dirty="0" smtClean="0">
                            <a:latin typeface="Cambria Math" panose="02040503050406030204" pitchFamily="18" charset="0"/>
                          </a:rPr>
                        </m:ctrlPr>
                      </m:naryPr>
                      <m:sub>
                        <m:r>
                          <m:rPr>
                            <m:brk m:alnAt="7"/>
                          </m:rPr>
                          <a:rPr lang="en-US" b="1" i="1" dirty="0" smtClean="0">
                            <a:latin typeface="Cambria Math" panose="02040503050406030204" pitchFamily="18" charset="0"/>
                          </a:rPr>
                          <m:t>𝒂</m:t>
                        </m:r>
                        <m:r>
                          <a:rPr lang="en-US" b="1" i="1" dirty="0" smtClean="0">
                            <a:latin typeface="Cambria Math" panose="02040503050406030204" pitchFamily="18" charset="0"/>
                          </a:rPr>
                          <m:t>𝒍𝒍</m:t>
                        </m:r>
                        <m:r>
                          <a:rPr lang="en-US" b="1" i="1" dirty="0" smtClean="0">
                            <a:latin typeface="Cambria Math" panose="02040503050406030204" pitchFamily="18" charset="0"/>
                          </a:rPr>
                          <m:t> </m:t>
                        </m:r>
                        <m:r>
                          <a:rPr lang="en-US" b="1" i="1" dirty="0" smtClean="0">
                            <a:latin typeface="Cambria Math" panose="02040503050406030204" pitchFamily="18" charset="0"/>
                          </a:rPr>
                          <m:t>𝒓𝒆𝒈𝒊𝒐𝒏𝒔</m:t>
                        </m:r>
                        <m:r>
                          <a:rPr lang="en-US" b="1" i="1" dirty="0" smtClean="0">
                            <a:latin typeface="Cambria Math" panose="02040503050406030204" pitchFamily="18" charset="0"/>
                          </a:rPr>
                          <m:t> </m:t>
                        </m:r>
                        <m:r>
                          <a:rPr lang="en-US" b="1" i="1" dirty="0" smtClean="0">
                            <a:latin typeface="Cambria Math" panose="02040503050406030204" pitchFamily="18" charset="0"/>
                          </a:rPr>
                          <m:t>𝑹</m:t>
                        </m:r>
                      </m:sub>
                      <m:sup/>
                      <m:e>
                        <m:r>
                          <a:rPr lang="en-US" b="1" i="0" dirty="0" smtClean="0">
                            <a:latin typeface="Cambria Math" panose="02040503050406030204" pitchFamily="18" charset="0"/>
                          </a:rPr>
                          <m:t>𝐝𝐞𝐠</m:t>
                        </m:r>
                        <m:r>
                          <a:rPr lang="en-US" b="1" i="1" dirty="0" smtClean="0">
                            <a:latin typeface="Cambria Math" panose="02040503050406030204" pitchFamily="18" charset="0"/>
                          </a:rPr>
                          <m:t>⁡(</m:t>
                        </m:r>
                        <m:r>
                          <a:rPr lang="en-US" b="1" i="1" dirty="0" smtClean="0">
                            <a:latin typeface="Cambria Math" panose="02040503050406030204" pitchFamily="18" charset="0"/>
                          </a:rPr>
                          <m:t>𝑹</m:t>
                        </m:r>
                        <m:r>
                          <a:rPr lang="en-US" b="1" i="1" dirty="0" smtClean="0">
                            <a:latin typeface="Cambria Math" panose="02040503050406030204" pitchFamily="18" charset="0"/>
                          </a:rPr>
                          <m:t>)</m:t>
                        </m:r>
                      </m:e>
                    </m:nary>
                    <m:r>
                      <a:rPr lang="en-US" b="1" i="1" dirty="0" smtClean="0">
                        <a:latin typeface="Cambria Math" panose="02040503050406030204" pitchFamily="18" charset="0"/>
                      </a:rPr>
                      <m:t> </m:t>
                    </m:r>
                  </m:oMath>
                </a14:m>
                <a:r>
                  <a:rPr lang="en-US" b="1" dirty="0" smtClean="0"/>
                  <a:t>≥ 3r</a:t>
                </a:r>
              </a:p>
              <a:p>
                <a:r>
                  <a:rPr lang="en-US" dirty="0"/>
                  <a:t>				 (2/3)e ≥ r</a:t>
                </a:r>
                <a:endParaRPr lang="en-US" dirty="0" smtClean="0"/>
              </a:p>
              <a:p>
                <a:r>
                  <a:rPr lang="en-US" dirty="0"/>
                  <a:t>Using r = e − v + 2 (Euler’s formula), </a:t>
                </a:r>
                <a:endParaRPr lang="en-US" dirty="0" smtClean="0"/>
              </a:p>
              <a:p>
                <a:r>
                  <a:rPr lang="en-US" dirty="0" smtClean="0"/>
                  <a:t>we obtain v –e +r = 2</a:t>
                </a:r>
              </a:p>
              <a:p>
                <a:r>
                  <a:rPr lang="en-US" dirty="0"/>
                  <a:t>		 v</a:t>
                </a:r>
                <a:r>
                  <a:rPr lang="en-US" dirty="0" smtClean="0"/>
                  <a:t> </a:t>
                </a:r>
                <a:r>
                  <a:rPr lang="en-US" dirty="0"/>
                  <a:t>− </a:t>
                </a:r>
                <a:r>
                  <a:rPr lang="en-US" dirty="0" smtClean="0"/>
                  <a:t>e </a:t>
                </a:r>
                <a:r>
                  <a:rPr lang="en-US" dirty="0"/>
                  <a:t>+ </a:t>
                </a:r>
                <a:r>
                  <a:rPr lang="en-US" dirty="0" smtClean="0"/>
                  <a:t> </a:t>
                </a:r>
                <a:r>
                  <a:rPr lang="en-US" dirty="0"/>
                  <a:t>(</a:t>
                </a:r>
                <a:r>
                  <a:rPr lang="en-US" dirty="0" smtClean="0"/>
                  <a:t>2/3)e </a:t>
                </a:r>
                <a:r>
                  <a:rPr lang="en-US" b="1" dirty="0" smtClean="0"/>
                  <a:t>≥ </a:t>
                </a:r>
                <a:r>
                  <a:rPr lang="en-US" dirty="0" smtClean="0"/>
                  <a:t>2</a:t>
                </a:r>
              </a:p>
              <a:p>
                <a:r>
                  <a:rPr lang="en-US" dirty="0"/>
                  <a:t>	</a:t>
                </a:r>
                <a:r>
                  <a:rPr lang="en-US" dirty="0" smtClean="0"/>
                  <a:t>	</a:t>
                </a:r>
                <a:r>
                  <a:rPr lang="en-US" b="1" dirty="0"/>
                  <a:t>e ≤ 3v − </a:t>
                </a:r>
                <a:r>
                  <a:rPr lang="en-US" b="1" dirty="0" smtClean="0"/>
                  <a:t>6. Hence proved</a:t>
                </a:r>
                <a:endParaRPr lang="en-US" b="1" dirty="0"/>
              </a:p>
            </p:txBody>
          </p:sp>
        </mc:Choice>
        <mc:Fallback xmlns="">
          <p:sp>
            <p:nvSpPr>
              <p:cNvPr id="8" name="TextBox 7"/>
              <p:cNvSpPr txBox="1">
                <a:spLocks noRot="1" noChangeAspect="1" noMove="1" noResize="1" noEditPoints="1" noAdjustHandles="1" noChangeArrowheads="1" noChangeShapeType="1" noTextEdit="1"/>
              </p:cNvSpPr>
              <p:nvPr/>
            </p:nvSpPr>
            <p:spPr>
              <a:xfrm>
                <a:off x="1199072" y="1261105"/>
                <a:ext cx="10653622" cy="5387180"/>
              </a:xfrm>
              <a:prstGeom prst="rect">
                <a:avLst/>
              </a:prstGeom>
              <a:blipFill>
                <a:blip r:embed="rId2"/>
                <a:stretch>
                  <a:fillRect l="-515" t="-679" r="-801" b="-905"/>
                </a:stretch>
              </a:blipFill>
            </p:spPr>
            <p:txBody>
              <a:bodyPr/>
              <a:lstStyle/>
              <a:p>
                <a:r>
                  <a:rPr lang="en-US">
                    <a:noFill/>
                  </a:rPr>
                  <a:t> </a:t>
                </a:r>
              </a:p>
            </p:txBody>
          </p:sp>
        </mc:Fallback>
      </mc:AlternateContent>
    </p:spTree>
    <p:extLst>
      <p:ext uri="{BB962C8B-B14F-4D97-AF65-F5344CB8AC3E}">
        <p14:creationId xmlns:p14="http://schemas.microsoft.com/office/powerpoint/2010/main" val="10821889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animEffect transition="in" filter="barn(inVertical)">
                                      <p:cBhvr>
                                        <p:cTn id="7" dur="500"/>
                                        <p:tgtEl>
                                          <p:spTgt spid="8">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7" end="7"/>
                                            </p:txEl>
                                          </p:spTgt>
                                        </p:tgtEl>
                                        <p:attrNameLst>
                                          <p:attrName>style.visibility</p:attrName>
                                        </p:attrNameLst>
                                      </p:cBhvr>
                                      <p:to>
                                        <p:strVal val="visible"/>
                                      </p:to>
                                    </p:set>
                                    <p:animEffect transition="in" filter="barn(inVertical)">
                                      <p:cBhvr>
                                        <p:cTn id="12" dur="500"/>
                                        <p:tgtEl>
                                          <p:spTgt spid="8">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xEl>
                                              <p:pRg st="8" end="8"/>
                                            </p:txEl>
                                          </p:spTgt>
                                        </p:tgtEl>
                                        <p:attrNameLst>
                                          <p:attrName>style.visibility</p:attrName>
                                        </p:attrNameLst>
                                      </p:cBhvr>
                                      <p:to>
                                        <p:strVal val="visible"/>
                                      </p:to>
                                    </p:set>
                                    <p:animEffect transition="in" filter="barn(inVertical)">
                                      <p:cBhvr>
                                        <p:cTn id="17" dur="500"/>
                                        <p:tgtEl>
                                          <p:spTgt spid="8">
                                            <p:txEl>
                                              <p:pRg st="8" end="8"/>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8">
                                            <p:txEl>
                                              <p:pRg st="9" end="9"/>
                                            </p:txEl>
                                          </p:spTgt>
                                        </p:tgtEl>
                                        <p:attrNameLst>
                                          <p:attrName>style.visibility</p:attrName>
                                        </p:attrNameLst>
                                      </p:cBhvr>
                                      <p:to>
                                        <p:strVal val="visible"/>
                                      </p:to>
                                    </p:set>
                                    <p:animEffect transition="in" filter="barn(inVertical)">
                                      <p:cBhvr>
                                        <p:cTn id="20" dur="500"/>
                                        <p:tgtEl>
                                          <p:spTgt spid="8">
                                            <p:txEl>
                                              <p:pRg st="9" end="9"/>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8">
                                            <p:txEl>
                                              <p:pRg st="10" end="10"/>
                                            </p:txEl>
                                          </p:spTgt>
                                        </p:tgtEl>
                                        <p:attrNameLst>
                                          <p:attrName>style.visibility</p:attrName>
                                        </p:attrNameLst>
                                      </p:cBhvr>
                                      <p:to>
                                        <p:strVal val="visible"/>
                                      </p:to>
                                    </p:set>
                                    <p:animEffect transition="in" filter="barn(inVertical)">
                                      <p:cBhvr>
                                        <p:cTn id="23" dur="500"/>
                                        <p:tgtEl>
                                          <p:spTgt spid="8">
                                            <p:txEl>
                                              <p:pRg st="10" end="10"/>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8">
                                            <p:txEl>
                                              <p:pRg st="11" end="11"/>
                                            </p:txEl>
                                          </p:spTgt>
                                        </p:tgtEl>
                                        <p:attrNameLst>
                                          <p:attrName>style.visibility</p:attrName>
                                        </p:attrNameLst>
                                      </p:cBhvr>
                                      <p:to>
                                        <p:strVal val="visible"/>
                                      </p:to>
                                    </p:set>
                                    <p:animEffect transition="in" filter="barn(inVertical)">
                                      <p:cBhvr>
                                        <p:cTn id="26" dur="500"/>
                                        <p:tgtEl>
                                          <p:spTgt spid="8">
                                            <p:txEl>
                                              <p:pRg st="11" end="11"/>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8">
                                            <p:txEl>
                                              <p:pRg st="12" end="12"/>
                                            </p:txEl>
                                          </p:spTgt>
                                        </p:tgtEl>
                                        <p:attrNameLst>
                                          <p:attrName>style.visibility</p:attrName>
                                        </p:attrNameLst>
                                      </p:cBhvr>
                                      <p:to>
                                        <p:strVal val="visible"/>
                                      </p:to>
                                    </p:set>
                                    <p:animEffect transition="in" filter="barn(inVertical)">
                                      <p:cBhvr>
                                        <p:cTn id="29" dur="500"/>
                                        <p:tgtEl>
                                          <p:spTgt spid="8">
                                            <p:txEl>
                                              <p:pRg st="12" end="12"/>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8">
                                            <p:txEl>
                                              <p:pRg st="13" end="13"/>
                                            </p:txEl>
                                          </p:spTgt>
                                        </p:tgtEl>
                                        <p:attrNameLst>
                                          <p:attrName>style.visibility</p:attrName>
                                        </p:attrNameLst>
                                      </p:cBhvr>
                                      <p:to>
                                        <p:strVal val="visible"/>
                                      </p:to>
                                    </p:set>
                                    <p:animEffect transition="in" filter="barn(inVertical)">
                                      <p:cBhvr>
                                        <p:cTn id="32" dur="500"/>
                                        <p:tgtEl>
                                          <p:spTgt spid="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4" y="429909"/>
            <a:ext cx="8534400" cy="897466"/>
          </a:xfrm>
        </p:spPr>
        <p:txBody>
          <a:bodyPr>
            <a:normAutofit/>
          </a:bodyPr>
          <a:lstStyle/>
          <a:p>
            <a:r>
              <a:rPr lang="en-US" u="sng" dirty="0" smtClean="0">
                <a:solidFill>
                  <a:srgbClr val="FFC000"/>
                </a:solidFill>
              </a:rPr>
              <a:t>Planar GRAPHs:</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8</a:t>
            </a:fld>
            <a:endParaRPr lang="en-US" dirty="0"/>
          </a:p>
        </p:txBody>
      </p:sp>
      <mc:AlternateContent xmlns:mc="http://schemas.openxmlformats.org/markup-compatibility/2006" xmlns:a14="http://schemas.microsoft.com/office/drawing/2010/main">
        <mc:Choice Requires="a14">
          <p:sp>
            <p:nvSpPr>
              <p:cNvPr id="8" name="TextBox 7"/>
              <p:cNvSpPr txBox="1"/>
              <p:nvPr/>
            </p:nvSpPr>
            <p:spPr>
              <a:xfrm>
                <a:off x="1276708" y="1220038"/>
                <a:ext cx="10153291" cy="535531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Show that K</a:t>
                </a:r>
                <a:r>
                  <a:rPr lang="en-US" baseline="-25000" dirty="0"/>
                  <a:t>5</a:t>
                </a:r>
                <a:r>
                  <a:rPr lang="en-US" dirty="0"/>
                  <a:t> is nonplanar using Corollary 1</a:t>
                </a:r>
                <a:r>
                  <a:rPr lang="en-US" dirty="0" smtClean="0"/>
                  <a:t>.</a:t>
                </a:r>
              </a:p>
              <a:p>
                <a:r>
                  <a:rPr lang="en-US" dirty="0"/>
                  <a:t>	Solution: </a:t>
                </a:r>
                <a:endParaRPr lang="en-US" dirty="0" smtClean="0"/>
              </a:p>
              <a:p>
                <a:r>
                  <a:rPr lang="en-US" dirty="0" smtClean="0"/>
                  <a:t>The </a:t>
                </a:r>
                <a:r>
                  <a:rPr lang="en-US" dirty="0"/>
                  <a:t>graph K</a:t>
                </a:r>
                <a:r>
                  <a:rPr lang="en-US" baseline="-25000" dirty="0"/>
                  <a:t>5</a:t>
                </a:r>
                <a:r>
                  <a:rPr lang="en-US" dirty="0"/>
                  <a:t> has five vertices and 10 edges. </a:t>
                </a:r>
                <a:endParaRPr lang="en-US" dirty="0" smtClean="0"/>
              </a:p>
              <a:p>
                <a:r>
                  <a:rPr lang="en-US" dirty="0" smtClean="0"/>
                  <a:t>However</a:t>
                </a:r>
                <a:r>
                  <a:rPr lang="en-US" dirty="0"/>
                  <a:t>, the inequality e ≤ 3v − 6 is not satisfied for this graph because </a:t>
                </a:r>
                <a:endParaRPr lang="en-US" dirty="0" smtClean="0"/>
              </a:p>
              <a:p>
                <a:r>
                  <a:rPr lang="en-US" dirty="0" smtClean="0"/>
                  <a:t>				     10 </a:t>
                </a:r>
                <a:r>
                  <a:rPr lang="en-US" dirty="0"/>
                  <a:t>≤ </a:t>
                </a:r>
                <a:r>
                  <a:rPr lang="en-US" dirty="0" smtClean="0"/>
                  <a:t>3*5 -6 </a:t>
                </a:r>
              </a:p>
              <a:p>
                <a:r>
                  <a:rPr lang="en-US" dirty="0"/>
                  <a:t>	</a:t>
                </a:r>
                <a:r>
                  <a:rPr lang="en-US" dirty="0" smtClean="0"/>
                  <a:t>			      10</a:t>
                </a:r>
                <a:r>
                  <a:rPr lang="en-US" dirty="0"/>
                  <a:t> ≤ </a:t>
                </a:r>
                <a:r>
                  <a:rPr lang="en-US" dirty="0" smtClean="0"/>
                  <a:t>9 which is false. </a:t>
                </a:r>
                <a:r>
                  <a:rPr lang="en-US" dirty="0"/>
                  <a:t>Therefore, K5 is not planar</a:t>
                </a:r>
                <a:r>
                  <a:rPr lang="en-US" dirty="0" smtClean="0"/>
                  <a:t>.</a:t>
                </a:r>
              </a:p>
              <a:p>
                <a:endParaRPr lang="en-US" dirty="0"/>
              </a:p>
              <a:p>
                <a:pPr marL="342900" indent="-342900">
                  <a:buAutoNum type="arabicPeriod" startAt="2"/>
                </a:pPr>
                <a:r>
                  <a:rPr lang="en-US" b="1" dirty="0" smtClean="0"/>
                  <a:t>If </a:t>
                </a:r>
                <a:r>
                  <a:rPr lang="en-US" b="1" dirty="0"/>
                  <a:t>G is a connected planar simple graph, then G has a vertex of degree not exceeding </a:t>
                </a:r>
                <a:r>
                  <a:rPr lang="en-US" b="1" dirty="0" smtClean="0"/>
                  <a:t>five</a:t>
                </a:r>
              </a:p>
              <a:p>
                <a:r>
                  <a:rPr lang="en-US" b="1" dirty="0"/>
                  <a:t>	</a:t>
                </a:r>
                <a:r>
                  <a:rPr lang="en-US" dirty="0" smtClean="0"/>
                  <a:t>Poof:</a:t>
                </a:r>
              </a:p>
              <a:p>
                <a:r>
                  <a:rPr lang="en-US" b="1" dirty="0"/>
                  <a:t>	</a:t>
                </a:r>
                <a:r>
                  <a:rPr lang="en-US" dirty="0"/>
                  <a:t>If G has at least three vertices, by Corollary 1 we know that </a:t>
                </a:r>
                <a:endParaRPr lang="en-US" dirty="0" smtClean="0"/>
              </a:p>
              <a:p>
                <a:r>
                  <a:rPr lang="en-US" dirty="0"/>
                  <a:t>	</a:t>
                </a:r>
                <a:r>
                  <a:rPr lang="en-US" dirty="0" smtClean="0"/>
                  <a:t>			e </a:t>
                </a:r>
                <a:r>
                  <a:rPr lang="en-US" dirty="0"/>
                  <a:t>≤ 3v − 6, </a:t>
                </a:r>
              </a:p>
              <a:p>
                <a:r>
                  <a:rPr lang="en-US" dirty="0" smtClean="0"/>
                  <a:t>				2e </a:t>
                </a:r>
                <a:r>
                  <a:rPr lang="en-US" dirty="0"/>
                  <a:t>≤ 6v − 12. </a:t>
                </a:r>
                <a:endParaRPr lang="en-US" dirty="0" smtClean="0"/>
              </a:p>
              <a:p>
                <a:r>
                  <a:rPr lang="en-US" dirty="0"/>
                  <a:t>	</a:t>
                </a:r>
                <a:r>
                  <a:rPr lang="en-US" dirty="0" smtClean="0"/>
                  <a:t>			</a:t>
                </a:r>
                <a:r>
                  <a:rPr lang="en-US" dirty="0"/>
                  <a:t> 2e </a:t>
                </a:r>
                <a:r>
                  <a:rPr lang="en-US" dirty="0" smtClean="0"/>
                  <a:t>+12≤ 6v </a:t>
                </a:r>
              </a:p>
              <a:p>
                <a:r>
                  <a:rPr lang="en-US" dirty="0" smtClean="0"/>
                  <a:t>If </a:t>
                </a:r>
                <a:r>
                  <a:rPr lang="en-US" dirty="0"/>
                  <a:t>the degree of every vertex were at least six, then because </a:t>
                </a:r>
                <a:endParaRPr lang="en-US" dirty="0" smtClean="0"/>
              </a:p>
              <a:p>
                <a:r>
                  <a:rPr lang="en-US" dirty="0"/>
                  <a:t>	</a:t>
                </a:r>
                <a:r>
                  <a:rPr lang="en-US" dirty="0" smtClean="0"/>
                  <a:t>			2e = </a:t>
                </a:r>
                <a14:m>
                  <m:oMath xmlns:m="http://schemas.openxmlformats.org/officeDocument/2006/math">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𝑣</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𝑉</m:t>
                        </m:r>
                      </m:sub>
                      <m:sup/>
                      <m:e>
                        <m:r>
                          <m:rPr>
                            <m:sty m:val="p"/>
                          </m:rPr>
                          <a:rPr lang="en-US">
                            <a:latin typeface="Cambria Math" panose="02040503050406030204" pitchFamily="18" charset="0"/>
                          </a:rPr>
                          <m:t>deg</m:t>
                        </m:r>
                        <m:r>
                          <a:rPr lang="en-US" i="1">
                            <a:latin typeface="Cambria Math" panose="02040503050406030204" pitchFamily="18" charset="0"/>
                          </a:rPr>
                          <m:t>⁡(</m:t>
                        </m:r>
                        <m:r>
                          <a:rPr lang="en-US" i="1">
                            <a:latin typeface="Cambria Math" panose="02040503050406030204" pitchFamily="18" charset="0"/>
                          </a:rPr>
                          <m:t>𝑣</m:t>
                        </m:r>
                        <m:r>
                          <a:rPr lang="en-US" i="1">
                            <a:latin typeface="Cambria Math" panose="02040503050406030204" pitchFamily="18" charset="0"/>
                          </a:rPr>
                          <m:t>)</m:t>
                        </m:r>
                      </m:e>
                    </m:nary>
                  </m:oMath>
                </a14:m>
                <a:r>
                  <a:rPr lang="en-US" dirty="0"/>
                  <a:t> (by the handshaking theorem), we would have </a:t>
                </a:r>
                <a:endParaRPr lang="en-US" dirty="0" smtClean="0"/>
              </a:p>
              <a:p>
                <a:r>
                  <a:rPr lang="en-US" dirty="0"/>
                  <a:t>	</a:t>
                </a:r>
                <a:r>
                  <a:rPr lang="en-US" dirty="0" smtClean="0"/>
                  <a:t>			2e +12≥ 6v+12. </a:t>
                </a:r>
              </a:p>
              <a:p>
                <a:r>
                  <a:rPr lang="en-US" dirty="0" smtClean="0"/>
                  <a:t>But </a:t>
                </a:r>
                <a:r>
                  <a:rPr lang="en-US" dirty="0"/>
                  <a:t>this contradicts the inequality 2e +12≤ 6v . It follows that there must be a vertex with degree no greater than five.</a:t>
                </a:r>
                <a:endParaRPr lang="en-US" b="1" dirty="0" smtClean="0"/>
              </a:p>
              <a:p>
                <a:r>
                  <a:rPr lang="en-US" b="1" dirty="0" smtClean="0"/>
                  <a:t>	</a:t>
                </a:r>
                <a:endParaRPr lang="en-US" b="1" dirty="0"/>
              </a:p>
            </p:txBody>
          </p:sp>
        </mc:Choice>
        <mc:Fallback xmlns="">
          <p:sp>
            <p:nvSpPr>
              <p:cNvPr id="8" name="TextBox 7"/>
              <p:cNvSpPr txBox="1">
                <a:spLocks noRot="1" noChangeAspect="1" noMove="1" noResize="1" noEditPoints="1" noAdjustHandles="1" noChangeArrowheads="1" noChangeShapeType="1" noTextEdit="1"/>
              </p:cNvSpPr>
              <p:nvPr/>
            </p:nvSpPr>
            <p:spPr>
              <a:xfrm>
                <a:off x="1276708" y="1220038"/>
                <a:ext cx="10153291" cy="5355312"/>
              </a:xfrm>
              <a:prstGeom prst="rect">
                <a:avLst/>
              </a:prstGeom>
              <a:blipFill>
                <a:blip r:embed="rId2"/>
                <a:stretch>
                  <a:fillRect l="-480" t="-569"/>
                </a:stretch>
              </a:blipFill>
            </p:spPr>
            <p:txBody>
              <a:bodyPr/>
              <a:lstStyle/>
              <a:p>
                <a:r>
                  <a:rPr lang="en-US">
                    <a:noFill/>
                  </a:rPr>
                  <a:t> </a:t>
                </a:r>
              </a:p>
            </p:txBody>
          </p:sp>
        </mc:Fallback>
      </mc:AlternateContent>
    </p:spTree>
    <p:extLst>
      <p:ext uri="{BB962C8B-B14F-4D97-AF65-F5344CB8AC3E}">
        <p14:creationId xmlns:p14="http://schemas.microsoft.com/office/powerpoint/2010/main" val="3422762159"/>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4" y="429909"/>
            <a:ext cx="8534400" cy="897466"/>
          </a:xfrm>
        </p:spPr>
        <p:txBody>
          <a:bodyPr>
            <a:normAutofit/>
          </a:bodyPr>
          <a:lstStyle/>
          <a:p>
            <a:r>
              <a:rPr lang="en-US" u="sng" dirty="0" smtClean="0">
                <a:solidFill>
                  <a:srgbClr val="FFC000"/>
                </a:solidFill>
              </a:rPr>
              <a:t>Planar GRAPHs:</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720897711"/>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2638</TotalTime>
  <Words>328</Words>
  <Application>Microsoft Office PowerPoint</Application>
  <PresentationFormat>Widescreen</PresentationFormat>
  <Paragraphs>129</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Algerian</vt:lpstr>
      <vt:lpstr>Aparajita</vt:lpstr>
      <vt:lpstr>Arial</vt:lpstr>
      <vt:lpstr>Calibri</vt:lpstr>
      <vt:lpstr>Cambria Math</vt:lpstr>
      <vt:lpstr>Gill Sans MT</vt:lpstr>
      <vt:lpstr>Impact</vt:lpstr>
      <vt:lpstr>Wingdings 3</vt:lpstr>
      <vt:lpstr>Badge</vt:lpstr>
      <vt:lpstr>PowerPoint Presentation</vt:lpstr>
      <vt:lpstr>PowerPoint Presentation</vt:lpstr>
      <vt:lpstr>Planar GRAPHs:</vt:lpstr>
      <vt:lpstr>Planar GRAPHs:</vt:lpstr>
      <vt:lpstr>Planar GRAPHs:</vt:lpstr>
      <vt:lpstr>Planar GRAPHs:</vt:lpstr>
      <vt:lpstr>Planar GRAPHs:</vt:lpstr>
      <vt:lpstr>Planar GRAPHs:</vt:lpstr>
      <vt:lpstr>Planar GRAPHs: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Kharel</dc:creator>
  <cp:lastModifiedBy>ankit</cp:lastModifiedBy>
  <cp:revision>424</cp:revision>
  <dcterms:created xsi:type="dcterms:W3CDTF">2020-09-07T16:36:41Z</dcterms:created>
  <dcterms:modified xsi:type="dcterms:W3CDTF">2020-11-30T14:12:04Z</dcterms:modified>
</cp:coreProperties>
</file>