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23" r:id="rId1"/>
  </p:sldMasterIdLst>
  <p:notesMasterIdLst>
    <p:notesMasterId r:id="rId22"/>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6B51-5679-4393-8482-D00731BFD1CB}"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58D32-A6BC-428A-BCC5-BD43485836A1}" type="slidenum">
              <a:rPr lang="en-US" smtClean="0"/>
              <a:t>‹#›</a:t>
            </a:fld>
            <a:endParaRPr lang="en-US"/>
          </a:p>
        </p:txBody>
      </p:sp>
    </p:spTree>
    <p:extLst>
      <p:ext uri="{BB962C8B-B14F-4D97-AF65-F5344CB8AC3E}">
        <p14:creationId xmlns:p14="http://schemas.microsoft.com/office/powerpoint/2010/main" val="73916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26F73C8-8364-42AB-8254-5EE2686ADA5B}" type="datetime1">
              <a:rPr lang="en-US" smtClean="0"/>
              <a:t>12/1/2020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896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7528F-C385-43DF-AB53-7F382AAAF7CF}" type="datetime1">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71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98FF5-B2F5-494D-A6E0-9800B3993531}" type="datetime1">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2C0F-2FA8-4F48-9170-5C4C1E16BEE3}" type="datetime1">
              <a:rPr lang="en-US" smtClean="0"/>
              <a:t>12/1/2020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46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2AA6A8-CEC0-4549-BC91-E458124B4E3E}" type="datetime1">
              <a:rPr lang="en-US" smtClean="0"/>
              <a:t>12/1/2020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445681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9B776-5C8A-4111-8AB4-0D15DD9C47B0}" type="datetime1">
              <a:rPr lang="en-US" smtClean="0"/>
              <a:t>12/1/2020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19561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269C6-771A-495F-8244-425864C36C09}" type="datetime1">
              <a:rPr lang="en-US" smtClean="0"/>
              <a:t>12/1/2020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03701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3187C-6C78-46A1-9C0B-6D422E4D035B}" type="datetime1">
              <a:rPr lang="en-US" smtClean="0"/>
              <a:t>12/1/2020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9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75A60-0492-4D3B-AC0C-AAF2B53BA39A}" type="datetime1">
              <a:rPr lang="en-US" smtClean="0"/>
              <a:t>12/1/2020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AF74624-566F-42A8-8B90-926BE7CA385C}" type="datetime1">
              <a:rPr lang="en-US" smtClean="0"/>
              <a:t>12/1/2020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84283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4F49973-2D13-4FF3-9C7D-055C243918AC}" type="datetime1">
              <a:rPr lang="en-US" smtClean="0"/>
              <a:t>12/1/2020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0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E0312-AADB-4420-8CC0-3E1737061AA4}" type="datetime1">
              <a:rPr lang="en-US" smtClean="0"/>
              <a:t>12/1/2020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83502"/>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n.wikipedia.org/wiki/Tree_traversa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94998" y="3412067"/>
            <a:ext cx="5100735" cy="1058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dirty="0" smtClean="0">
                <a:solidFill>
                  <a:schemeClr val="tx1"/>
                </a:solidFill>
                <a:latin typeface="Aparajita" panose="02020603050405020304" pitchFamily="18" charset="0"/>
                <a:cs typeface="Aparajita" panose="02020603050405020304" pitchFamily="18" charset="0"/>
              </a:rPr>
              <a:t>Prepared by:  Er. Ankit Kharel</a:t>
            </a:r>
          </a:p>
          <a:p>
            <a:pPr marL="0" indent="0" algn="ctr">
              <a:buNone/>
            </a:pPr>
            <a:r>
              <a:rPr lang="en-US" dirty="0" smtClean="0">
                <a:solidFill>
                  <a:schemeClr val="tx1"/>
                </a:solidFill>
                <a:latin typeface="Aparajita" panose="02020603050405020304" pitchFamily="18" charset="0"/>
                <a:cs typeface="Aparajita" panose="02020603050405020304" pitchFamily="18" charset="0"/>
              </a:rPr>
              <a:t>Nepal college of information technology</a:t>
            </a:r>
            <a:endParaRPr lang="en-US" dirty="0">
              <a:solidFill>
                <a:schemeClr val="tx1"/>
              </a:solidFill>
              <a:latin typeface="Aparajita" panose="02020603050405020304" pitchFamily="18" charset="0"/>
              <a:cs typeface="Aparajita" panose="02020603050405020304" pitchFamily="18" charset="0"/>
            </a:endParaRPr>
          </a:p>
        </p:txBody>
      </p:sp>
      <p:sp>
        <p:nvSpPr>
          <p:cNvPr id="5" name="TextBox 4"/>
          <p:cNvSpPr txBox="1"/>
          <p:nvPr/>
        </p:nvSpPr>
        <p:spPr>
          <a:xfrm>
            <a:off x="999065" y="2523067"/>
            <a:ext cx="10786534" cy="584775"/>
          </a:xfrm>
          <a:prstGeom prst="rect">
            <a:avLst/>
          </a:prstGeom>
          <a:noFill/>
        </p:spPr>
        <p:txBody>
          <a:bodyPr wrap="square" rtlCol="0">
            <a:spAutoFit/>
          </a:bodyPr>
          <a:lstStyle/>
          <a:p>
            <a:r>
              <a:rPr lang="en-US" sz="3200" dirty="0" smtClean="0">
                <a:solidFill>
                  <a:schemeClr val="tx2">
                    <a:lumMod val="50000"/>
                    <a:lumOff val="50000"/>
                  </a:schemeClr>
                </a:solidFill>
                <a:latin typeface="Algerian" panose="04020705040A02060702" pitchFamily="82" charset="0"/>
              </a:rPr>
              <a:t>MATHEMATICAL FOUNDATION FOR COMPUTER SCIENCE</a:t>
            </a:r>
            <a:endParaRPr lang="en-US" sz="3200" dirty="0">
              <a:solidFill>
                <a:schemeClr val="tx2">
                  <a:lumMod val="50000"/>
                  <a:lumOff val="50000"/>
                </a:schemeClr>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320615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TextBox 4"/>
          <p:cNvSpPr txBox="1"/>
          <p:nvPr/>
        </p:nvSpPr>
        <p:spPr>
          <a:xfrm>
            <a:off x="1086929" y="152400"/>
            <a:ext cx="931653" cy="369332"/>
          </a:xfrm>
          <a:prstGeom prst="rect">
            <a:avLst/>
          </a:prstGeom>
          <a:noFill/>
        </p:spPr>
        <p:txBody>
          <a:bodyPr wrap="square" rtlCol="0">
            <a:spAutoFit/>
          </a:bodyPr>
          <a:lstStyle/>
          <a:p>
            <a:r>
              <a:rPr lang="en-US" b="1" dirty="0" smtClean="0"/>
              <a:t>Step: 4</a:t>
            </a:r>
            <a:endParaRPr lang="en-US" b="1" dirty="0"/>
          </a:p>
        </p:txBody>
      </p:sp>
      <p:sp>
        <p:nvSpPr>
          <p:cNvPr id="7" name="TextBox 6"/>
          <p:cNvSpPr txBox="1"/>
          <p:nvPr/>
        </p:nvSpPr>
        <p:spPr>
          <a:xfrm>
            <a:off x="1196197" y="3410309"/>
            <a:ext cx="931653" cy="369332"/>
          </a:xfrm>
          <a:prstGeom prst="rect">
            <a:avLst/>
          </a:prstGeom>
          <a:noFill/>
        </p:spPr>
        <p:txBody>
          <a:bodyPr wrap="square" rtlCol="0">
            <a:spAutoFit/>
          </a:bodyPr>
          <a:lstStyle/>
          <a:p>
            <a:r>
              <a:rPr lang="en-US" b="1" dirty="0" smtClean="0"/>
              <a:t>Step: 5</a:t>
            </a:r>
            <a:endParaRPr lang="en-US" b="1" dirty="0"/>
          </a:p>
        </p:txBody>
      </p:sp>
      <p:pic>
        <p:nvPicPr>
          <p:cNvPr id="2" name="Picture 1"/>
          <p:cNvPicPr>
            <a:picLocks noChangeAspect="1"/>
          </p:cNvPicPr>
          <p:nvPr/>
        </p:nvPicPr>
        <p:blipFill>
          <a:blip r:embed="rId2"/>
          <a:stretch>
            <a:fillRect/>
          </a:stretch>
        </p:blipFill>
        <p:spPr>
          <a:xfrm>
            <a:off x="3110481" y="584330"/>
            <a:ext cx="4694327" cy="2514818"/>
          </a:xfrm>
          <a:prstGeom prst="rect">
            <a:avLst/>
          </a:prstGeom>
        </p:spPr>
      </p:pic>
      <p:pic>
        <p:nvPicPr>
          <p:cNvPr id="3" name="Picture 2"/>
          <p:cNvPicPr>
            <a:picLocks noChangeAspect="1"/>
          </p:cNvPicPr>
          <p:nvPr/>
        </p:nvPicPr>
        <p:blipFill>
          <a:blip r:embed="rId3"/>
          <a:stretch>
            <a:fillRect/>
          </a:stretch>
        </p:blipFill>
        <p:spPr>
          <a:xfrm>
            <a:off x="3046091" y="4026138"/>
            <a:ext cx="5875529" cy="2522439"/>
          </a:xfrm>
          <a:prstGeom prst="rect">
            <a:avLst/>
          </a:prstGeom>
        </p:spPr>
      </p:pic>
    </p:spTree>
    <p:extLst>
      <p:ext uri="{BB962C8B-B14F-4D97-AF65-F5344CB8AC3E}">
        <p14:creationId xmlns:p14="http://schemas.microsoft.com/office/powerpoint/2010/main" val="417095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5" name="TextBox 4"/>
          <p:cNvSpPr txBox="1"/>
          <p:nvPr/>
        </p:nvSpPr>
        <p:spPr>
          <a:xfrm>
            <a:off x="1086929" y="152400"/>
            <a:ext cx="931653" cy="369332"/>
          </a:xfrm>
          <a:prstGeom prst="rect">
            <a:avLst/>
          </a:prstGeom>
          <a:noFill/>
        </p:spPr>
        <p:txBody>
          <a:bodyPr wrap="square" rtlCol="0">
            <a:spAutoFit/>
          </a:bodyPr>
          <a:lstStyle/>
          <a:p>
            <a:r>
              <a:rPr lang="en-US" b="1" dirty="0" smtClean="0"/>
              <a:t>Step: 6</a:t>
            </a:r>
            <a:endParaRPr lang="en-US" b="1" dirty="0"/>
          </a:p>
        </p:txBody>
      </p:sp>
      <p:sp>
        <p:nvSpPr>
          <p:cNvPr id="7" name="TextBox 6"/>
          <p:cNvSpPr txBox="1"/>
          <p:nvPr/>
        </p:nvSpPr>
        <p:spPr>
          <a:xfrm>
            <a:off x="1196197" y="3410309"/>
            <a:ext cx="931653" cy="369332"/>
          </a:xfrm>
          <a:prstGeom prst="rect">
            <a:avLst/>
          </a:prstGeom>
          <a:noFill/>
        </p:spPr>
        <p:txBody>
          <a:bodyPr wrap="square" rtlCol="0">
            <a:spAutoFit/>
          </a:bodyPr>
          <a:lstStyle/>
          <a:p>
            <a:r>
              <a:rPr lang="en-US" b="1" dirty="0" smtClean="0"/>
              <a:t>Step: 7</a:t>
            </a:r>
            <a:endParaRPr lang="en-US" b="1" dirty="0"/>
          </a:p>
        </p:txBody>
      </p:sp>
      <p:pic>
        <p:nvPicPr>
          <p:cNvPr id="6" name="Picture 5"/>
          <p:cNvPicPr>
            <a:picLocks noChangeAspect="1"/>
          </p:cNvPicPr>
          <p:nvPr/>
        </p:nvPicPr>
        <p:blipFill>
          <a:blip r:embed="rId2"/>
          <a:stretch>
            <a:fillRect/>
          </a:stretch>
        </p:blipFill>
        <p:spPr>
          <a:xfrm>
            <a:off x="3054718" y="431860"/>
            <a:ext cx="5875529" cy="2491956"/>
          </a:xfrm>
          <a:prstGeom prst="rect">
            <a:avLst/>
          </a:prstGeom>
        </p:spPr>
      </p:pic>
      <p:pic>
        <p:nvPicPr>
          <p:cNvPr id="8" name="Picture 7"/>
          <p:cNvPicPr>
            <a:picLocks noChangeAspect="1"/>
          </p:cNvPicPr>
          <p:nvPr/>
        </p:nvPicPr>
        <p:blipFill>
          <a:blip r:embed="rId3"/>
          <a:stretch>
            <a:fillRect/>
          </a:stretch>
        </p:blipFill>
        <p:spPr>
          <a:xfrm>
            <a:off x="2856581" y="3779641"/>
            <a:ext cx="6073666" cy="2636748"/>
          </a:xfrm>
          <a:prstGeom prst="rect">
            <a:avLst/>
          </a:prstGeom>
        </p:spPr>
      </p:pic>
    </p:spTree>
    <p:extLst>
      <p:ext uri="{BB962C8B-B14F-4D97-AF65-F5344CB8AC3E}">
        <p14:creationId xmlns:p14="http://schemas.microsoft.com/office/powerpoint/2010/main" val="111421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Graph Traversal:</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 name="TextBox 4"/>
          <p:cNvSpPr txBox="1"/>
          <p:nvPr/>
        </p:nvSpPr>
        <p:spPr>
          <a:xfrm>
            <a:off x="993484" y="1226768"/>
            <a:ext cx="10928222" cy="2677656"/>
          </a:xfrm>
          <a:prstGeom prst="rect">
            <a:avLst/>
          </a:prstGeom>
          <a:noFill/>
        </p:spPr>
        <p:txBody>
          <a:bodyPr wrap="square" rtlCol="0">
            <a:spAutoFit/>
          </a:bodyPr>
          <a:lstStyle/>
          <a:p>
            <a:pPr marL="285750" indent="-285750" algn="just">
              <a:buFont typeface="Arial" panose="020B0604020202020204" pitchFamily="34" charset="0"/>
              <a:buChar char="•"/>
            </a:pPr>
            <a:r>
              <a:rPr lang="en-US" b="1" dirty="0" smtClean="0"/>
              <a:t>Graph </a:t>
            </a:r>
            <a:r>
              <a:rPr lang="en-US" b="1" dirty="0"/>
              <a:t>traversal</a:t>
            </a:r>
            <a:r>
              <a:rPr lang="en-US" dirty="0"/>
              <a:t> (also known as </a:t>
            </a:r>
            <a:r>
              <a:rPr lang="en-US" b="1" dirty="0"/>
              <a:t>graph search</a:t>
            </a:r>
            <a:r>
              <a:rPr lang="en-US" dirty="0"/>
              <a:t>) refers to the process of visiting (checking and/or updating) each vertex in a </a:t>
            </a:r>
            <a:r>
              <a:rPr lang="en-US" dirty="0" smtClean="0"/>
              <a:t>graph. </a:t>
            </a:r>
            <a:r>
              <a:rPr lang="en-US" dirty="0"/>
              <a:t>Such traversals are classified by the order in which the vertices are visited. </a:t>
            </a:r>
            <a:r>
              <a:rPr lang="en-US" dirty="0">
                <a:hlinkClick r:id="rId2" tooltip="Tree traversal"/>
              </a:rPr>
              <a:t>Tree traversal</a:t>
            </a:r>
            <a:r>
              <a:rPr lang="en-US" dirty="0"/>
              <a:t> is a special case of graph traversal</a:t>
            </a:r>
            <a:r>
              <a:rPr lang="en-US" dirty="0" smtClean="0"/>
              <a:t>.</a:t>
            </a:r>
          </a:p>
          <a:p>
            <a:pPr marL="457200" indent="-457200" algn="just">
              <a:buFont typeface="+mj-lt"/>
              <a:buAutoNum type="arabicPeriod"/>
            </a:pPr>
            <a:endParaRPr lang="en-US" sz="2000" dirty="0" smtClean="0"/>
          </a:p>
          <a:p>
            <a:pPr marL="457200" indent="-457200" algn="just">
              <a:buFont typeface="+mj-lt"/>
              <a:buAutoNum type="arabicPeriod"/>
            </a:pPr>
            <a:r>
              <a:rPr lang="en-US" sz="2000" b="1" dirty="0" smtClean="0"/>
              <a:t>BFS(Breadth First Search):</a:t>
            </a:r>
          </a:p>
          <a:p>
            <a:pPr algn="just"/>
            <a:r>
              <a:rPr lang="en-US" sz="2000" dirty="0"/>
              <a:t>	</a:t>
            </a:r>
            <a:r>
              <a:rPr lang="en-US" sz="2000" dirty="0" smtClean="0"/>
              <a:t>T</a:t>
            </a:r>
            <a:r>
              <a:rPr lang="en-US" dirty="0" smtClean="0"/>
              <a:t>he </a:t>
            </a:r>
            <a:r>
              <a:rPr lang="en-US" dirty="0"/>
              <a:t>Breadth First Search (BFS) traversal is an algorithm, which is used to visit all of the nodes of a given graph. </a:t>
            </a:r>
            <a:r>
              <a:rPr lang="en-US" dirty="0" smtClean="0"/>
              <a:t>	In </a:t>
            </a:r>
            <a:r>
              <a:rPr lang="en-US" dirty="0"/>
              <a:t>this traversal algorithm one node is selected and then all of the adjacent nodes are visited one by one. After </a:t>
            </a:r>
            <a:r>
              <a:rPr lang="en-US" dirty="0" smtClean="0"/>
              <a:t>	completing </a:t>
            </a:r>
            <a:r>
              <a:rPr lang="en-US" dirty="0"/>
              <a:t>all of the adjacent vertices, it moves further to check another vertices and checks its adjacent </a:t>
            </a:r>
            <a:r>
              <a:rPr lang="en-US" dirty="0" smtClean="0"/>
              <a:t>	vertices </a:t>
            </a:r>
            <a:r>
              <a:rPr lang="en-US" dirty="0"/>
              <a:t>again</a:t>
            </a:r>
            <a:r>
              <a:rPr lang="en-US" dirty="0" smtClean="0"/>
              <a:t>. BFS uses Queue Data structure.</a:t>
            </a:r>
            <a:endParaRPr lang="en-US" sz="2000" dirty="0" smtClean="0"/>
          </a:p>
        </p:txBody>
      </p:sp>
      <p:pic>
        <p:nvPicPr>
          <p:cNvPr id="4" name="Picture 3"/>
          <p:cNvPicPr>
            <a:picLocks noChangeAspect="1"/>
          </p:cNvPicPr>
          <p:nvPr/>
        </p:nvPicPr>
        <p:blipFill>
          <a:blip r:embed="rId3"/>
          <a:stretch>
            <a:fillRect/>
          </a:stretch>
        </p:blipFill>
        <p:spPr>
          <a:xfrm>
            <a:off x="2450809" y="3798630"/>
            <a:ext cx="7077075" cy="2085975"/>
          </a:xfrm>
          <a:prstGeom prst="rect">
            <a:avLst/>
          </a:prstGeom>
        </p:spPr>
      </p:pic>
      <p:sp>
        <p:nvSpPr>
          <p:cNvPr id="6" name="TextBox 5"/>
          <p:cNvSpPr txBox="1"/>
          <p:nvPr/>
        </p:nvSpPr>
        <p:spPr>
          <a:xfrm>
            <a:off x="3996644" y="5607149"/>
            <a:ext cx="3985404" cy="1569660"/>
          </a:xfrm>
          <a:prstGeom prst="rect">
            <a:avLst/>
          </a:prstGeom>
          <a:noFill/>
        </p:spPr>
        <p:txBody>
          <a:bodyPr wrap="square" rtlCol="0">
            <a:spAutoFit/>
          </a:bodyPr>
          <a:lstStyle/>
          <a:p>
            <a:r>
              <a:rPr lang="en-US" sz="2400" b="1" dirty="0" smtClean="0"/>
              <a:t>BFS : D, A, B, C, E, F, G, H, I</a:t>
            </a:r>
          </a:p>
          <a:p>
            <a:r>
              <a:rPr lang="en-US" sz="2400" b="1" dirty="0" smtClean="0"/>
              <a:t>			OR</a:t>
            </a:r>
            <a:endParaRPr lang="en-US" sz="2400" b="1" dirty="0"/>
          </a:p>
          <a:p>
            <a:r>
              <a:rPr lang="en-US" sz="2400" b="1" dirty="0" smtClean="0"/>
              <a:t>BFS : D, E, C, B, A, I, H, G, F</a:t>
            </a:r>
          </a:p>
          <a:p>
            <a:endParaRPr lang="en-US" sz="2400" b="1" dirty="0"/>
          </a:p>
        </p:txBody>
      </p:sp>
    </p:spTree>
    <p:extLst>
      <p:ext uri="{BB962C8B-B14F-4D97-AF65-F5344CB8AC3E}">
        <p14:creationId xmlns:p14="http://schemas.microsoft.com/office/powerpoint/2010/main" val="39531984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arn(inVertical)">
                                      <p:cBhvr>
                                        <p:cTn id="7" dur="500"/>
                                        <p:tgtEl>
                                          <p:spTgt spid="5">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arn(inVertical)">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Graph Traversal:</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 name="TextBox 4"/>
          <p:cNvSpPr txBox="1"/>
          <p:nvPr/>
        </p:nvSpPr>
        <p:spPr>
          <a:xfrm>
            <a:off x="993484" y="1461576"/>
            <a:ext cx="10928222" cy="707886"/>
          </a:xfrm>
          <a:prstGeom prst="rect">
            <a:avLst/>
          </a:prstGeom>
          <a:noFill/>
        </p:spPr>
        <p:txBody>
          <a:bodyPr wrap="square" rtlCol="0">
            <a:spAutoFit/>
          </a:bodyPr>
          <a:lstStyle/>
          <a:p>
            <a:pPr algn="just"/>
            <a:r>
              <a:rPr lang="en-US" sz="2000" b="1" dirty="0" smtClean="0"/>
              <a:t>BFS(Breadth First Search):</a:t>
            </a:r>
          </a:p>
          <a:p>
            <a:pPr algn="just"/>
            <a:r>
              <a:rPr lang="en-US" sz="2000" dirty="0"/>
              <a:t>	</a:t>
            </a:r>
            <a:endParaRPr lang="en-US" sz="2000" dirty="0" smtClean="0"/>
          </a:p>
        </p:txBody>
      </p:sp>
      <p:sp>
        <p:nvSpPr>
          <p:cNvPr id="6" name="TextBox 5"/>
          <p:cNvSpPr txBox="1"/>
          <p:nvPr/>
        </p:nvSpPr>
        <p:spPr>
          <a:xfrm>
            <a:off x="898593" y="5472968"/>
            <a:ext cx="3985404" cy="461665"/>
          </a:xfrm>
          <a:prstGeom prst="rect">
            <a:avLst/>
          </a:prstGeom>
          <a:noFill/>
        </p:spPr>
        <p:txBody>
          <a:bodyPr wrap="square" rtlCol="0">
            <a:spAutoFit/>
          </a:bodyPr>
          <a:lstStyle/>
          <a:p>
            <a:r>
              <a:rPr lang="en-US" sz="2400" b="1" dirty="0" smtClean="0"/>
              <a:t>BFS :  A, B, D, C, F, G, E</a:t>
            </a:r>
            <a:endParaRPr lang="en-US" sz="2400" b="1" dirty="0"/>
          </a:p>
        </p:txBody>
      </p:sp>
      <p:pic>
        <p:nvPicPr>
          <p:cNvPr id="3" name="Picture 2"/>
          <p:cNvPicPr>
            <a:picLocks noChangeAspect="1"/>
          </p:cNvPicPr>
          <p:nvPr/>
        </p:nvPicPr>
        <p:blipFill>
          <a:blip r:embed="rId2"/>
          <a:stretch>
            <a:fillRect/>
          </a:stretch>
        </p:blipFill>
        <p:spPr>
          <a:xfrm>
            <a:off x="898593" y="2169462"/>
            <a:ext cx="3907620" cy="3303506"/>
          </a:xfrm>
          <a:prstGeom prst="rect">
            <a:avLst/>
          </a:prstGeom>
        </p:spPr>
      </p:pic>
      <p:pic>
        <p:nvPicPr>
          <p:cNvPr id="42" name="Picture 41"/>
          <p:cNvPicPr>
            <a:picLocks noChangeAspect="1"/>
          </p:cNvPicPr>
          <p:nvPr/>
        </p:nvPicPr>
        <p:blipFill>
          <a:blip r:embed="rId3"/>
          <a:stretch>
            <a:fillRect/>
          </a:stretch>
        </p:blipFill>
        <p:spPr>
          <a:xfrm>
            <a:off x="5578056" y="2169462"/>
            <a:ext cx="6343650" cy="2876550"/>
          </a:xfrm>
          <a:prstGeom prst="rect">
            <a:avLst/>
          </a:prstGeom>
        </p:spPr>
      </p:pic>
      <p:sp>
        <p:nvSpPr>
          <p:cNvPr id="43" name="TextBox 42"/>
          <p:cNvSpPr txBox="1"/>
          <p:nvPr/>
        </p:nvSpPr>
        <p:spPr>
          <a:xfrm>
            <a:off x="6757179" y="5472967"/>
            <a:ext cx="3985404" cy="461665"/>
          </a:xfrm>
          <a:prstGeom prst="rect">
            <a:avLst/>
          </a:prstGeom>
          <a:noFill/>
        </p:spPr>
        <p:txBody>
          <a:bodyPr wrap="square" rtlCol="0">
            <a:spAutoFit/>
          </a:bodyPr>
          <a:lstStyle/>
          <a:p>
            <a:r>
              <a:rPr lang="en-US" sz="2400" b="1" dirty="0" smtClean="0"/>
              <a:t>BFS :  A, B, D, E, C, F, G</a:t>
            </a:r>
            <a:endParaRPr lang="en-US" sz="2400" b="1" dirty="0"/>
          </a:p>
        </p:txBody>
      </p:sp>
    </p:spTree>
    <p:extLst>
      <p:ext uri="{BB962C8B-B14F-4D97-AF65-F5344CB8AC3E}">
        <p14:creationId xmlns:p14="http://schemas.microsoft.com/office/powerpoint/2010/main" val="3985521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arn(inVertical)">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barn(inVertical)">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Graph Traversal:</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14</a:t>
            </a:fld>
            <a:endParaRPr lang="en-US" dirty="0"/>
          </a:p>
        </p:txBody>
      </p:sp>
      <p:sp>
        <p:nvSpPr>
          <p:cNvPr id="5" name="TextBox 4"/>
          <p:cNvSpPr txBox="1"/>
          <p:nvPr/>
        </p:nvSpPr>
        <p:spPr>
          <a:xfrm>
            <a:off x="924473" y="1326282"/>
            <a:ext cx="10928222" cy="1261884"/>
          </a:xfrm>
          <a:prstGeom prst="rect">
            <a:avLst/>
          </a:prstGeom>
          <a:noFill/>
        </p:spPr>
        <p:txBody>
          <a:bodyPr wrap="square" rtlCol="0">
            <a:spAutoFit/>
          </a:bodyPr>
          <a:lstStyle/>
          <a:p>
            <a:pPr algn="just"/>
            <a:r>
              <a:rPr lang="en-US" sz="2000" dirty="0" smtClean="0"/>
              <a:t>2.	</a:t>
            </a:r>
            <a:r>
              <a:rPr lang="en-US" sz="2000" b="1" dirty="0" smtClean="0"/>
              <a:t>DFS(Depth First Search):</a:t>
            </a:r>
          </a:p>
          <a:p>
            <a:pPr algn="just"/>
            <a:r>
              <a:rPr lang="en-US" sz="2000" dirty="0"/>
              <a:t>	</a:t>
            </a:r>
            <a:r>
              <a:rPr lang="en-US" dirty="0"/>
              <a:t>The Depth First Search (DFS) is a graph traversal algorithm. In this algorithm one starting vertex is given, and </a:t>
            </a:r>
            <a:r>
              <a:rPr lang="en-US" dirty="0" smtClean="0"/>
              <a:t>	when </a:t>
            </a:r>
            <a:r>
              <a:rPr lang="en-US" dirty="0"/>
              <a:t>an adjacent vertex is found, it moves to that adjacent vertex first and try to traverse in the same </a:t>
            </a:r>
            <a:r>
              <a:rPr lang="en-US" dirty="0" smtClean="0"/>
              <a:t>	manner. DFS uses Stack Data structure.</a:t>
            </a:r>
            <a:endParaRPr lang="en-US" sz="2000" dirty="0" smtClean="0"/>
          </a:p>
        </p:txBody>
      </p:sp>
      <p:sp>
        <p:nvSpPr>
          <p:cNvPr id="6" name="TextBox 5"/>
          <p:cNvSpPr txBox="1"/>
          <p:nvPr/>
        </p:nvSpPr>
        <p:spPr>
          <a:xfrm>
            <a:off x="3597215" y="4674141"/>
            <a:ext cx="3985404" cy="1200329"/>
          </a:xfrm>
          <a:prstGeom prst="rect">
            <a:avLst/>
          </a:prstGeom>
          <a:noFill/>
        </p:spPr>
        <p:txBody>
          <a:bodyPr wrap="square" rtlCol="0">
            <a:spAutoFit/>
          </a:bodyPr>
          <a:lstStyle/>
          <a:p>
            <a:r>
              <a:rPr lang="en-US" sz="2400" b="1" dirty="0"/>
              <a:t>D</a:t>
            </a:r>
            <a:r>
              <a:rPr lang="en-US" sz="2400" b="1" dirty="0" smtClean="0"/>
              <a:t>FS : D, E, </a:t>
            </a:r>
            <a:r>
              <a:rPr lang="en-US" sz="2400" b="1" dirty="0"/>
              <a:t>I</a:t>
            </a:r>
            <a:r>
              <a:rPr lang="en-US" sz="2400" b="1" dirty="0" smtClean="0"/>
              <a:t>, </a:t>
            </a:r>
            <a:r>
              <a:rPr lang="en-US" sz="2400" b="1" dirty="0"/>
              <a:t>H</a:t>
            </a:r>
            <a:r>
              <a:rPr lang="en-US" sz="2400" b="1" dirty="0" smtClean="0"/>
              <a:t>, </a:t>
            </a:r>
            <a:r>
              <a:rPr lang="en-US" sz="2400" b="1" dirty="0"/>
              <a:t>G</a:t>
            </a:r>
            <a:r>
              <a:rPr lang="en-US" sz="2400" b="1" dirty="0" smtClean="0"/>
              <a:t>, F, C, </a:t>
            </a:r>
            <a:r>
              <a:rPr lang="en-US" sz="2400" b="1" dirty="0"/>
              <a:t>B</a:t>
            </a:r>
            <a:r>
              <a:rPr lang="en-US" sz="2400" b="1" dirty="0" smtClean="0"/>
              <a:t>, A</a:t>
            </a:r>
          </a:p>
          <a:p>
            <a:r>
              <a:rPr lang="en-US" sz="2400" b="1" dirty="0"/>
              <a:t>	</a:t>
            </a:r>
            <a:r>
              <a:rPr lang="en-US" sz="2400" b="1" dirty="0" smtClean="0"/>
              <a:t>		OR</a:t>
            </a:r>
          </a:p>
          <a:p>
            <a:r>
              <a:rPr lang="en-US" sz="2400" b="1" dirty="0" smtClean="0"/>
              <a:t>DFS : D, A, B, C, E, F, G, H, I</a:t>
            </a:r>
            <a:endParaRPr lang="en-US" sz="2400" b="1" dirty="0"/>
          </a:p>
        </p:txBody>
      </p:sp>
      <p:pic>
        <p:nvPicPr>
          <p:cNvPr id="7" name="Picture 6"/>
          <p:cNvPicPr>
            <a:picLocks noChangeAspect="1"/>
          </p:cNvPicPr>
          <p:nvPr/>
        </p:nvPicPr>
        <p:blipFill>
          <a:blip r:embed="rId2"/>
          <a:stretch>
            <a:fillRect/>
          </a:stretch>
        </p:blipFill>
        <p:spPr>
          <a:xfrm>
            <a:off x="2354489" y="2588166"/>
            <a:ext cx="7077075" cy="2085975"/>
          </a:xfrm>
          <a:prstGeom prst="rect">
            <a:avLst/>
          </a:prstGeom>
        </p:spPr>
      </p:pic>
    </p:spTree>
    <p:extLst>
      <p:ext uri="{BB962C8B-B14F-4D97-AF65-F5344CB8AC3E}">
        <p14:creationId xmlns:p14="http://schemas.microsoft.com/office/powerpoint/2010/main" val="3757068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Graph Traversal:</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TextBox 4"/>
          <p:cNvSpPr txBox="1"/>
          <p:nvPr/>
        </p:nvSpPr>
        <p:spPr>
          <a:xfrm>
            <a:off x="924473" y="1326282"/>
            <a:ext cx="10928222" cy="707886"/>
          </a:xfrm>
          <a:prstGeom prst="rect">
            <a:avLst/>
          </a:prstGeom>
          <a:noFill/>
        </p:spPr>
        <p:txBody>
          <a:bodyPr wrap="square" rtlCol="0">
            <a:spAutoFit/>
          </a:bodyPr>
          <a:lstStyle/>
          <a:p>
            <a:pPr algn="just"/>
            <a:r>
              <a:rPr lang="en-US" sz="2000" dirty="0" smtClean="0"/>
              <a:t>2.	</a:t>
            </a:r>
            <a:r>
              <a:rPr lang="en-US" sz="2000" b="1" dirty="0" smtClean="0"/>
              <a:t>DFS(Depth First Search):</a:t>
            </a:r>
          </a:p>
          <a:p>
            <a:pPr algn="just"/>
            <a:r>
              <a:rPr lang="en-US" sz="2000" dirty="0"/>
              <a:t>	</a:t>
            </a:r>
            <a:endParaRPr lang="en-US" sz="2000" dirty="0" smtClean="0"/>
          </a:p>
        </p:txBody>
      </p:sp>
      <p:pic>
        <p:nvPicPr>
          <p:cNvPr id="8" name="Picture 7"/>
          <p:cNvPicPr>
            <a:picLocks noChangeAspect="1"/>
          </p:cNvPicPr>
          <p:nvPr/>
        </p:nvPicPr>
        <p:blipFill>
          <a:blip r:embed="rId2"/>
          <a:stretch>
            <a:fillRect/>
          </a:stretch>
        </p:blipFill>
        <p:spPr>
          <a:xfrm>
            <a:off x="993484" y="2034168"/>
            <a:ext cx="3907620" cy="3303506"/>
          </a:xfrm>
          <a:prstGeom prst="rect">
            <a:avLst/>
          </a:prstGeom>
        </p:spPr>
      </p:pic>
      <p:pic>
        <p:nvPicPr>
          <p:cNvPr id="9" name="Picture 8"/>
          <p:cNvPicPr>
            <a:picLocks noChangeAspect="1"/>
          </p:cNvPicPr>
          <p:nvPr/>
        </p:nvPicPr>
        <p:blipFill>
          <a:blip r:embed="rId3"/>
          <a:stretch>
            <a:fillRect/>
          </a:stretch>
        </p:blipFill>
        <p:spPr>
          <a:xfrm>
            <a:off x="5345143" y="1876164"/>
            <a:ext cx="6343650" cy="2876550"/>
          </a:xfrm>
          <a:prstGeom prst="rect">
            <a:avLst/>
          </a:prstGeom>
        </p:spPr>
      </p:pic>
      <p:sp>
        <p:nvSpPr>
          <p:cNvPr id="7" name="TextBox 6"/>
          <p:cNvSpPr txBox="1"/>
          <p:nvPr/>
        </p:nvSpPr>
        <p:spPr>
          <a:xfrm>
            <a:off x="993484" y="5348248"/>
            <a:ext cx="3985404" cy="1569660"/>
          </a:xfrm>
          <a:prstGeom prst="rect">
            <a:avLst/>
          </a:prstGeom>
          <a:noFill/>
        </p:spPr>
        <p:txBody>
          <a:bodyPr wrap="square" rtlCol="0">
            <a:spAutoFit/>
          </a:bodyPr>
          <a:lstStyle/>
          <a:p>
            <a:r>
              <a:rPr lang="en-US" sz="2400" b="1" dirty="0"/>
              <a:t>D</a:t>
            </a:r>
            <a:r>
              <a:rPr lang="en-US" sz="2400" b="1" dirty="0" smtClean="0"/>
              <a:t>FS : A, B, D, C ,E, G, F</a:t>
            </a:r>
          </a:p>
          <a:p>
            <a:r>
              <a:rPr lang="en-US" sz="2400" b="1" dirty="0"/>
              <a:t>	</a:t>
            </a:r>
            <a:r>
              <a:rPr lang="en-US" sz="2400" b="1" dirty="0" smtClean="0"/>
              <a:t>		OR</a:t>
            </a:r>
          </a:p>
          <a:p>
            <a:r>
              <a:rPr lang="en-US" sz="2400" b="1" dirty="0" smtClean="0"/>
              <a:t>DFS:  A, D, B, F, C, E, G</a:t>
            </a:r>
          </a:p>
          <a:p>
            <a:r>
              <a:rPr lang="en-US" sz="2400" b="1" dirty="0"/>
              <a:t>	</a:t>
            </a:r>
            <a:r>
              <a:rPr lang="en-US" sz="2400" b="1" dirty="0" smtClean="0"/>
              <a:t>		</a:t>
            </a:r>
          </a:p>
        </p:txBody>
      </p:sp>
      <p:sp>
        <p:nvSpPr>
          <p:cNvPr id="10" name="TextBox 9"/>
          <p:cNvSpPr txBox="1"/>
          <p:nvPr/>
        </p:nvSpPr>
        <p:spPr>
          <a:xfrm>
            <a:off x="7132616" y="5288340"/>
            <a:ext cx="3985404" cy="1200329"/>
          </a:xfrm>
          <a:prstGeom prst="rect">
            <a:avLst/>
          </a:prstGeom>
          <a:noFill/>
        </p:spPr>
        <p:txBody>
          <a:bodyPr wrap="square" rtlCol="0">
            <a:spAutoFit/>
          </a:bodyPr>
          <a:lstStyle/>
          <a:p>
            <a:r>
              <a:rPr lang="en-US" sz="2400" b="1" dirty="0"/>
              <a:t>D</a:t>
            </a:r>
            <a:r>
              <a:rPr lang="en-US" sz="2400" b="1" dirty="0" smtClean="0"/>
              <a:t>FS : A, B, C, G, F, E, D</a:t>
            </a:r>
          </a:p>
          <a:p>
            <a:r>
              <a:rPr lang="en-US" sz="2400" b="1" dirty="0"/>
              <a:t>	</a:t>
            </a:r>
            <a:r>
              <a:rPr lang="en-US" sz="2400" b="1" dirty="0" smtClean="0"/>
              <a:t>		OR</a:t>
            </a:r>
          </a:p>
          <a:p>
            <a:r>
              <a:rPr lang="en-US" sz="2400" b="1" dirty="0" smtClean="0"/>
              <a:t>DFS: A, E, D, B, C, F, G		</a:t>
            </a:r>
          </a:p>
        </p:txBody>
      </p:sp>
    </p:spTree>
    <p:extLst>
      <p:ext uri="{BB962C8B-B14F-4D97-AF65-F5344CB8AC3E}">
        <p14:creationId xmlns:p14="http://schemas.microsoft.com/office/powerpoint/2010/main" val="12001040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Degree sequence:</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16</a:t>
            </a:fld>
            <a:endParaRPr lang="en-US" dirty="0"/>
          </a:p>
        </p:txBody>
      </p:sp>
      <p:sp>
        <p:nvSpPr>
          <p:cNvPr id="4" name="TextBox 3"/>
          <p:cNvSpPr txBox="1"/>
          <p:nvPr/>
        </p:nvSpPr>
        <p:spPr>
          <a:xfrm>
            <a:off x="1199072" y="1327375"/>
            <a:ext cx="9100868" cy="64633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Degree Sequence </a:t>
            </a:r>
            <a:r>
              <a:rPr lang="en-US" dirty="0" smtClean="0"/>
              <a:t>of a graph is the list of degree of all the vertices of graph in non- increasing or non- decreasing order.</a:t>
            </a:r>
            <a:endParaRPr lang="en-US" dirty="0"/>
          </a:p>
        </p:txBody>
      </p:sp>
      <p:pic>
        <p:nvPicPr>
          <p:cNvPr id="6" name="Picture 5"/>
          <p:cNvPicPr>
            <a:picLocks noChangeAspect="1"/>
          </p:cNvPicPr>
          <p:nvPr/>
        </p:nvPicPr>
        <p:blipFill>
          <a:blip r:embed="rId2"/>
          <a:stretch>
            <a:fillRect/>
          </a:stretch>
        </p:blipFill>
        <p:spPr>
          <a:xfrm>
            <a:off x="3380215" y="2157485"/>
            <a:ext cx="3760937" cy="2741752"/>
          </a:xfrm>
          <a:prstGeom prst="rect">
            <a:avLst/>
          </a:prstGeom>
        </p:spPr>
      </p:pic>
      <p:sp>
        <p:nvSpPr>
          <p:cNvPr id="15" name="TextBox 14"/>
          <p:cNvSpPr txBox="1"/>
          <p:nvPr/>
        </p:nvSpPr>
        <p:spPr>
          <a:xfrm>
            <a:off x="3968330" y="4976188"/>
            <a:ext cx="4123427" cy="646331"/>
          </a:xfrm>
          <a:prstGeom prst="rect">
            <a:avLst/>
          </a:prstGeom>
          <a:noFill/>
        </p:spPr>
        <p:txBody>
          <a:bodyPr wrap="square" rtlCol="0">
            <a:spAutoFit/>
          </a:bodyPr>
          <a:lstStyle/>
          <a:p>
            <a:r>
              <a:rPr lang="en-US" dirty="0" smtClean="0"/>
              <a:t>Non- increasing  :  3, 2, 2, 1</a:t>
            </a:r>
          </a:p>
          <a:p>
            <a:r>
              <a:rPr lang="en-US" dirty="0" smtClean="0"/>
              <a:t>Non- decreasing :  1, 2, 2, 3</a:t>
            </a:r>
          </a:p>
        </p:txBody>
      </p:sp>
    </p:spTree>
    <p:extLst>
      <p:ext uri="{BB962C8B-B14F-4D97-AF65-F5344CB8AC3E}">
        <p14:creationId xmlns:p14="http://schemas.microsoft.com/office/powerpoint/2010/main" val="168370714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isomorphism:</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17</a:t>
            </a:fld>
            <a:endParaRPr lang="en-US" dirty="0"/>
          </a:p>
        </p:txBody>
      </p:sp>
      <p:sp>
        <p:nvSpPr>
          <p:cNvPr id="4" name="TextBox 3"/>
          <p:cNvSpPr txBox="1"/>
          <p:nvPr/>
        </p:nvSpPr>
        <p:spPr>
          <a:xfrm>
            <a:off x="933099" y="1163474"/>
            <a:ext cx="10583165" cy="2585323"/>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Graph Isomorphism is a phenomenon of existing the same graph in more than one </a:t>
            </a:r>
            <a:r>
              <a:rPr lang="en-US" dirty="0" smtClean="0"/>
              <a:t>forms. Such </a:t>
            </a:r>
            <a:r>
              <a:rPr lang="en-US" dirty="0"/>
              <a:t>graphs are called as </a:t>
            </a:r>
            <a:r>
              <a:rPr lang="en-US" b="1" dirty="0"/>
              <a:t>Isomorphic graphs</a:t>
            </a:r>
            <a:r>
              <a:rPr lang="en-US" dirty="0"/>
              <a:t>. </a:t>
            </a:r>
            <a:r>
              <a:rPr lang="en-US" dirty="0" smtClean="0"/>
              <a:t>When </a:t>
            </a:r>
            <a:r>
              <a:rPr lang="en-US" dirty="0"/>
              <a:t>two simple graphs are isomorphic, there is a one-to-one correspondence between vertices of the two graphs that preserves the adjacency relationship. </a:t>
            </a:r>
            <a:endParaRPr lang="en-US" dirty="0" smtClean="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smtClean="0"/>
              <a:t>Following are the necessary condition for Two Graphs G and G to be isomorphic:</a:t>
            </a:r>
          </a:p>
          <a:p>
            <a:pPr marL="1257300" lvl="2" indent="-342900" fontAlgn="base">
              <a:buFont typeface="+mj-lt"/>
              <a:buAutoNum type="arabicPeriod"/>
            </a:pPr>
            <a:r>
              <a:rPr lang="en-US" dirty="0" smtClean="0"/>
              <a:t>Both Graphs should have same number of edges</a:t>
            </a:r>
          </a:p>
          <a:p>
            <a:pPr marL="1257300" lvl="2" indent="-342900" fontAlgn="base">
              <a:buFont typeface="+mj-lt"/>
              <a:buAutoNum type="arabicPeriod"/>
            </a:pPr>
            <a:r>
              <a:rPr lang="en-US" dirty="0" smtClean="0"/>
              <a:t>Both Graphs should have same number of vertices</a:t>
            </a:r>
          </a:p>
          <a:p>
            <a:pPr marL="1257300" lvl="2" indent="-342900" fontAlgn="base">
              <a:buFont typeface="+mj-lt"/>
              <a:buAutoNum type="arabicPeriod"/>
            </a:pPr>
            <a:r>
              <a:rPr lang="en-US" dirty="0" smtClean="0"/>
              <a:t>Degree sequence of both Graphs should be same</a:t>
            </a:r>
          </a:p>
          <a:p>
            <a:pPr marL="1257300" lvl="2" indent="-342900" fontAlgn="base">
              <a:buFont typeface="+mj-lt"/>
              <a:buAutoNum type="arabicPeriod"/>
            </a:pPr>
            <a:r>
              <a:rPr lang="en-US" dirty="0" smtClean="0"/>
              <a:t>Their edge connectivity is retained</a:t>
            </a:r>
            <a:endParaRPr lang="en-US" dirty="0"/>
          </a:p>
        </p:txBody>
      </p:sp>
      <p:pic>
        <p:nvPicPr>
          <p:cNvPr id="3" name="Picture 2"/>
          <p:cNvPicPr>
            <a:picLocks noChangeAspect="1"/>
          </p:cNvPicPr>
          <p:nvPr/>
        </p:nvPicPr>
        <p:blipFill>
          <a:blip r:embed="rId2"/>
          <a:stretch>
            <a:fillRect/>
          </a:stretch>
        </p:blipFill>
        <p:spPr>
          <a:xfrm>
            <a:off x="2428460" y="3748797"/>
            <a:ext cx="5664447" cy="3109203"/>
          </a:xfrm>
          <a:prstGeom prst="rect">
            <a:avLst/>
          </a:prstGeom>
        </p:spPr>
      </p:pic>
    </p:spTree>
    <p:extLst>
      <p:ext uri="{BB962C8B-B14F-4D97-AF65-F5344CB8AC3E}">
        <p14:creationId xmlns:p14="http://schemas.microsoft.com/office/powerpoint/2010/main" val="1189116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isomorphism:</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18</a:t>
            </a:fld>
            <a:endParaRPr lang="en-US" dirty="0"/>
          </a:p>
        </p:txBody>
      </p:sp>
      <p:sp>
        <p:nvSpPr>
          <p:cNvPr id="4" name="TextBox 3"/>
          <p:cNvSpPr txBox="1"/>
          <p:nvPr/>
        </p:nvSpPr>
        <p:spPr>
          <a:xfrm>
            <a:off x="933099" y="1163474"/>
            <a:ext cx="10583165" cy="369332"/>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Show that the graphs G = (V , E) and H = (W, F ), displayed in Figure </a:t>
            </a:r>
            <a:r>
              <a:rPr lang="en-US" dirty="0" smtClean="0"/>
              <a:t> </a:t>
            </a:r>
            <a:r>
              <a:rPr lang="en-US" dirty="0"/>
              <a:t>are </a:t>
            </a:r>
            <a:r>
              <a:rPr lang="en-US" dirty="0" smtClean="0"/>
              <a:t>isomorphic or not.</a:t>
            </a:r>
            <a:endParaRPr lang="en-US" dirty="0"/>
          </a:p>
        </p:txBody>
      </p:sp>
      <p:sp>
        <p:nvSpPr>
          <p:cNvPr id="7" name="TextBox 6"/>
          <p:cNvSpPr txBox="1"/>
          <p:nvPr/>
        </p:nvSpPr>
        <p:spPr>
          <a:xfrm>
            <a:off x="1351478" y="3583482"/>
            <a:ext cx="10443704"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Both Graph G and H have same number of vertices: 5</a:t>
            </a:r>
          </a:p>
          <a:p>
            <a:pPr marL="285750" indent="-285750">
              <a:buFont typeface="Arial" panose="020B0604020202020204" pitchFamily="34" charset="0"/>
              <a:buChar char="•"/>
            </a:pPr>
            <a:r>
              <a:rPr lang="en-US" dirty="0" smtClean="0"/>
              <a:t>Both Graph has same number of edges: 6</a:t>
            </a:r>
          </a:p>
          <a:p>
            <a:pPr marL="285750" indent="-285750">
              <a:buFont typeface="Arial" panose="020B0604020202020204" pitchFamily="34" charset="0"/>
              <a:buChar char="•"/>
            </a:pPr>
            <a:r>
              <a:rPr lang="en-US" dirty="0" smtClean="0"/>
              <a:t>Degree Sequence of G is : 3, 3, 2, 2, 2</a:t>
            </a:r>
          </a:p>
          <a:p>
            <a:pPr marL="285750" indent="-285750">
              <a:buFont typeface="Arial" panose="020B0604020202020204" pitchFamily="34" charset="0"/>
              <a:buChar char="•"/>
            </a:pPr>
            <a:r>
              <a:rPr lang="en-US" dirty="0" smtClean="0"/>
              <a:t>Degree Sequence of H is : 4, 3, 2, 2, 1</a:t>
            </a:r>
          </a:p>
          <a:p>
            <a:endParaRPr lang="en-US" dirty="0"/>
          </a:p>
          <a:p>
            <a:r>
              <a:rPr lang="en-US" dirty="0" smtClean="0"/>
              <a:t>Since the degree sequence of Graphs are different. They are not isomorphic</a:t>
            </a:r>
            <a:endParaRPr lang="en-US" dirty="0"/>
          </a:p>
        </p:txBody>
      </p:sp>
      <p:pic>
        <p:nvPicPr>
          <p:cNvPr id="3" name="Picture 2"/>
          <p:cNvPicPr>
            <a:picLocks noChangeAspect="1"/>
          </p:cNvPicPr>
          <p:nvPr/>
        </p:nvPicPr>
        <p:blipFill>
          <a:blip r:embed="rId2"/>
          <a:stretch>
            <a:fillRect/>
          </a:stretch>
        </p:blipFill>
        <p:spPr>
          <a:xfrm>
            <a:off x="3252160" y="1591016"/>
            <a:ext cx="3321170" cy="1934256"/>
          </a:xfrm>
          <a:prstGeom prst="rect">
            <a:avLst/>
          </a:prstGeom>
        </p:spPr>
      </p:pic>
    </p:spTree>
    <p:extLst>
      <p:ext uri="{BB962C8B-B14F-4D97-AF65-F5344CB8AC3E}">
        <p14:creationId xmlns:p14="http://schemas.microsoft.com/office/powerpoint/2010/main" val="180357053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isomorphism:</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19</a:t>
            </a:fld>
            <a:endParaRPr lang="en-US" dirty="0"/>
          </a:p>
        </p:txBody>
      </p:sp>
      <p:sp>
        <p:nvSpPr>
          <p:cNvPr id="4" name="TextBox 3"/>
          <p:cNvSpPr txBox="1"/>
          <p:nvPr/>
        </p:nvSpPr>
        <p:spPr>
          <a:xfrm>
            <a:off x="933099" y="1163474"/>
            <a:ext cx="10583165" cy="369332"/>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Show that the graphs G = (V , E) and H = (W, F ), displayed in Figure 8, are isomorphic</a:t>
            </a:r>
          </a:p>
        </p:txBody>
      </p:sp>
      <p:pic>
        <p:nvPicPr>
          <p:cNvPr id="5" name="Picture 4"/>
          <p:cNvPicPr>
            <a:picLocks noChangeAspect="1"/>
          </p:cNvPicPr>
          <p:nvPr/>
        </p:nvPicPr>
        <p:blipFill>
          <a:blip r:embed="rId2"/>
          <a:stretch>
            <a:fillRect/>
          </a:stretch>
        </p:blipFill>
        <p:spPr>
          <a:xfrm>
            <a:off x="3618872" y="1527038"/>
            <a:ext cx="1815771" cy="1618136"/>
          </a:xfrm>
          <a:prstGeom prst="rect">
            <a:avLst/>
          </a:prstGeom>
        </p:spPr>
      </p:pic>
      <p:pic>
        <p:nvPicPr>
          <p:cNvPr id="6" name="Picture 5"/>
          <p:cNvPicPr>
            <a:picLocks noChangeAspect="1"/>
          </p:cNvPicPr>
          <p:nvPr/>
        </p:nvPicPr>
        <p:blipFill>
          <a:blip r:embed="rId3"/>
          <a:stretch>
            <a:fillRect/>
          </a:stretch>
        </p:blipFill>
        <p:spPr>
          <a:xfrm>
            <a:off x="5260684" y="1527038"/>
            <a:ext cx="1889183" cy="1618136"/>
          </a:xfrm>
          <a:prstGeom prst="rect">
            <a:avLst/>
          </a:prstGeom>
        </p:spPr>
      </p:pic>
      <p:sp>
        <p:nvSpPr>
          <p:cNvPr id="7" name="TextBox 6"/>
          <p:cNvSpPr txBox="1"/>
          <p:nvPr/>
        </p:nvSpPr>
        <p:spPr>
          <a:xfrm>
            <a:off x="951791" y="3145174"/>
            <a:ext cx="10443704" cy="360098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Both Graph G and H have same number of vertices: 4</a:t>
            </a:r>
          </a:p>
          <a:p>
            <a:pPr marL="285750" indent="-285750">
              <a:buFont typeface="Arial" panose="020B0604020202020204" pitchFamily="34" charset="0"/>
              <a:buChar char="•"/>
            </a:pPr>
            <a:r>
              <a:rPr lang="en-US" dirty="0" smtClean="0"/>
              <a:t>Both Graph has same number of edges: 4</a:t>
            </a:r>
          </a:p>
          <a:p>
            <a:pPr marL="285750" indent="-285750">
              <a:buFont typeface="Arial" panose="020B0604020202020204" pitchFamily="34" charset="0"/>
              <a:buChar char="•"/>
            </a:pPr>
            <a:r>
              <a:rPr lang="en-US" dirty="0" smtClean="0"/>
              <a:t>Degree Sequence of G is : 2, 2, 2, 2</a:t>
            </a:r>
          </a:p>
          <a:p>
            <a:pPr marL="285750" indent="-285750">
              <a:buFont typeface="Arial" panose="020B0604020202020204" pitchFamily="34" charset="0"/>
              <a:buChar char="•"/>
            </a:pPr>
            <a:r>
              <a:rPr lang="en-US" dirty="0" smtClean="0"/>
              <a:t>Degree Sequence of H is : 2, 2, 2, 2</a:t>
            </a:r>
          </a:p>
          <a:p>
            <a:pPr marL="285750" indent="-285750">
              <a:buFont typeface="Arial" panose="020B0604020202020204" pitchFamily="34" charset="0"/>
              <a:buChar char="•"/>
            </a:pPr>
            <a:r>
              <a:rPr lang="en-US" dirty="0" smtClean="0"/>
              <a:t>Finding Correspondence between vertices:</a:t>
            </a:r>
          </a:p>
          <a:p>
            <a:pPr lvl="1"/>
            <a:r>
              <a:rPr lang="en-US" dirty="0" smtClean="0"/>
              <a:t>(</a:t>
            </a:r>
            <a:r>
              <a:rPr lang="en-US" dirty="0" err="1" smtClean="0"/>
              <a:t>i</a:t>
            </a:r>
            <a:r>
              <a:rPr lang="en-US" dirty="0" smtClean="0"/>
              <a:t>)u</a:t>
            </a:r>
            <a:r>
              <a:rPr lang="en-US" baseline="-25000" dirty="0" smtClean="0"/>
              <a:t>1</a:t>
            </a:r>
            <a:r>
              <a:rPr lang="en-US" dirty="0" smtClean="0"/>
              <a:t>=v</a:t>
            </a:r>
            <a:r>
              <a:rPr lang="en-US" baseline="-25000" dirty="0" smtClean="0"/>
              <a:t>1</a:t>
            </a:r>
          </a:p>
          <a:p>
            <a:pPr lvl="1"/>
            <a:r>
              <a:rPr lang="en-US" dirty="0"/>
              <a:t>(</a:t>
            </a:r>
            <a:r>
              <a:rPr lang="en-US" dirty="0" smtClean="0"/>
              <a:t>ii)u</a:t>
            </a:r>
            <a:r>
              <a:rPr lang="en-US" baseline="-25000" dirty="0" smtClean="0"/>
              <a:t>2</a:t>
            </a:r>
            <a:r>
              <a:rPr lang="en-US" dirty="0" smtClean="0"/>
              <a:t>=v</a:t>
            </a:r>
            <a:r>
              <a:rPr lang="en-US" baseline="-25000" dirty="0"/>
              <a:t>4</a:t>
            </a:r>
            <a:endParaRPr lang="en-US" baseline="-25000" dirty="0" smtClean="0"/>
          </a:p>
          <a:p>
            <a:pPr lvl="1"/>
            <a:r>
              <a:rPr lang="en-US" dirty="0"/>
              <a:t>(</a:t>
            </a:r>
            <a:r>
              <a:rPr lang="en-US" dirty="0" smtClean="0"/>
              <a:t>iii)u</a:t>
            </a:r>
            <a:r>
              <a:rPr lang="en-US" baseline="-25000" dirty="0" smtClean="0"/>
              <a:t>3</a:t>
            </a:r>
            <a:r>
              <a:rPr lang="en-US" dirty="0" smtClean="0"/>
              <a:t>=v</a:t>
            </a:r>
            <a:r>
              <a:rPr lang="en-US" baseline="-25000" dirty="0" smtClean="0"/>
              <a:t>3</a:t>
            </a:r>
          </a:p>
          <a:p>
            <a:pPr lvl="1"/>
            <a:r>
              <a:rPr lang="en-US" dirty="0"/>
              <a:t>(</a:t>
            </a:r>
            <a:r>
              <a:rPr lang="en-US" dirty="0" smtClean="0"/>
              <a:t>iv)u</a:t>
            </a:r>
            <a:r>
              <a:rPr lang="en-US" baseline="-25000" dirty="0" smtClean="0"/>
              <a:t>4</a:t>
            </a:r>
            <a:r>
              <a:rPr lang="en-US" dirty="0" smtClean="0"/>
              <a:t>=v</a:t>
            </a:r>
            <a:r>
              <a:rPr lang="en-US" baseline="-25000" dirty="0" smtClean="0"/>
              <a:t>2</a:t>
            </a:r>
          </a:p>
          <a:p>
            <a:pPr lvl="1"/>
            <a:endParaRPr lang="en-US" baseline="-25000" dirty="0"/>
          </a:p>
          <a:p>
            <a:pPr lvl="1"/>
            <a:r>
              <a:rPr lang="en-US" dirty="0" smtClean="0"/>
              <a:t>Now, Find the adjacency matrix For G with ordering((u</a:t>
            </a:r>
            <a:r>
              <a:rPr lang="en-US" baseline="-25000" dirty="0" smtClean="0"/>
              <a:t>1</a:t>
            </a:r>
            <a:r>
              <a:rPr lang="en-US" dirty="0" smtClean="0"/>
              <a:t>,</a:t>
            </a:r>
            <a:r>
              <a:rPr lang="en-US" dirty="0"/>
              <a:t> </a:t>
            </a:r>
            <a:r>
              <a:rPr lang="en-US" dirty="0" smtClean="0"/>
              <a:t>u</a:t>
            </a:r>
            <a:r>
              <a:rPr lang="en-US" baseline="-25000" dirty="0" smtClean="0"/>
              <a:t>2</a:t>
            </a:r>
            <a:r>
              <a:rPr lang="en-US" dirty="0" smtClean="0"/>
              <a:t>,</a:t>
            </a:r>
            <a:r>
              <a:rPr lang="en-US" dirty="0"/>
              <a:t> </a:t>
            </a:r>
            <a:r>
              <a:rPr lang="en-US" dirty="0" smtClean="0"/>
              <a:t>u</a:t>
            </a:r>
            <a:r>
              <a:rPr lang="en-US" baseline="-25000" dirty="0" smtClean="0"/>
              <a:t>3</a:t>
            </a:r>
            <a:r>
              <a:rPr lang="en-US" dirty="0" smtClean="0"/>
              <a:t>, u</a:t>
            </a:r>
            <a:r>
              <a:rPr lang="en-US" baseline="-25000" dirty="0" smtClean="0"/>
              <a:t>4</a:t>
            </a:r>
            <a:r>
              <a:rPr lang="en-US" dirty="0" smtClean="0"/>
              <a:t>) and H for ordering(v</a:t>
            </a:r>
            <a:r>
              <a:rPr lang="en-US" baseline="-25000" dirty="0" smtClean="0"/>
              <a:t>1</a:t>
            </a:r>
            <a:r>
              <a:rPr lang="en-US" dirty="0" smtClean="0"/>
              <a:t>,v</a:t>
            </a:r>
            <a:r>
              <a:rPr lang="en-US" baseline="-25000" dirty="0" smtClean="0"/>
              <a:t>4,</a:t>
            </a:r>
            <a:r>
              <a:rPr lang="en-US" dirty="0" smtClean="0"/>
              <a:t>v</a:t>
            </a:r>
            <a:r>
              <a:rPr lang="en-US" baseline="-25000" dirty="0" smtClean="0"/>
              <a:t>3,</a:t>
            </a:r>
            <a:r>
              <a:rPr lang="en-US" dirty="0" smtClean="0"/>
              <a:t>v</a:t>
            </a:r>
            <a:r>
              <a:rPr lang="en-US" baseline="-25000" dirty="0"/>
              <a:t>2</a:t>
            </a:r>
            <a:r>
              <a:rPr lang="en-US" dirty="0" smtClean="0"/>
              <a:t>)</a:t>
            </a:r>
          </a:p>
          <a:p>
            <a:pPr lvl="1"/>
            <a:r>
              <a:rPr lang="en-US" dirty="0" smtClean="0"/>
              <a:t>Since both matrix are same the graph are isomorphic</a:t>
            </a:r>
          </a:p>
          <a:p>
            <a:pPr marL="285750" indent="-285750">
              <a:buFont typeface="Arial" panose="020B0604020202020204" pitchFamily="34" charset="0"/>
              <a:buChar char="•"/>
            </a:pPr>
            <a:endParaRPr lang="en-US" dirty="0"/>
          </a:p>
        </p:txBody>
      </p:sp>
      <p:pic>
        <p:nvPicPr>
          <p:cNvPr id="8" name="Picture 7"/>
          <p:cNvPicPr>
            <a:picLocks noChangeAspect="1"/>
          </p:cNvPicPr>
          <p:nvPr/>
        </p:nvPicPr>
        <p:blipFill>
          <a:blip r:embed="rId4"/>
          <a:stretch>
            <a:fillRect/>
          </a:stretch>
        </p:blipFill>
        <p:spPr>
          <a:xfrm>
            <a:off x="6127637" y="4170512"/>
            <a:ext cx="2317623" cy="1619544"/>
          </a:xfrm>
          <a:prstGeom prst="rect">
            <a:avLst/>
          </a:prstGeom>
        </p:spPr>
      </p:pic>
      <p:pic>
        <p:nvPicPr>
          <p:cNvPr id="9" name="Picture 8"/>
          <p:cNvPicPr>
            <a:picLocks noChangeAspect="1"/>
          </p:cNvPicPr>
          <p:nvPr/>
        </p:nvPicPr>
        <p:blipFill>
          <a:blip r:embed="rId5"/>
          <a:stretch>
            <a:fillRect/>
          </a:stretch>
        </p:blipFill>
        <p:spPr>
          <a:xfrm>
            <a:off x="8610601" y="4170512"/>
            <a:ext cx="2648787" cy="1619544"/>
          </a:xfrm>
          <a:prstGeom prst="rect">
            <a:avLst/>
          </a:prstGeom>
        </p:spPr>
      </p:pic>
    </p:spTree>
    <p:extLst>
      <p:ext uri="{BB962C8B-B14F-4D97-AF65-F5344CB8AC3E}">
        <p14:creationId xmlns:p14="http://schemas.microsoft.com/office/powerpoint/2010/main" val="9907996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09032" y="2484408"/>
            <a:ext cx="6462772" cy="1376603"/>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pPr>
            <a:r>
              <a:rPr lang="en-US" sz="6600" dirty="0" smtClean="0">
                <a:latin typeface="Algerian" panose="04020705040A02060702" pitchFamily="82" charset="0"/>
              </a:rPr>
              <a:t>Graph Theory</a:t>
            </a:r>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2722978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57F1E4F-1CFF-5643-939E-217C01CDF565}" type="slidenum">
              <a:rPr lang="en-US" smtClean="0"/>
              <a:pPr/>
              <a:t>20</a:t>
            </a:fld>
            <a:endParaRPr lang="en-US" dirty="0"/>
          </a:p>
        </p:txBody>
      </p:sp>
      <p:sp>
        <p:nvSpPr>
          <p:cNvPr id="4" name="TextBox 3"/>
          <p:cNvSpPr txBox="1"/>
          <p:nvPr/>
        </p:nvSpPr>
        <p:spPr>
          <a:xfrm>
            <a:off x="950351" y="227483"/>
            <a:ext cx="10583165" cy="369332"/>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Show that the graphs G = (V , E) and H = (W, F ), displayed in Figure </a:t>
            </a:r>
            <a:r>
              <a:rPr lang="en-US" dirty="0" smtClean="0"/>
              <a:t> </a:t>
            </a:r>
            <a:r>
              <a:rPr lang="en-US" dirty="0"/>
              <a:t>are </a:t>
            </a:r>
            <a:r>
              <a:rPr lang="en-US" dirty="0" smtClean="0"/>
              <a:t>isomorphic or not</a:t>
            </a:r>
            <a:endParaRPr lang="en-US" dirty="0"/>
          </a:p>
        </p:txBody>
      </p:sp>
      <p:sp>
        <p:nvSpPr>
          <p:cNvPr id="7" name="TextBox 6"/>
          <p:cNvSpPr txBox="1"/>
          <p:nvPr/>
        </p:nvSpPr>
        <p:spPr>
          <a:xfrm>
            <a:off x="950350" y="2950479"/>
            <a:ext cx="11178389" cy="415498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Both Graph G and H have same number of vertices: 6</a:t>
            </a:r>
          </a:p>
          <a:p>
            <a:pPr marL="285750" indent="-285750">
              <a:buFont typeface="Arial" panose="020B0604020202020204" pitchFamily="34" charset="0"/>
              <a:buChar char="•"/>
            </a:pPr>
            <a:r>
              <a:rPr lang="en-US" dirty="0" smtClean="0"/>
              <a:t>Both Graph has same number of edges: 7</a:t>
            </a:r>
          </a:p>
          <a:p>
            <a:pPr marL="285750" indent="-285750">
              <a:buFont typeface="Arial" panose="020B0604020202020204" pitchFamily="34" charset="0"/>
              <a:buChar char="•"/>
            </a:pPr>
            <a:r>
              <a:rPr lang="en-US" dirty="0" smtClean="0"/>
              <a:t>Degree Sequence of G is : 3, 3, 2, 2, 2, 2</a:t>
            </a:r>
          </a:p>
          <a:p>
            <a:pPr marL="285750" indent="-285750">
              <a:buFont typeface="Arial" panose="020B0604020202020204" pitchFamily="34" charset="0"/>
              <a:buChar char="•"/>
            </a:pPr>
            <a:r>
              <a:rPr lang="en-US" dirty="0" smtClean="0"/>
              <a:t>Degree Sequence of H is : </a:t>
            </a:r>
            <a:r>
              <a:rPr lang="en-US" dirty="0"/>
              <a:t>3, 3, 2, 2, 2, 2</a:t>
            </a:r>
          </a:p>
          <a:p>
            <a:pPr marL="285750" indent="-285750">
              <a:buFont typeface="Arial" panose="020B0604020202020204" pitchFamily="34" charset="0"/>
              <a:buChar char="•"/>
            </a:pPr>
            <a:r>
              <a:rPr lang="en-US" dirty="0" smtClean="0"/>
              <a:t>Finding Correspondence between vertices:</a:t>
            </a:r>
          </a:p>
          <a:p>
            <a:pPr lvl="1"/>
            <a:r>
              <a:rPr lang="en-US" dirty="0" smtClean="0"/>
              <a:t>(</a:t>
            </a:r>
            <a:r>
              <a:rPr lang="en-US" dirty="0" err="1" smtClean="0"/>
              <a:t>i</a:t>
            </a:r>
            <a:r>
              <a:rPr lang="en-US" dirty="0" smtClean="0"/>
              <a:t>)u</a:t>
            </a:r>
            <a:r>
              <a:rPr lang="en-US" baseline="-25000" dirty="0" smtClean="0"/>
              <a:t>1</a:t>
            </a:r>
            <a:r>
              <a:rPr lang="en-US" dirty="0" smtClean="0"/>
              <a:t>=v</a:t>
            </a:r>
            <a:r>
              <a:rPr lang="en-US" baseline="-25000" dirty="0"/>
              <a:t>6</a:t>
            </a:r>
            <a:endParaRPr lang="en-US" baseline="-25000" dirty="0" smtClean="0"/>
          </a:p>
          <a:p>
            <a:pPr lvl="1"/>
            <a:r>
              <a:rPr lang="en-US" dirty="0"/>
              <a:t>(</a:t>
            </a:r>
            <a:r>
              <a:rPr lang="en-US" dirty="0" smtClean="0"/>
              <a:t>ii)u</a:t>
            </a:r>
            <a:r>
              <a:rPr lang="en-US" baseline="-25000" dirty="0" smtClean="0"/>
              <a:t>2</a:t>
            </a:r>
            <a:r>
              <a:rPr lang="en-US" dirty="0" smtClean="0"/>
              <a:t>=v</a:t>
            </a:r>
            <a:r>
              <a:rPr lang="en-US" baseline="-25000" dirty="0" smtClean="0"/>
              <a:t>3</a:t>
            </a:r>
          </a:p>
          <a:p>
            <a:pPr lvl="1"/>
            <a:r>
              <a:rPr lang="en-US" dirty="0"/>
              <a:t>(</a:t>
            </a:r>
            <a:r>
              <a:rPr lang="en-US" dirty="0" smtClean="0"/>
              <a:t>iii)u</a:t>
            </a:r>
            <a:r>
              <a:rPr lang="en-US" baseline="-25000" dirty="0" smtClean="0"/>
              <a:t>3</a:t>
            </a:r>
            <a:r>
              <a:rPr lang="en-US" dirty="0" smtClean="0"/>
              <a:t>=v</a:t>
            </a:r>
            <a:r>
              <a:rPr lang="en-US" baseline="-25000" dirty="0"/>
              <a:t>4</a:t>
            </a:r>
            <a:endParaRPr lang="en-US" baseline="-25000" dirty="0" smtClean="0"/>
          </a:p>
          <a:p>
            <a:pPr lvl="1"/>
            <a:r>
              <a:rPr lang="en-US" dirty="0"/>
              <a:t>(</a:t>
            </a:r>
            <a:r>
              <a:rPr lang="en-US" dirty="0" smtClean="0"/>
              <a:t>iv)u</a:t>
            </a:r>
            <a:r>
              <a:rPr lang="en-US" baseline="-25000" dirty="0" smtClean="0"/>
              <a:t>4</a:t>
            </a:r>
            <a:r>
              <a:rPr lang="en-US" dirty="0" smtClean="0"/>
              <a:t>=v</a:t>
            </a:r>
            <a:r>
              <a:rPr lang="en-US" baseline="-25000" dirty="0" smtClean="0"/>
              <a:t>5</a:t>
            </a:r>
          </a:p>
          <a:p>
            <a:pPr lvl="1"/>
            <a:r>
              <a:rPr lang="en-US" dirty="0" smtClean="0"/>
              <a:t>(v)u</a:t>
            </a:r>
            <a:r>
              <a:rPr lang="en-US" baseline="-25000" dirty="0" smtClean="0"/>
              <a:t>5</a:t>
            </a:r>
            <a:r>
              <a:rPr lang="en-US" dirty="0" smtClean="0"/>
              <a:t>=v</a:t>
            </a:r>
            <a:r>
              <a:rPr lang="en-US" baseline="-25000" dirty="0" smtClean="0"/>
              <a:t>1</a:t>
            </a:r>
          </a:p>
          <a:p>
            <a:pPr lvl="1"/>
            <a:r>
              <a:rPr lang="en-US" dirty="0" smtClean="0"/>
              <a:t>(vi)u</a:t>
            </a:r>
            <a:r>
              <a:rPr lang="en-US" baseline="-25000" dirty="0" smtClean="0"/>
              <a:t>6</a:t>
            </a:r>
            <a:r>
              <a:rPr lang="en-US" dirty="0" smtClean="0"/>
              <a:t>=v</a:t>
            </a:r>
            <a:r>
              <a:rPr lang="en-US" baseline="-25000" dirty="0"/>
              <a:t>2</a:t>
            </a:r>
            <a:endParaRPr lang="en-US" baseline="-25000" dirty="0" smtClean="0"/>
          </a:p>
          <a:p>
            <a:pPr lvl="1"/>
            <a:endParaRPr lang="en-US" baseline="-25000" dirty="0"/>
          </a:p>
          <a:p>
            <a:pPr lvl="1"/>
            <a:r>
              <a:rPr lang="en-US" dirty="0" smtClean="0"/>
              <a:t>Now, Find the adjacency matrix For G with ordering((u</a:t>
            </a:r>
            <a:r>
              <a:rPr lang="en-US" baseline="-25000" dirty="0" smtClean="0"/>
              <a:t>1</a:t>
            </a:r>
            <a:r>
              <a:rPr lang="en-US" dirty="0" smtClean="0"/>
              <a:t>, u</a:t>
            </a:r>
            <a:r>
              <a:rPr lang="en-US" baseline="-25000" dirty="0" smtClean="0"/>
              <a:t>2</a:t>
            </a:r>
            <a:r>
              <a:rPr lang="en-US" dirty="0" smtClean="0"/>
              <a:t>, u</a:t>
            </a:r>
            <a:r>
              <a:rPr lang="en-US" baseline="-25000" dirty="0" smtClean="0"/>
              <a:t>3</a:t>
            </a:r>
            <a:r>
              <a:rPr lang="en-US" dirty="0" smtClean="0"/>
              <a:t>, u</a:t>
            </a:r>
            <a:r>
              <a:rPr lang="en-US" baseline="-25000" dirty="0" smtClean="0"/>
              <a:t>4</a:t>
            </a:r>
            <a:r>
              <a:rPr lang="en-US" dirty="0" smtClean="0"/>
              <a:t>, u</a:t>
            </a:r>
            <a:r>
              <a:rPr lang="en-US" baseline="-25000" dirty="0" smtClean="0"/>
              <a:t>5</a:t>
            </a:r>
            <a:r>
              <a:rPr lang="en-US" dirty="0" smtClean="0"/>
              <a:t>, u</a:t>
            </a:r>
            <a:r>
              <a:rPr lang="en-US" baseline="-25000" dirty="0" smtClean="0"/>
              <a:t>6</a:t>
            </a:r>
            <a:r>
              <a:rPr lang="en-US" dirty="0" smtClean="0"/>
              <a:t>) and H for ordering(v</a:t>
            </a:r>
            <a:r>
              <a:rPr lang="en-US" baseline="-25000" dirty="0" smtClean="0"/>
              <a:t>6</a:t>
            </a:r>
            <a:r>
              <a:rPr lang="en-US" dirty="0" smtClean="0"/>
              <a:t>, v</a:t>
            </a:r>
            <a:r>
              <a:rPr lang="en-US" baseline="-25000" dirty="0" smtClean="0"/>
              <a:t>3</a:t>
            </a:r>
            <a:r>
              <a:rPr lang="en-US" dirty="0" smtClean="0"/>
              <a:t> v</a:t>
            </a:r>
            <a:r>
              <a:rPr lang="en-US" baseline="-25000" dirty="0"/>
              <a:t>4</a:t>
            </a:r>
            <a:r>
              <a:rPr lang="en-US" dirty="0" smtClean="0"/>
              <a:t>, v</a:t>
            </a:r>
            <a:r>
              <a:rPr lang="en-US" baseline="-25000" dirty="0" smtClean="0"/>
              <a:t>5</a:t>
            </a:r>
            <a:r>
              <a:rPr lang="en-US" dirty="0" smtClean="0"/>
              <a:t>, v</a:t>
            </a:r>
            <a:r>
              <a:rPr lang="en-US" baseline="-25000" dirty="0" smtClean="0"/>
              <a:t>1</a:t>
            </a:r>
            <a:r>
              <a:rPr lang="en-US" dirty="0" smtClean="0"/>
              <a:t>, v</a:t>
            </a:r>
            <a:r>
              <a:rPr lang="en-US" baseline="-25000" dirty="0" smtClean="0"/>
              <a:t>2</a:t>
            </a:r>
            <a:r>
              <a:rPr lang="en-US" dirty="0" smtClean="0"/>
              <a:t>)</a:t>
            </a:r>
          </a:p>
          <a:p>
            <a:pPr lvl="1"/>
            <a:r>
              <a:rPr lang="en-US" dirty="0" smtClean="0"/>
              <a:t>If both matrix are same then the graph are isomorphic</a:t>
            </a:r>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2"/>
          <a:stretch>
            <a:fillRect/>
          </a:stretch>
        </p:blipFill>
        <p:spPr>
          <a:xfrm>
            <a:off x="3112301" y="696045"/>
            <a:ext cx="3676687" cy="2254434"/>
          </a:xfrm>
          <a:prstGeom prst="rect">
            <a:avLst/>
          </a:prstGeom>
        </p:spPr>
      </p:pic>
      <p:pic>
        <p:nvPicPr>
          <p:cNvPr id="12" name="Picture 11"/>
          <p:cNvPicPr>
            <a:picLocks noChangeAspect="1"/>
          </p:cNvPicPr>
          <p:nvPr/>
        </p:nvPicPr>
        <p:blipFill>
          <a:blip r:embed="rId3"/>
          <a:stretch>
            <a:fillRect/>
          </a:stretch>
        </p:blipFill>
        <p:spPr>
          <a:xfrm>
            <a:off x="6055833" y="3895545"/>
            <a:ext cx="2554768" cy="1991409"/>
          </a:xfrm>
          <a:prstGeom prst="rect">
            <a:avLst/>
          </a:prstGeom>
        </p:spPr>
      </p:pic>
      <p:pic>
        <p:nvPicPr>
          <p:cNvPr id="13" name="Picture 12"/>
          <p:cNvPicPr>
            <a:picLocks noChangeAspect="1"/>
          </p:cNvPicPr>
          <p:nvPr/>
        </p:nvPicPr>
        <p:blipFill>
          <a:blip r:embed="rId4"/>
          <a:stretch>
            <a:fillRect/>
          </a:stretch>
        </p:blipFill>
        <p:spPr>
          <a:xfrm>
            <a:off x="8610601" y="3888179"/>
            <a:ext cx="2597134" cy="1998775"/>
          </a:xfrm>
          <a:prstGeom prst="rect">
            <a:avLst/>
          </a:prstGeom>
        </p:spPr>
      </p:pic>
    </p:spTree>
    <p:extLst>
      <p:ext uri="{BB962C8B-B14F-4D97-AF65-F5344CB8AC3E}">
        <p14:creationId xmlns:p14="http://schemas.microsoft.com/office/powerpoint/2010/main" val="35012696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normAutofit/>
          </a:bodyPr>
          <a:lstStyle/>
          <a:p>
            <a:r>
              <a:rPr lang="en-US" u="sng" dirty="0" smtClean="0">
                <a:solidFill>
                  <a:srgbClr val="FFC000"/>
                </a:solidFill>
              </a:rPr>
              <a:t>Shortest path algorithm:</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TextBox 4"/>
          <p:cNvSpPr txBox="1"/>
          <p:nvPr/>
        </p:nvSpPr>
        <p:spPr>
          <a:xfrm>
            <a:off x="993484" y="1461576"/>
            <a:ext cx="10928222" cy="4985980"/>
          </a:xfrm>
          <a:prstGeom prst="rect">
            <a:avLst/>
          </a:prstGeom>
          <a:noFill/>
        </p:spPr>
        <p:txBody>
          <a:bodyPr wrap="square" rtlCol="0">
            <a:spAutoFit/>
          </a:bodyPr>
          <a:lstStyle/>
          <a:p>
            <a:pPr marL="457200" indent="-457200" algn="just">
              <a:buFont typeface="+mj-lt"/>
              <a:buAutoNum type="arabicPeriod"/>
            </a:pPr>
            <a:r>
              <a:rPr lang="en-US" dirty="0"/>
              <a:t>T</a:t>
            </a:r>
            <a:r>
              <a:rPr lang="en-US" dirty="0" smtClean="0"/>
              <a:t>he </a:t>
            </a:r>
            <a:r>
              <a:rPr lang="en-US" dirty="0"/>
              <a:t>shortest paths </a:t>
            </a:r>
            <a:r>
              <a:rPr lang="en-US" dirty="0" smtClean="0"/>
              <a:t>is defined as </a:t>
            </a:r>
            <a:r>
              <a:rPr lang="en-US" dirty="0"/>
              <a:t>the smallest weighted path from the starting vertex to the goal vertex out of all other paths in the weighted graph. Here, you can think “weighted” in the weighted path means the reaching cost to the goal vertex (some vertex).</a:t>
            </a:r>
            <a:endParaRPr lang="en-US" dirty="0" smtClean="0"/>
          </a:p>
          <a:p>
            <a:pPr marL="457200" indent="-457200" algn="just">
              <a:buFont typeface="+mj-lt"/>
              <a:buAutoNum type="arabicPeriod"/>
            </a:pPr>
            <a:endParaRPr lang="en-US" dirty="0"/>
          </a:p>
          <a:p>
            <a:pPr marL="457200" indent="-457200" algn="just">
              <a:buFont typeface="+mj-lt"/>
              <a:buAutoNum type="arabicPeriod"/>
            </a:pPr>
            <a:endParaRPr lang="en-US" dirty="0" smtClean="0"/>
          </a:p>
          <a:p>
            <a:pPr marL="457200" indent="-457200" algn="just">
              <a:buFont typeface="+mj-lt"/>
              <a:buAutoNum type="arabicPeriod"/>
            </a:pPr>
            <a:r>
              <a:rPr lang="en-US" dirty="0" smtClean="0"/>
              <a:t>One </a:t>
            </a:r>
            <a:r>
              <a:rPr lang="en-US" dirty="0"/>
              <a:t>algorithm for finding the shortest path from a starting node to a target node in a weighted graph is </a:t>
            </a:r>
            <a:r>
              <a:rPr lang="en-US" b="1" dirty="0"/>
              <a:t>Dijkstra’s algorithm. </a:t>
            </a:r>
            <a:endParaRPr lang="en-US" b="1" dirty="0" smtClean="0"/>
          </a:p>
          <a:p>
            <a:pPr marL="457200" indent="-457200" algn="just">
              <a:buFont typeface="+mj-lt"/>
              <a:buAutoNum type="arabicPeriod"/>
            </a:pPr>
            <a:endParaRPr lang="en-US" sz="2000" dirty="0"/>
          </a:p>
          <a:p>
            <a:pPr marL="457200" indent="-457200" algn="just">
              <a:buFont typeface="+mj-lt"/>
              <a:buAutoNum type="arabicPeriod"/>
            </a:pPr>
            <a:r>
              <a:rPr lang="en-US" dirty="0" smtClean="0"/>
              <a:t>The </a:t>
            </a:r>
            <a:r>
              <a:rPr lang="en-US" dirty="0"/>
              <a:t>graph can either be directed or undirected</a:t>
            </a:r>
            <a:r>
              <a:rPr lang="en-US" dirty="0" smtClean="0"/>
              <a:t>.</a:t>
            </a:r>
          </a:p>
          <a:p>
            <a:pPr marL="457200" indent="-457200" algn="just">
              <a:buFont typeface="+mj-lt"/>
              <a:buAutoNum type="arabicPeriod"/>
            </a:pPr>
            <a:endParaRPr lang="en-US" sz="2000" dirty="0"/>
          </a:p>
          <a:p>
            <a:pPr marL="457200" indent="-457200" algn="just">
              <a:buFont typeface="+mj-lt"/>
              <a:buAutoNum type="arabicPeriod"/>
            </a:pPr>
            <a:r>
              <a:rPr lang="en-US" dirty="0"/>
              <a:t>One stipulation to using the algorithm is that the graph needs to have a nonnegative weight on every edge</a:t>
            </a:r>
            <a:r>
              <a:rPr lang="en-US" dirty="0" smtClean="0"/>
              <a:t>.</a:t>
            </a:r>
          </a:p>
          <a:p>
            <a:pPr marL="457200" indent="-457200" algn="just">
              <a:buFont typeface="+mj-lt"/>
              <a:buAutoNum type="arabicPeriod"/>
            </a:pPr>
            <a:endParaRPr lang="en-US" sz="2000" dirty="0"/>
          </a:p>
          <a:p>
            <a:pPr algn="just"/>
            <a:endParaRPr lang="en-US" sz="2000" dirty="0" smtClean="0"/>
          </a:p>
          <a:p>
            <a:pPr algn="just"/>
            <a:r>
              <a:rPr lang="en-US" sz="2000" dirty="0" smtClean="0"/>
              <a:t>Edge Relaxation:</a:t>
            </a:r>
          </a:p>
          <a:p>
            <a:pPr algn="just"/>
            <a:r>
              <a:rPr lang="en-US" sz="2000" dirty="0"/>
              <a:t>	</a:t>
            </a:r>
            <a:r>
              <a:rPr lang="en-US" dirty="0"/>
              <a:t>For the edge from the vertex </a:t>
            </a:r>
            <a:r>
              <a:rPr lang="en-US" i="1" dirty="0"/>
              <a:t>u</a:t>
            </a:r>
            <a:r>
              <a:rPr lang="en-US" dirty="0"/>
              <a:t> to the vertex </a:t>
            </a:r>
            <a:r>
              <a:rPr lang="en-US" i="1" dirty="0"/>
              <a:t>v</a:t>
            </a:r>
            <a:r>
              <a:rPr lang="en-US" dirty="0"/>
              <a:t>, </a:t>
            </a:r>
            <a:endParaRPr lang="en-US" dirty="0" smtClean="0"/>
          </a:p>
          <a:p>
            <a:pPr algn="just"/>
            <a:r>
              <a:rPr lang="en-US" dirty="0"/>
              <a:t>	</a:t>
            </a:r>
            <a:r>
              <a:rPr lang="en-US" dirty="0" smtClean="0"/>
              <a:t>			if (</a:t>
            </a:r>
            <a:r>
              <a:rPr lang="en-US" i="1" dirty="0" smtClean="0"/>
              <a:t>d</a:t>
            </a:r>
            <a:r>
              <a:rPr lang="en-US" dirty="0" smtClean="0"/>
              <a:t>[</a:t>
            </a:r>
            <a:r>
              <a:rPr lang="en-US" i="1" dirty="0" smtClean="0"/>
              <a:t>u</a:t>
            </a:r>
            <a:r>
              <a:rPr lang="en-US" dirty="0"/>
              <a:t>]+</a:t>
            </a:r>
            <a:r>
              <a:rPr lang="en-US" i="1" dirty="0"/>
              <a:t>w</a:t>
            </a:r>
            <a:r>
              <a:rPr lang="en-US" dirty="0"/>
              <a:t>(</a:t>
            </a:r>
            <a:r>
              <a:rPr lang="en-US" i="1" dirty="0" err="1"/>
              <a:t>u</a:t>
            </a:r>
            <a:r>
              <a:rPr lang="en-US" dirty="0" err="1"/>
              <a:t>,</a:t>
            </a:r>
            <a:r>
              <a:rPr lang="en-US" i="1" dirty="0" err="1"/>
              <a:t>v</a:t>
            </a:r>
            <a:r>
              <a:rPr lang="en-US" dirty="0"/>
              <a:t>)&lt;</a:t>
            </a:r>
            <a:r>
              <a:rPr lang="en-US" i="1" dirty="0"/>
              <a:t>d</a:t>
            </a:r>
            <a:r>
              <a:rPr lang="en-US" dirty="0"/>
              <a:t>[</a:t>
            </a:r>
            <a:r>
              <a:rPr lang="en-US" i="1" dirty="0"/>
              <a:t>v</a:t>
            </a:r>
            <a:r>
              <a:rPr lang="en-US" dirty="0" smtClean="0"/>
              <a:t>]) </a:t>
            </a:r>
            <a:r>
              <a:rPr lang="en-US" dirty="0"/>
              <a:t>is satisfied, </a:t>
            </a:r>
            <a:endParaRPr lang="en-US" dirty="0" smtClean="0"/>
          </a:p>
          <a:p>
            <a:pPr algn="just"/>
            <a:r>
              <a:rPr lang="en-US" dirty="0"/>
              <a:t>	</a:t>
            </a:r>
            <a:r>
              <a:rPr lang="en-US" dirty="0" smtClean="0"/>
              <a:t>			update </a:t>
            </a:r>
            <a:r>
              <a:rPr lang="en-US" i="1" dirty="0"/>
              <a:t>d</a:t>
            </a:r>
            <a:r>
              <a:rPr lang="en-US" dirty="0"/>
              <a:t>[</a:t>
            </a:r>
            <a:r>
              <a:rPr lang="en-US" i="1" dirty="0"/>
              <a:t>v</a:t>
            </a:r>
            <a:r>
              <a:rPr lang="en-US" dirty="0"/>
              <a:t>] =</a:t>
            </a:r>
            <a:r>
              <a:rPr lang="en-US" dirty="0" smtClean="0"/>
              <a:t> </a:t>
            </a:r>
            <a:r>
              <a:rPr lang="en-US" i="1" dirty="0"/>
              <a:t>d</a:t>
            </a:r>
            <a:r>
              <a:rPr lang="en-US" dirty="0"/>
              <a:t>[</a:t>
            </a:r>
            <a:r>
              <a:rPr lang="en-US" i="1" dirty="0"/>
              <a:t>u</a:t>
            </a:r>
            <a:r>
              <a:rPr lang="en-US" dirty="0"/>
              <a:t>]+w(</a:t>
            </a:r>
            <a:r>
              <a:rPr lang="en-US" i="1" dirty="0" err="1"/>
              <a:t>u</a:t>
            </a:r>
            <a:r>
              <a:rPr lang="en-US" dirty="0" err="1"/>
              <a:t>,</a:t>
            </a:r>
            <a:r>
              <a:rPr lang="en-US" i="1" dirty="0" err="1"/>
              <a:t>v</a:t>
            </a:r>
            <a:r>
              <a:rPr lang="en-US" dirty="0"/>
              <a:t>)</a:t>
            </a:r>
            <a:endParaRPr lang="en-US" sz="2000" dirty="0" smtClean="0"/>
          </a:p>
        </p:txBody>
      </p:sp>
    </p:spTree>
    <p:extLst>
      <p:ext uri="{BB962C8B-B14F-4D97-AF65-F5344CB8AC3E}">
        <p14:creationId xmlns:p14="http://schemas.microsoft.com/office/powerpoint/2010/main" val="246236976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4"/>
          <p:cNvPicPr>
            <a:picLocks noChangeAspect="1"/>
          </p:cNvPicPr>
          <p:nvPr/>
        </p:nvPicPr>
        <p:blipFill>
          <a:blip r:embed="rId2"/>
          <a:stretch>
            <a:fillRect/>
          </a:stretch>
        </p:blipFill>
        <p:spPr>
          <a:xfrm>
            <a:off x="3159876" y="490102"/>
            <a:ext cx="3767441" cy="2225255"/>
          </a:xfrm>
          <a:prstGeom prst="rect">
            <a:avLst/>
          </a:prstGeom>
        </p:spPr>
      </p:pic>
      <p:sp>
        <p:nvSpPr>
          <p:cNvPr id="6" name="TextBox 5"/>
          <p:cNvSpPr txBox="1"/>
          <p:nvPr/>
        </p:nvSpPr>
        <p:spPr>
          <a:xfrm>
            <a:off x="910805" y="120770"/>
            <a:ext cx="9109495" cy="369332"/>
          </a:xfrm>
          <a:prstGeom prst="rect">
            <a:avLst/>
          </a:prstGeom>
          <a:noFill/>
        </p:spPr>
        <p:txBody>
          <a:bodyPr wrap="square" rtlCol="0">
            <a:spAutoFit/>
          </a:bodyPr>
          <a:lstStyle/>
          <a:p>
            <a:r>
              <a:rPr lang="en-US" dirty="0"/>
              <a:t> Let's calculate the shortest path between node C and the other nodes in our graph:</a:t>
            </a:r>
          </a:p>
        </p:txBody>
      </p:sp>
      <p:sp>
        <p:nvSpPr>
          <p:cNvPr id="7" name="TextBox 6"/>
          <p:cNvSpPr txBox="1"/>
          <p:nvPr/>
        </p:nvSpPr>
        <p:spPr>
          <a:xfrm>
            <a:off x="910805" y="2878892"/>
            <a:ext cx="10864252" cy="1200329"/>
          </a:xfrm>
          <a:prstGeom prst="rect">
            <a:avLst/>
          </a:prstGeom>
          <a:noFill/>
        </p:spPr>
        <p:txBody>
          <a:bodyPr wrap="square" rtlCol="0">
            <a:spAutoFit/>
          </a:bodyPr>
          <a:lstStyle/>
          <a:p>
            <a:r>
              <a:rPr lang="en-US" dirty="0" smtClean="0"/>
              <a:t>1.	For </a:t>
            </a:r>
            <a:r>
              <a:rPr lang="en-US" dirty="0"/>
              <a:t>node C, this distance is 0. For the rest of nodes, as we still don't know that minimum distance, it starts </a:t>
            </a:r>
            <a:r>
              <a:rPr lang="en-US" dirty="0" smtClean="0"/>
              <a:t>	being </a:t>
            </a:r>
            <a:r>
              <a:rPr lang="en-US" dirty="0"/>
              <a:t>infinity (∞):</a:t>
            </a:r>
          </a:p>
          <a:p>
            <a:r>
              <a:rPr lang="en-US" dirty="0"/>
              <a:t/>
            </a:r>
            <a:br>
              <a:rPr lang="en-US" dirty="0"/>
            </a:br>
            <a:endParaRPr lang="en-US" dirty="0"/>
          </a:p>
        </p:txBody>
      </p:sp>
      <p:pic>
        <p:nvPicPr>
          <p:cNvPr id="8" name="Picture 7"/>
          <p:cNvPicPr>
            <a:picLocks noChangeAspect="1"/>
          </p:cNvPicPr>
          <p:nvPr/>
        </p:nvPicPr>
        <p:blipFill>
          <a:blip r:embed="rId3"/>
          <a:stretch>
            <a:fillRect/>
          </a:stretch>
        </p:blipFill>
        <p:spPr>
          <a:xfrm>
            <a:off x="2817602" y="3606800"/>
            <a:ext cx="5295900" cy="3114675"/>
          </a:xfrm>
          <a:prstGeom prst="rect">
            <a:avLst/>
          </a:prstGeom>
        </p:spPr>
      </p:pic>
    </p:spTree>
    <p:extLst>
      <p:ext uri="{BB962C8B-B14F-4D97-AF65-F5344CB8AC3E}">
        <p14:creationId xmlns:p14="http://schemas.microsoft.com/office/powerpoint/2010/main" val="280665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TextBox 5"/>
          <p:cNvSpPr txBox="1"/>
          <p:nvPr/>
        </p:nvSpPr>
        <p:spPr>
          <a:xfrm>
            <a:off x="1247235" y="81363"/>
            <a:ext cx="9109495" cy="646331"/>
          </a:xfrm>
          <a:prstGeom prst="rect">
            <a:avLst/>
          </a:prstGeom>
          <a:noFill/>
        </p:spPr>
        <p:txBody>
          <a:bodyPr wrap="square" rtlCol="0">
            <a:spAutoFit/>
          </a:bodyPr>
          <a:lstStyle/>
          <a:p>
            <a:r>
              <a:rPr lang="en-US" dirty="0"/>
              <a:t> </a:t>
            </a:r>
            <a:r>
              <a:rPr lang="en-US" dirty="0" smtClean="0"/>
              <a:t>2.	</a:t>
            </a:r>
            <a:r>
              <a:rPr lang="en-US" dirty="0"/>
              <a:t>Now, we check the </a:t>
            </a:r>
            <a:r>
              <a:rPr lang="en-US" dirty="0" smtClean="0"/>
              <a:t>neighbors </a:t>
            </a:r>
            <a:r>
              <a:rPr lang="en-US" dirty="0"/>
              <a:t>of our current node (A, B and D) in no specific </a:t>
            </a:r>
            <a:r>
              <a:rPr lang="en-US" dirty="0" smtClean="0"/>
              <a:t>order</a:t>
            </a:r>
            <a:r>
              <a:rPr lang="en-US" dirty="0"/>
              <a:t> </a:t>
            </a:r>
            <a:r>
              <a:rPr lang="en-US" dirty="0" smtClean="0"/>
              <a:t>and perform relaxation if required.</a:t>
            </a:r>
            <a:endParaRPr lang="en-US" dirty="0"/>
          </a:p>
        </p:txBody>
      </p:sp>
      <p:sp>
        <p:nvSpPr>
          <p:cNvPr id="7" name="TextBox 6"/>
          <p:cNvSpPr txBox="1"/>
          <p:nvPr/>
        </p:nvSpPr>
        <p:spPr>
          <a:xfrm>
            <a:off x="1247235" y="3369158"/>
            <a:ext cx="10864252" cy="923330"/>
          </a:xfrm>
          <a:prstGeom prst="rect">
            <a:avLst/>
          </a:prstGeom>
          <a:noFill/>
        </p:spPr>
        <p:txBody>
          <a:bodyPr wrap="square" rtlCol="0">
            <a:spAutoFit/>
          </a:bodyPr>
          <a:lstStyle/>
          <a:p>
            <a:r>
              <a:rPr lang="en-US" dirty="0" smtClean="0"/>
              <a:t>3.	</a:t>
            </a:r>
            <a:r>
              <a:rPr lang="en-US" dirty="0"/>
              <a:t>We now need to pick a new </a:t>
            </a:r>
            <a:r>
              <a:rPr lang="en-US" i="1" dirty="0"/>
              <a:t>current node</a:t>
            </a:r>
            <a:r>
              <a:rPr lang="en-US" dirty="0"/>
              <a:t>. That node must be the unvisited node with the smallest minimum </a:t>
            </a:r>
            <a:r>
              <a:rPr lang="en-US" dirty="0" smtClean="0"/>
              <a:t>	distance .That's A and </a:t>
            </a:r>
            <a:r>
              <a:rPr lang="en-US" dirty="0"/>
              <a:t>now we repeat the </a:t>
            </a:r>
            <a:r>
              <a:rPr lang="en-US" dirty="0" smtClean="0"/>
              <a:t>algorithm</a:t>
            </a:r>
            <a:r>
              <a:rPr lang="en-US" dirty="0"/>
              <a:t>. We check the </a:t>
            </a:r>
            <a:r>
              <a:rPr lang="en-US" dirty="0" smtClean="0"/>
              <a:t>neighbors </a:t>
            </a:r>
            <a:r>
              <a:rPr lang="en-US" dirty="0"/>
              <a:t>of our current </a:t>
            </a:r>
            <a:r>
              <a:rPr lang="en-US" dirty="0" smtClean="0"/>
              <a:t>node( which is B), 	ignoring </a:t>
            </a:r>
            <a:r>
              <a:rPr lang="en-US" dirty="0"/>
              <a:t>the visited nodes. </a:t>
            </a:r>
          </a:p>
        </p:txBody>
      </p:sp>
      <p:pic>
        <p:nvPicPr>
          <p:cNvPr id="2" name="Picture 1"/>
          <p:cNvPicPr>
            <a:picLocks noChangeAspect="1"/>
          </p:cNvPicPr>
          <p:nvPr/>
        </p:nvPicPr>
        <p:blipFill>
          <a:blip r:embed="rId2"/>
          <a:stretch>
            <a:fillRect/>
          </a:stretch>
        </p:blipFill>
        <p:spPr>
          <a:xfrm>
            <a:off x="4301862" y="523824"/>
            <a:ext cx="4091639" cy="2845334"/>
          </a:xfrm>
          <a:prstGeom prst="rect">
            <a:avLst/>
          </a:prstGeom>
        </p:spPr>
      </p:pic>
      <p:pic>
        <p:nvPicPr>
          <p:cNvPr id="9" name="Picture 8"/>
          <p:cNvPicPr>
            <a:picLocks noChangeAspect="1"/>
          </p:cNvPicPr>
          <p:nvPr/>
        </p:nvPicPr>
        <p:blipFill>
          <a:blip r:embed="rId3"/>
          <a:stretch>
            <a:fillRect/>
          </a:stretch>
        </p:blipFill>
        <p:spPr>
          <a:xfrm>
            <a:off x="4301862" y="4243983"/>
            <a:ext cx="4078496" cy="2614017"/>
          </a:xfrm>
          <a:prstGeom prst="rect">
            <a:avLst/>
          </a:prstGeom>
        </p:spPr>
      </p:pic>
    </p:spTree>
    <p:extLst>
      <p:ext uri="{BB962C8B-B14F-4D97-AF65-F5344CB8AC3E}">
        <p14:creationId xmlns:p14="http://schemas.microsoft.com/office/powerpoint/2010/main" val="78945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TextBox 5"/>
          <p:cNvSpPr txBox="1"/>
          <p:nvPr/>
        </p:nvSpPr>
        <p:spPr>
          <a:xfrm>
            <a:off x="1247235" y="81363"/>
            <a:ext cx="9109495" cy="646331"/>
          </a:xfrm>
          <a:prstGeom prst="rect">
            <a:avLst/>
          </a:prstGeom>
          <a:noFill/>
        </p:spPr>
        <p:txBody>
          <a:bodyPr wrap="square" rtlCol="0">
            <a:spAutoFit/>
          </a:bodyPr>
          <a:lstStyle/>
          <a:p>
            <a:r>
              <a:rPr lang="en-US" dirty="0"/>
              <a:t> 4</a:t>
            </a:r>
            <a:r>
              <a:rPr lang="en-US" dirty="0" smtClean="0"/>
              <a:t>.	</a:t>
            </a:r>
            <a:r>
              <a:rPr lang="en-US" dirty="0"/>
              <a:t>Now, </a:t>
            </a:r>
            <a:r>
              <a:rPr lang="en-US" dirty="0" smtClean="0"/>
              <a:t>select the node D(as it has the minimum distance among unvisited node) and repeat 	the algorithm. </a:t>
            </a:r>
            <a:endParaRPr lang="en-US" dirty="0"/>
          </a:p>
        </p:txBody>
      </p:sp>
      <p:sp>
        <p:nvSpPr>
          <p:cNvPr id="7" name="TextBox 6"/>
          <p:cNvSpPr txBox="1"/>
          <p:nvPr/>
        </p:nvSpPr>
        <p:spPr>
          <a:xfrm>
            <a:off x="1247235" y="3369158"/>
            <a:ext cx="10864252" cy="369332"/>
          </a:xfrm>
          <a:prstGeom prst="rect">
            <a:avLst/>
          </a:prstGeom>
          <a:noFill/>
        </p:spPr>
        <p:txBody>
          <a:bodyPr wrap="square" rtlCol="0">
            <a:spAutoFit/>
          </a:bodyPr>
          <a:lstStyle/>
          <a:p>
            <a:r>
              <a:rPr lang="en-US" dirty="0"/>
              <a:t>5</a:t>
            </a:r>
            <a:r>
              <a:rPr lang="en-US" dirty="0" smtClean="0"/>
              <a:t>.	</a:t>
            </a:r>
            <a:r>
              <a:rPr lang="en-US" dirty="0"/>
              <a:t>Now, select the node </a:t>
            </a:r>
            <a:r>
              <a:rPr lang="en-US" dirty="0" smtClean="0"/>
              <a:t>B(as </a:t>
            </a:r>
            <a:r>
              <a:rPr lang="en-US" dirty="0"/>
              <a:t>it has the minimum distance among unvisited node) and repeat </a:t>
            </a:r>
            <a:r>
              <a:rPr lang="en-US" dirty="0" smtClean="0"/>
              <a:t>the </a:t>
            </a:r>
            <a:r>
              <a:rPr lang="en-US" dirty="0"/>
              <a:t>algorithm. </a:t>
            </a:r>
          </a:p>
        </p:txBody>
      </p:sp>
      <p:pic>
        <p:nvPicPr>
          <p:cNvPr id="8" name="Picture 7"/>
          <p:cNvPicPr>
            <a:picLocks noChangeAspect="1"/>
          </p:cNvPicPr>
          <p:nvPr/>
        </p:nvPicPr>
        <p:blipFill>
          <a:blip r:embed="rId2"/>
          <a:stretch>
            <a:fillRect/>
          </a:stretch>
        </p:blipFill>
        <p:spPr>
          <a:xfrm>
            <a:off x="3742515" y="450695"/>
            <a:ext cx="4118934" cy="2855357"/>
          </a:xfrm>
          <a:prstGeom prst="rect">
            <a:avLst/>
          </a:prstGeom>
        </p:spPr>
      </p:pic>
      <p:pic>
        <p:nvPicPr>
          <p:cNvPr id="9" name="Picture 8"/>
          <p:cNvPicPr>
            <a:picLocks noChangeAspect="1"/>
          </p:cNvPicPr>
          <p:nvPr/>
        </p:nvPicPr>
        <p:blipFill>
          <a:blip r:embed="rId3"/>
          <a:stretch>
            <a:fillRect/>
          </a:stretch>
        </p:blipFill>
        <p:spPr>
          <a:xfrm>
            <a:off x="3479141" y="3738490"/>
            <a:ext cx="4448534" cy="2997925"/>
          </a:xfrm>
          <a:prstGeom prst="rect">
            <a:avLst/>
          </a:prstGeom>
        </p:spPr>
      </p:pic>
    </p:spTree>
    <p:extLst>
      <p:ext uri="{BB962C8B-B14F-4D97-AF65-F5344CB8AC3E}">
        <p14:creationId xmlns:p14="http://schemas.microsoft.com/office/powerpoint/2010/main" val="263609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TextBox 5"/>
          <p:cNvSpPr txBox="1"/>
          <p:nvPr/>
        </p:nvSpPr>
        <p:spPr>
          <a:xfrm>
            <a:off x="1247235" y="81363"/>
            <a:ext cx="9109495" cy="646331"/>
          </a:xfrm>
          <a:prstGeom prst="rect">
            <a:avLst/>
          </a:prstGeom>
          <a:noFill/>
        </p:spPr>
        <p:txBody>
          <a:bodyPr wrap="square" rtlCol="0">
            <a:spAutoFit/>
          </a:bodyPr>
          <a:lstStyle/>
          <a:p>
            <a:r>
              <a:rPr lang="en-US" dirty="0"/>
              <a:t> 6</a:t>
            </a:r>
            <a:r>
              <a:rPr lang="en-US" dirty="0" smtClean="0"/>
              <a:t>.	</a:t>
            </a:r>
            <a:r>
              <a:rPr lang="en-US" dirty="0"/>
              <a:t>E doesn't have any non-visited </a:t>
            </a:r>
            <a:r>
              <a:rPr lang="en-US" dirty="0" smtClean="0"/>
              <a:t>neighbors, </a:t>
            </a:r>
            <a:r>
              <a:rPr lang="en-US" dirty="0"/>
              <a:t>so we don't need to check anything. We mark it </a:t>
            </a:r>
            <a:r>
              <a:rPr lang="en-US" dirty="0" smtClean="0"/>
              <a:t>	as </a:t>
            </a:r>
            <a:r>
              <a:rPr lang="en-US" dirty="0"/>
              <a:t>visited.</a:t>
            </a:r>
          </a:p>
        </p:txBody>
      </p:sp>
      <p:pic>
        <p:nvPicPr>
          <p:cNvPr id="2" name="Picture 1"/>
          <p:cNvPicPr>
            <a:picLocks noChangeAspect="1"/>
          </p:cNvPicPr>
          <p:nvPr/>
        </p:nvPicPr>
        <p:blipFill>
          <a:blip r:embed="rId2"/>
          <a:stretch>
            <a:fillRect/>
          </a:stretch>
        </p:blipFill>
        <p:spPr>
          <a:xfrm>
            <a:off x="3258807" y="616070"/>
            <a:ext cx="5086350" cy="3124200"/>
          </a:xfrm>
          <a:prstGeom prst="rect">
            <a:avLst/>
          </a:prstGeom>
        </p:spPr>
      </p:pic>
    </p:spTree>
    <p:extLst>
      <p:ext uri="{BB962C8B-B14F-4D97-AF65-F5344CB8AC3E}">
        <p14:creationId xmlns:p14="http://schemas.microsoft.com/office/powerpoint/2010/main" val="952608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TextBox 4"/>
          <p:cNvSpPr txBox="1"/>
          <p:nvPr/>
        </p:nvSpPr>
        <p:spPr>
          <a:xfrm>
            <a:off x="1078302" y="232913"/>
            <a:ext cx="10205049" cy="646331"/>
          </a:xfrm>
          <a:prstGeom prst="rect">
            <a:avLst/>
          </a:prstGeom>
          <a:noFill/>
        </p:spPr>
        <p:txBody>
          <a:bodyPr wrap="square" rtlCol="0">
            <a:spAutoFit/>
          </a:bodyPr>
          <a:lstStyle/>
          <a:p>
            <a:r>
              <a:rPr lang="en-US" dirty="0"/>
              <a:t>Use Dijkstra’s algorithm to find the length of a shortest path between the vertices a and z in the weighted graph displayed in </a:t>
            </a:r>
            <a:r>
              <a:rPr lang="en-US" dirty="0" smtClean="0"/>
              <a:t>below Figure.</a:t>
            </a:r>
            <a:endParaRPr lang="en-US" dirty="0"/>
          </a:p>
        </p:txBody>
      </p:sp>
      <p:pic>
        <p:nvPicPr>
          <p:cNvPr id="6" name="Picture 5"/>
          <p:cNvPicPr>
            <a:picLocks noChangeAspect="1"/>
          </p:cNvPicPr>
          <p:nvPr/>
        </p:nvPicPr>
        <p:blipFill>
          <a:blip r:embed="rId2"/>
          <a:stretch>
            <a:fillRect/>
          </a:stretch>
        </p:blipFill>
        <p:spPr>
          <a:xfrm>
            <a:off x="3078722" y="953042"/>
            <a:ext cx="4343776" cy="2415749"/>
          </a:xfrm>
          <a:prstGeom prst="rect">
            <a:avLst/>
          </a:prstGeom>
        </p:spPr>
      </p:pic>
      <p:sp>
        <p:nvSpPr>
          <p:cNvPr id="7" name="TextBox 6"/>
          <p:cNvSpPr txBox="1"/>
          <p:nvPr/>
        </p:nvSpPr>
        <p:spPr>
          <a:xfrm>
            <a:off x="1078302" y="3646098"/>
            <a:ext cx="931653" cy="369332"/>
          </a:xfrm>
          <a:prstGeom prst="rect">
            <a:avLst/>
          </a:prstGeom>
          <a:noFill/>
        </p:spPr>
        <p:txBody>
          <a:bodyPr wrap="square" rtlCol="0">
            <a:spAutoFit/>
          </a:bodyPr>
          <a:lstStyle/>
          <a:p>
            <a:r>
              <a:rPr lang="en-US" b="1" dirty="0" smtClean="0"/>
              <a:t>Step: 1</a:t>
            </a:r>
            <a:endParaRPr lang="en-US" b="1" dirty="0"/>
          </a:p>
        </p:txBody>
      </p:sp>
      <p:pic>
        <p:nvPicPr>
          <p:cNvPr id="8" name="Picture 7"/>
          <p:cNvPicPr>
            <a:picLocks noChangeAspect="1"/>
          </p:cNvPicPr>
          <p:nvPr/>
        </p:nvPicPr>
        <p:blipFill>
          <a:blip r:embed="rId3"/>
          <a:stretch>
            <a:fillRect/>
          </a:stretch>
        </p:blipFill>
        <p:spPr>
          <a:xfrm>
            <a:off x="3078722" y="4221898"/>
            <a:ext cx="4320914" cy="2499577"/>
          </a:xfrm>
          <a:prstGeom prst="rect">
            <a:avLst/>
          </a:prstGeom>
        </p:spPr>
      </p:pic>
    </p:spTree>
    <p:extLst>
      <p:ext uri="{BB962C8B-B14F-4D97-AF65-F5344CB8AC3E}">
        <p14:creationId xmlns:p14="http://schemas.microsoft.com/office/powerpoint/2010/main" val="390339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TextBox 4"/>
          <p:cNvSpPr txBox="1"/>
          <p:nvPr/>
        </p:nvSpPr>
        <p:spPr>
          <a:xfrm>
            <a:off x="1086929" y="152400"/>
            <a:ext cx="931653" cy="369332"/>
          </a:xfrm>
          <a:prstGeom prst="rect">
            <a:avLst/>
          </a:prstGeom>
          <a:noFill/>
        </p:spPr>
        <p:txBody>
          <a:bodyPr wrap="square" rtlCol="0">
            <a:spAutoFit/>
          </a:bodyPr>
          <a:lstStyle/>
          <a:p>
            <a:r>
              <a:rPr lang="en-US" b="1" dirty="0" smtClean="0"/>
              <a:t>Step: 2</a:t>
            </a:r>
            <a:endParaRPr lang="en-US" b="1" dirty="0"/>
          </a:p>
        </p:txBody>
      </p:sp>
      <p:pic>
        <p:nvPicPr>
          <p:cNvPr id="6" name="Picture 5"/>
          <p:cNvPicPr>
            <a:picLocks noChangeAspect="1"/>
          </p:cNvPicPr>
          <p:nvPr/>
        </p:nvPicPr>
        <p:blipFill>
          <a:blip r:embed="rId2"/>
          <a:stretch>
            <a:fillRect/>
          </a:stretch>
        </p:blipFill>
        <p:spPr>
          <a:xfrm>
            <a:off x="3157366" y="521732"/>
            <a:ext cx="4359018" cy="2423370"/>
          </a:xfrm>
          <a:prstGeom prst="rect">
            <a:avLst/>
          </a:prstGeom>
        </p:spPr>
      </p:pic>
      <p:sp>
        <p:nvSpPr>
          <p:cNvPr id="7" name="TextBox 6"/>
          <p:cNvSpPr txBox="1"/>
          <p:nvPr/>
        </p:nvSpPr>
        <p:spPr>
          <a:xfrm>
            <a:off x="1196197" y="3410309"/>
            <a:ext cx="931653" cy="369332"/>
          </a:xfrm>
          <a:prstGeom prst="rect">
            <a:avLst/>
          </a:prstGeom>
          <a:noFill/>
        </p:spPr>
        <p:txBody>
          <a:bodyPr wrap="square" rtlCol="0">
            <a:spAutoFit/>
          </a:bodyPr>
          <a:lstStyle/>
          <a:p>
            <a:r>
              <a:rPr lang="en-US" b="1" dirty="0" smtClean="0"/>
              <a:t>Step: 3</a:t>
            </a:r>
            <a:endParaRPr lang="en-US" b="1" dirty="0"/>
          </a:p>
        </p:txBody>
      </p:sp>
      <p:pic>
        <p:nvPicPr>
          <p:cNvPr id="8" name="Picture 7"/>
          <p:cNvPicPr>
            <a:picLocks noChangeAspect="1"/>
          </p:cNvPicPr>
          <p:nvPr/>
        </p:nvPicPr>
        <p:blipFill>
          <a:blip r:embed="rId3"/>
          <a:stretch>
            <a:fillRect/>
          </a:stretch>
        </p:blipFill>
        <p:spPr>
          <a:xfrm>
            <a:off x="3157366" y="3854960"/>
            <a:ext cx="4419983" cy="2598645"/>
          </a:xfrm>
          <a:prstGeom prst="rect">
            <a:avLst/>
          </a:prstGeom>
        </p:spPr>
      </p:pic>
    </p:spTree>
    <p:extLst>
      <p:ext uri="{BB962C8B-B14F-4D97-AF65-F5344CB8AC3E}">
        <p14:creationId xmlns:p14="http://schemas.microsoft.com/office/powerpoint/2010/main" val="284575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par>
                                <p:cTn id="16" presetID="16" presetClass="entr" presetSubtype="2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2973</TotalTime>
  <Words>720</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Aparajita</vt:lpstr>
      <vt:lpstr>Arial</vt:lpstr>
      <vt:lpstr>Calibri</vt:lpstr>
      <vt:lpstr>Gill Sans MT</vt:lpstr>
      <vt:lpstr>Impact</vt:lpstr>
      <vt:lpstr>Wingdings 3</vt:lpstr>
      <vt:lpstr>Badge</vt:lpstr>
      <vt:lpstr>PowerPoint Presentation</vt:lpstr>
      <vt:lpstr>PowerPoint Presentation</vt:lpstr>
      <vt:lpstr>Shortest path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 Traversal:</vt:lpstr>
      <vt:lpstr>Graph Traversal:</vt:lpstr>
      <vt:lpstr>Graph Traversal:</vt:lpstr>
      <vt:lpstr>Graph Traversal:</vt:lpstr>
      <vt:lpstr>Degree sequence:</vt:lpstr>
      <vt:lpstr>isomorphism:</vt:lpstr>
      <vt:lpstr>isomorphism:</vt:lpstr>
      <vt:lpstr>isomorphism: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Kharel</dc:creator>
  <cp:lastModifiedBy>ankit</cp:lastModifiedBy>
  <cp:revision>475</cp:revision>
  <dcterms:created xsi:type="dcterms:W3CDTF">2020-09-07T16:36:41Z</dcterms:created>
  <dcterms:modified xsi:type="dcterms:W3CDTF">2020-12-01T03:39:10Z</dcterms:modified>
</cp:coreProperties>
</file>