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3" r:id="rId1"/>
  </p:sldMasterIdLst>
  <p:notesMasterIdLst>
    <p:notesMasterId r:id="rId2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9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456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95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70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4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428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C000"/>
                </a:solidFill>
              </a:rPr>
              <a:t>Minimum Spanning TREE(MST: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1819" y="1181819"/>
            <a:ext cx="674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minimum spanning tree using </a:t>
            </a:r>
            <a:r>
              <a:rPr lang="en-US" dirty="0" err="1" smtClean="0"/>
              <a:t>Kruskal’s</a:t>
            </a:r>
            <a:r>
              <a:rPr lang="en-US" dirty="0" smtClean="0"/>
              <a:t> Algorithm.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484" y="5089585"/>
            <a:ext cx="52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STEP: 1 Sort all the edges in ascending order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85" y="1579705"/>
            <a:ext cx="5079512" cy="325755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57570"/>
              </p:ext>
            </p:extLst>
          </p:nvPr>
        </p:nvGraphicFramePr>
        <p:xfrm>
          <a:off x="2164272" y="561947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34200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675624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78852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59762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307900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118216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474033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530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{B</a:t>
                      </a:r>
                      <a:r>
                        <a:rPr lang="en-US" baseline="0" dirty="0" smtClean="0"/>
                        <a:t> ,</a:t>
                      </a:r>
                      <a:r>
                        <a:rPr lang="en-US" dirty="0" smtClean="0"/>
                        <a:t>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</a:t>
                      </a:r>
                      <a:r>
                        <a:rPr lang="en-US" baseline="0" dirty="0" smtClean="0"/>
                        <a:t> ,E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</a:t>
                      </a:r>
                      <a:r>
                        <a:rPr lang="en-US" baseline="0" dirty="0" smtClean="0"/>
                        <a:t> ,</a:t>
                      </a:r>
                      <a:r>
                        <a:rPr lang="en-US" dirty="0" smtClean="0"/>
                        <a:t>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{E</a:t>
                      </a:r>
                      <a:r>
                        <a:rPr lang="en-US" baseline="0" dirty="0" smtClean="0"/>
                        <a:t> ,F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</a:t>
                      </a:r>
                      <a:r>
                        <a:rPr lang="en-US" baseline="0" dirty="0" smtClean="0"/>
                        <a:t> ,F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</a:t>
                      </a:r>
                      <a:r>
                        <a:rPr lang="en-US" baseline="0" dirty="0" smtClean="0"/>
                        <a:t> ,</a:t>
                      </a:r>
                      <a:r>
                        <a:rPr lang="en-US" dirty="0" smtClean="0"/>
                        <a:t>A}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</a:t>
                      </a:r>
                      <a:r>
                        <a:rPr lang="en-US" baseline="0" dirty="0" smtClean="0"/>
                        <a:t> ,</a:t>
                      </a:r>
                      <a:r>
                        <a:rPr lang="en-US" dirty="0" smtClean="0"/>
                        <a:t>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{F</a:t>
                      </a:r>
                      <a:r>
                        <a:rPr lang="en-US" baseline="0" dirty="0" smtClean="0"/>
                        <a:t> ,</a:t>
                      </a:r>
                      <a:r>
                        <a:rPr lang="en-US" dirty="0" smtClean="0"/>
                        <a:t>C}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5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0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503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30" y="0"/>
            <a:ext cx="4988225" cy="2446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26" y="2972360"/>
            <a:ext cx="4988225" cy="3014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818" y="-8836"/>
            <a:ext cx="4194235" cy="2981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818" y="3192958"/>
            <a:ext cx="4684234" cy="32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9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94" y="932192"/>
            <a:ext cx="58578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0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C000"/>
                </a:solidFill>
              </a:rPr>
              <a:t>Minimum Spanning TREE(MST: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1819" y="1181819"/>
            <a:ext cx="674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minimum spanning tree using </a:t>
            </a:r>
            <a:r>
              <a:rPr lang="en-US" dirty="0" err="1" smtClean="0"/>
              <a:t>Kruskal’s</a:t>
            </a:r>
            <a:r>
              <a:rPr lang="en-US" dirty="0" smtClean="0"/>
              <a:t> Algorithm.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484" y="5089585"/>
            <a:ext cx="52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STEP: 1 Remove loops and parallel edges: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57570"/>
              </p:ext>
            </p:extLst>
          </p:nvPr>
        </p:nvGraphicFramePr>
        <p:xfrm>
          <a:off x="2164272" y="561947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342008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675624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78852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59762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307900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118216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474033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2530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{B</a:t>
                      </a:r>
                      <a:r>
                        <a:rPr lang="en-US" baseline="0" dirty="0" smtClean="0"/>
                        <a:t> ,</a:t>
                      </a:r>
                      <a:r>
                        <a:rPr lang="en-US" dirty="0" smtClean="0"/>
                        <a:t>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</a:t>
                      </a:r>
                      <a:r>
                        <a:rPr lang="en-US" baseline="0" dirty="0" smtClean="0"/>
                        <a:t> ,E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</a:t>
                      </a:r>
                      <a:r>
                        <a:rPr lang="en-US" baseline="0" dirty="0" smtClean="0"/>
                        <a:t> ,</a:t>
                      </a:r>
                      <a:r>
                        <a:rPr lang="en-US" dirty="0" smtClean="0"/>
                        <a:t>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{E</a:t>
                      </a:r>
                      <a:r>
                        <a:rPr lang="en-US" baseline="0" dirty="0" smtClean="0"/>
                        <a:t> ,F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</a:t>
                      </a:r>
                      <a:r>
                        <a:rPr lang="en-US" baseline="0" dirty="0" smtClean="0"/>
                        <a:t> ,F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</a:t>
                      </a:r>
                      <a:r>
                        <a:rPr lang="en-US" baseline="0" dirty="0" smtClean="0"/>
                        <a:t> ,</a:t>
                      </a:r>
                      <a:r>
                        <a:rPr lang="en-US" dirty="0" smtClean="0"/>
                        <a:t>A}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</a:t>
                      </a:r>
                      <a:r>
                        <a:rPr lang="en-US" baseline="0" dirty="0" smtClean="0"/>
                        <a:t> ,</a:t>
                      </a:r>
                      <a:r>
                        <a:rPr lang="en-US" dirty="0" smtClean="0"/>
                        <a:t>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{F</a:t>
                      </a:r>
                      <a:r>
                        <a:rPr lang="en-US" baseline="0" dirty="0" smtClean="0"/>
                        <a:t> ,</a:t>
                      </a:r>
                      <a:r>
                        <a:rPr lang="en-US" dirty="0" smtClean="0"/>
                        <a:t>C}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5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088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44" y="1711704"/>
            <a:ext cx="4913193" cy="30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3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C000"/>
                </a:solidFill>
              </a:rPr>
              <a:t>Minimum Spanning TREE(MST:</a:t>
            </a:r>
            <a:endParaRPr lang="en-US" b="1" u="sng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066081"/>
            <a:ext cx="8362950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547" y="3868228"/>
            <a:ext cx="87725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69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C000"/>
                </a:solidFill>
              </a:rPr>
              <a:t>Minimum Spanning TREE(MST: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6769" y="1124061"/>
            <a:ext cx="1055585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There are two algorithms for finding Minimum Spanning Tree:</a:t>
            </a:r>
          </a:p>
          <a:p>
            <a:pPr lvl="2" algn="just"/>
            <a:r>
              <a:rPr lang="en-US" sz="2400" dirty="0" smtClean="0"/>
              <a:t>(a) Kruskal’s Algorithm</a:t>
            </a:r>
          </a:p>
          <a:p>
            <a:pPr lvl="2" algn="just"/>
            <a:r>
              <a:rPr lang="en-US" sz="2400" dirty="0" smtClean="0"/>
              <a:t>(b) Prim’s Algorithm</a:t>
            </a:r>
          </a:p>
          <a:p>
            <a:pPr lvl="2" algn="just"/>
            <a:endParaRPr lang="en-US" sz="2400" dirty="0"/>
          </a:p>
          <a:p>
            <a:pPr algn="just"/>
            <a:r>
              <a:rPr lang="en-US" sz="2400" dirty="0" smtClean="0"/>
              <a:t>(a)PRIM’s ALGORITHM: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000" dirty="0" smtClean="0"/>
              <a:t>The </a:t>
            </a:r>
            <a:r>
              <a:rPr lang="en-US" sz="2000" dirty="0"/>
              <a:t>steps for implementing </a:t>
            </a:r>
            <a:r>
              <a:rPr lang="en-US" sz="2000" dirty="0" smtClean="0"/>
              <a:t>Prim’s </a:t>
            </a:r>
            <a:r>
              <a:rPr lang="en-US" sz="2000" dirty="0"/>
              <a:t>algorithm are as follows</a:t>
            </a:r>
            <a:r>
              <a:rPr lang="en-US" sz="2000" dirty="0" smtClean="0"/>
              <a:t>: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Remove all the loops and parallel edges if present.</a:t>
            </a:r>
            <a:r>
              <a:rPr lang="en-US" sz="2000" dirty="0"/>
              <a:t> In case of parallel edges, keep the one  </a:t>
            </a:r>
            <a:r>
              <a:rPr lang="en-US" sz="2000" dirty="0" smtClean="0"/>
              <a:t>which </a:t>
            </a:r>
            <a:r>
              <a:rPr lang="en-US" sz="2000" dirty="0"/>
              <a:t>has the least cost associated and remove all others.</a:t>
            </a:r>
            <a:endParaRPr lang="en-US" sz="2400" dirty="0"/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Choose any arbitrary vertex as a root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Check outgoing edges and select the one with least cost and no cycle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Repeat step(ii) until all vertices are covered.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1290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C000"/>
                </a:solidFill>
              </a:rPr>
              <a:t>Minimum Spanning TREE(MST: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1819" y="1181819"/>
            <a:ext cx="674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minimum spanning tree using Prim’s Algorithm.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85" y="1579705"/>
            <a:ext cx="5079512" cy="3257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1434" y="5313872"/>
            <a:ext cx="1050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Step: 1 If loops and parallel edges are present remove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21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56" y="0"/>
            <a:ext cx="2695575" cy="2609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37" y="2811571"/>
            <a:ext cx="2359611" cy="21918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3536" y="5098212"/>
            <a:ext cx="2359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Step: 3 Choose the smallest weight connected edge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306" y="2336"/>
            <a:ext cx="3374426" cy="1768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630" y="2233275"/>
            <a:ext cx="3901778" cy="1470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320" y="4166586"/>
            <a:ext cx="4130398" cy="21185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947" y="1506996"/>
            <a:ext cx="4077053" cy="24005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14242" y="1770751"/>
            <a:ext cx="235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Step: 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98234" y="3704062"/>
            <a:ext cx="235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Step: 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98234" y="6309224"/>
            <a:ext cx="235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Step: 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1427" y="3981920"/>
            <a:ext cx="2359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Step: 7</a:t>
            </a:r>
          </a:p>
          <a:p>
            <a:r>
              <a:rPr lang="en-US" dirty="0" smtClean="0"/>
              <a:t>MST </a:t>
            </a:r>
          </a:p>
          <a:p>
            <a:r>
              <a:rPr lang="en-US" dirty="0" smtClean="0"/>
              <a:t>Weight =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45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C000"/>
                </a:solidFill>
              </a:rPr>
              <a:t>Minimum Spanning TREE(MST: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819" y="1181819"/>
            <a:ext cx="674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minimum spanning tree using </a:t>
            </a:r>
            <a:r>
              <a:rPr lang="en-US" dirty="0" err="1" smtClean="0"/>
              <a:t>Kruskal’s</a:t>
            </a:r>
            <a:r>
              <a:rPr lang="en-US" dirty="0" smtClean="0"/>
              <a:t> Algorithm.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84" y="1642693"/>
            <a:ext cx="4913193" cy="30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7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09032" y="2484408"/>
            <a:ext cx="6462772" cy="137660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6600" dirty="0" smtClean="0">
                <a:latin typeface="Algerian" panose="04020705040A02060702" pitchFamily="82" charset="0"/>
              </a:rPr>
              <a:t>Graph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C000"/>
                </a:solidFill>
              </a:rPr>
              <a:t>TREES: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484" y="1461576"/>
            <a:ext cx="10928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Tree </a:t>
            </a:r>
            <a:r>
              <a:rPr lang="en-US" sz="2000" dirty="0"/>
              <a:t>is a connected undirected graph with no simple </a:t>
            </a:r>
            <a:r>
              <a:rPr lang="en-US" sz="2000" dirty="0" smtClean="0"/>
              <a:t>circuits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Because a tree cannot have a simple circuit, a tree cannot contain multiple edges or loops. Therefore any tree must be a simple graph.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12" y="2919216"/>
            <a:ext cx="6609991" cy="35296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53556" y="3088257"/>
            <a:ext cx="3581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G1 and G2 are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G3 is not a tree because e, b, a, d, e is a simple circuit in this graph. Finally, G4 is not a tree because it is not connected.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C000"/>
                </a:solidFill>
              </a:rPr>
              <a:t>Rooted TREES: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484" y="1461576"/>
            <a:ext cx="10928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rooted tree is a tree in which one vertex has been designated as the root and every edge is directed away from the root.</a:t>
            </a: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84" y="2403754"/>
            <a:ext cx="4124325" cy="3971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0684" y="2682816"/>
            <a:ext cx="62886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vertex of a rooted tree is called a l</a:t>
            </a:r>
            <a:r>
              <a:rPr lang="en-US" sz="2000" b="1" dirty="0"/>
              <a:t>eaf</a:t>
            </a:r>
            <a:r>
              <a:rPr lang="en-US" sz="2000" dirty="0"/>
              <a:t> if it has no </a:t>
            </a:r>
            <a:r>
              <a:rPr lang="en-US" sz="2000" dirty="0" smtClean="0"/>
              <a:t>children.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Vertices </a:t>
            </a:r>
            <a:r>
              <a:rPr lang="en-US" sz="2000" dirty="0"/>
              <a:t>that have children are called </a:t>
            </a:r>
            <a:r>
              <a:rPr lang="en-US" sz="2000" b="1" dirty="0"/>
              <a:t>internal vertices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Vertices with the same parent are called </a:t>
            </a:r>
            <a:r>
              <a:rPr lang="en-US" sz="2000" b="1" dirty="0" smtClean="0"/>
              <a:t>siblings</a:t>
            </a:r>
          </a:p>
          <a:p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ancestors </a:t>
            </a:r>
            <a:r>
              <a:rPr lang="en-US" sz="2000" dirty="0"/>
              <a:t>of a vertex other than the root are the vertices in the path from the root to this vertex, excluding the vertex itself and including the </a:t>
            </a:r>
            <a:r>
              <a:rPr lang="en-US" sz="2000" dirty="0" smtClean="0"/>
              <a:t>root.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descendants</a:t>
            </a:r>
            <a:r>
              <a:rPr lang="en-US" sz="2000" dirty="0"/>
              <a:t> of a vertex v are those vertices that have v </a:t>
            </a:r>
            <a:r>
              <a:rPr lang="en-US" sz="2000" dirty="0" smtClean="0"/>
              <a:t>as an </a:t>
            </a:r>
            <a:r>
              <a:rPr lang="en-US" sz="2000" dirty="0"/>
              <a:t>ancestor</a:t>
            </a:r>
          </a:p>
        </p:txBody>
      </p:sp>
    </p:spTree>
    <p:extLst>
      <p:ext uri="{BB962C8B-B14F-4D97-AF65-F5344CB8AC3E}">
        <p14:creationId xmlns:p14="http://schemas.microsoft.com/office/powerpoint/2010/main" val="282017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C000"/>
                </a:solidFill>
              </a:rPr>
              <a:t>Rooted TREES: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484" y="1461576"/>
            <a:ext cx="10555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rooted tree is called an </a:t>
            </a:r>
            <a:r>
              <a:rPr lang="en-US" sz="2000" b="1" dirty="0"/>
              <a:t>m-</a:t>
            </a:r>
            <a:r>
              <a:rPr lang="en-US" sz="2000" b="1" dirty="0" err="1"/>
              <a:t>ary</a:t>
            </a:r>
            <a:r>
              <a:rPr lang="en-US" sz="2000" dirty="0"/>
              <a:t> tree if every internal vertex has no more than m children. The tree is called a </a:t>
            </a:r>
            <a:r>
              <a:rPr lang="en-US" sz="2000" b="1" dirty="0"/>
              <a:t>full m-</a:t>
            </a:r>
            <a:r>
              <a:rPr lang="en-US" sz="2000" b="1" dirty="0" err="1"/>
              <a:t>ary</a:t>
            </a:r>
            <a:r>
              <a:rPr lang="en-US" sz="2000" b="1" dirty="0"/>
              <a:t> </a:t>
            </a:r>
            <a:r>
              <a:rPr lang="en-US" sz="2000" dirty="0"/>
              <a:t>tree if every internal vertex has exactly m children. An m-</a:t>
            </a:r>
            <a:r>
              <a:rPr lang="en-US" sz="2000" dirty="0" err="1"/>
              <a:t>ary</a:t>
            </a:r>
            <a:r>
              <a:rPr lang="en-US" sz="2000" dirty="0"/>
              <a:t> tree with m = 2 is called a binary tree.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35" y="2745806"/>
            <a:ext cx="1885950" cy="21764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11" y="2702944"/>
            <a:ext cx="2886075" cy="221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112" y="2702944"/>
            <a:ext cx="3362325" cy="22193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21102" y="4962103"/>
            <a:ext cx="2405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is a full binary tree because each of its internal vertices has two children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23162" y="4922268"/>
            <a:ext cx="2405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 is a full 3-ary tree because each of its internal vertices has three children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5222" y="4962103"/>
            <a:ext cx="2405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T3 each internal vertex has five children, so T3 is a full 5-ary tree</a:t>
            </a:r>
          </a:p>
        </p:txBody>
      </p:sp>
    </p:spTree>
    <p:extLst>
      <p:ext uri="{BB962C8B-B14F-4D97-AF65-F5344CB8AC3E}">
        <p14:creationId xmlns:p14="http://schemas.microsoft.com/office/powerpoint/2010/main" val="3434534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C000"/>
                </a:solidFill>
              </a:rPr>
              <a:t>Spanning TREE: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484" y="1133356"/>
            <a:ext cx="1055585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spanning tree </a:t>
            </a:r>
            <a:r>
              <a:rPr lang="en-US" dirty="0"/>
              <a:t>is a subset of Graph G, which has all the vertices covered with minimum possible number of edges</a:t>
            </a:r>
            <a:r>
              <a:rPr lang="en-US" dirty="0" smtClean="0"/>
              <a:t>. Formally, </a:t>
            </a:r>
            <a:r>
              <a:rPr lang="en-US" sz="2000" dirty="0" smtClean="0"/>
              <a:t>Let </a:t>
            </a:r>
            <a:r>
              <a:rPr lang="en-US" sz="2000" dirty="0"/>
              <a:t>G be a simple graph. A spanning tree of G is a subgraph of G that is a tree containing every vertex of </a:t>
            </a:r>
            <a:r>
              <a:rPr lang="en-US" sz="2000" dirty="0" smtClean="0"/>
              <a:t>G.</a:t>
            </a:r>
          </a:p>
          <a:p>
            <a:pPr algn="just"/>
            <a:endParaRPr lang="en-US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/>
              <a:t>connected and undirected Graph G has at least one spanning tree. A disconnected graph does not have any spanning tree, as it cannot be spanned to all its vertices</a:t>
            </a:r>
            <a:r>
              <a:rPr lang="en-US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A complete undirected graph can have maximum </a:t>
            </a:r>
            <a:r>
              <a:rPr lang="en-US" b="1" dirty="0"/>
              <a:t>n</a:t>
            </a:r>
            <a:r>
              <a:rPr lang="en-US" b="1" baseline="30000" dirty="0"/>
              <a:t>n-2</a:t>
            </a:r>
            <a:r>
              <a:rPr lang="en-US" dirty="0"/>
              <a:t> number of spanning trees, where </a:t>
            </a:r>
            <a:r>
              <a:rPr lang="en-US" b="1" dirty="0"/>
              <a:t>n</a:t>
            </a:r>
            <a:r>
              <a:rPr lang="en-US" dirty="0"/>
              <a:t> is the number of nodes. In the above addressed example, </a:t>
            </a:r>
            <a:r>
              <a:rPr lang="en-US" b="1" dirty="0"/>
              <a:t>n is 3,</a:t>
            </a:r>
            <a:r>
              <a:rPr lang="en-US" dirty="0"/>
              <a:t> hence </a:t>
            </a:r>
            <a:r>
              <a:rPr lang="en-US" b="1" dirty="0"/>
              <a:t>3</a:t>
            </a:r>
            <a:r>
              <a:rPr lang="en-US" b="1" baseline="30000" dirty="0"/>
              <a:t>3−2</a:t>
            </a:r>
            <a:r>
              <a:rPr lang="en-US" b="1" dirty="0"/>
              <a:t> = 3</a:t>
            </a:r>
            <a:r>
              <a:rPr lang="en-US" dirty="0"/>
              <a:t> spanning trees are possible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05" y="3006456"/>
            <a:ext cx="5255195" cy="30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94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C000"/>
                </a:solidFill>
              </a:rPr>
              <a:t>Spanning TREE: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484" y="1185530"/>
            <a:ext cx="105558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b="1" dirty="0"/>
              <a:t>General Properties of Spanning Tree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400" dirty="0"/>
              <a:t>A connected graph G can have more than one spanning tree</a:t>
            </a:r>
            <a:r>
              <a:rPr lang="en-US" sz="2400" dirty="0" smtClean="0"/>
              <a:t>.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400" dirty="0"/>
              <a:t>All possible spanning trees of graph G, have the same number of edges and vertices</a:t>
            </a:r>
            <a:r>
              <a:rPr lang="en-US" sz="2400" dirty="0" smtClean="0"/>
              <a:t>.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400" dirty="0"/>
              <a:t>The spanning tree does not have any cycle (loops</a:t>
            </a:r>
            <a:r>
              <a:rPr lang="en-US" sz="2400" dirty="0" smtClean="0"/>
              <a:t>).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400" dirty="0"/>
              <a:t>Removing one edge from the spanning tree will make the graph disconnected, i.e. the spanning tree is </a:t>
            </a:r>
            <a:r>
              <a:rPr lang="en-US" sz="2400" b="1" dirty="0"/>
              <a:t>minimally connected</a:t>
            </a:r>
            <a:r>
              <a:rPr lang="en-US" sz="2400" dirty="0" smtClean="0"/>
              <a:t>.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400" dirty="0"/>
              <a:t>Adding one edge to the spanning tree will create a circuit or loop, i.e. the spanning tree is </a:t>
            </a:r>
            <a:r>
              <a:rPr lang="en-US" sz="2400" b="1" dirty="0"/>
              <a:t>maximally acyclic</a:t>
            </a:r>
            <a:r>
              <a:rPr lang="en-US" sz="2400" dirty="0" smtClean="0"/>
              <a:t>.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400" dirty="0"/>
              <a:t>Spanning tree has </a:t>
            </a:r>
            <a:r>
              <a:rPr lang="en-US" sz="2400" b="1" dirty="0"/>
              <a:t>n-1</a:t>
            </a:r>
            <a:r>
              <a:rPr lang="en-US" sz="2400" dirty="0"/>
              <a:t> edges, where </a:t>
            </a:r>
            <a:r>
              <a:rPr lang="en-US" sz="2400" b="1" dirty="0"/>
              <a:t>n</a:t>
            </a:r>
            <a:r>
              <a:rPr lang="en-US" sz="2400" dirty="0"/>
              <a:t> is the number of nodes (vertices</a:t>
            </a:r>
            <a:r>
              <a:rPr lang="en-US" sz="2400" dirty="0" smtClean="0"/>
              <a:t>).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400" dirty="0"/>
              <a:t>A complete graph can have maximum </a:t>
            </a:r>
            <a:r>
              <a:rPr lang="en-US" sz="2400" b="1" dirty="0"/>
              <a:t>n</a:t>
            </a:r>
            <a:r>
              <a:rPr lang="en-US" sz="2400" b="1" baseline="30000" dirty="0"/>
              <a:t>n-2</a:t>
            </a:r>
            <a:r>
              <a:rPr lang="en-US" sz="2400" dirty="0"/>
              <a:t> number of spanning trees.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2362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C000"/>
                </a:solidFill>
              </a:rPr>
              <a:t>Minimum Spanning TREE(MST: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3637" y="1124061"/>
            <a:ext cx="1055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A minimum spanning tree in a connected weighted graph is a spanning tree that has the smallest possible sum of weights of its edges.</a:t>
            </a:r>
            <a:endParaRPr lang="en-US" sz="2400" dirty="0" smtClean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337094" y="2777484"/>
            <a:ext cx="849702" cy="750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84075" y="2319842"/>
            <a:ext cx="560717" cy="53528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79098" y="3484740"/>
            <a:ext cx="560717" cy="53528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79940" y="3475782"/>
            <a:ext cx="560717" cy="53528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1"/>
          </p:cNvCxnSpPr>
          <p:nvPr/>
        </p:nvCxnSpPr>
        <p:spPr>
          <a:xfrm flipH="1" flipV="1">
            <a:off x="2390955" y="2751090"/>
            <a:ext cx="371100" cy="803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</p:cNvCxnSpPr>
          <p:nvPr/>
        </p:nvCxnSpPr>
        <p:spPr>
          <a:xfrm flipH="1">
            <a:off x="1497403" y="3743422"/>
            <a:ext cx="1182537" cy="573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14273" y="2422871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8301" y="3589446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85059" y="3558756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Oval 20"/>
          <p:cNvSpPr/>
          <p:nvPr/>
        </p:nvSpPr>
        <p:spPr>
          <a:xfrm>
            <a:off x="6086099" y="1573018"/>
            <a:ext cx="560717" cy="53528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81122" y="2737916"/>
            <a:ext cx="560717" cy="53528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81964" y="2728958"/>
            <a:ext cx="560717" cy="53528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1"/>
          </p:cNvCxnSpPr>
          <p:nvPr/>
        </p:nvCxnSpPr>
        <p:spPr>
          <a:xfrm flipH="1" flipV="1">
            <a:off x="6492979" y="2004266"/>
            <a:ext cx="371100" cy="803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2"/>
          </p:cNvCxnSpPr>
          <p:nvPr/>
        </p:nvCxnSpPr>
        <p:spPr>
          <a:xfrm flipH="1">
            <a:off x="5599427" y="2996598"/>
            <a:ext cx="1182537" cy="573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16297" y="1676047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80325" y="2842622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87083" y="2811932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439118" y="3812045"/>
            <a:ext cx="849702" cy="750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86099" y="3354403"/>
            <a:ext cx="560717" cy="53528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65470" y="4520607"/>
            <a:ext cx="560717" cy="53528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25111" y="4484701"/>
            <a:ext cx="560717" cy="53528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599427" y="4777983"/>
            <a:ext cx="1182537" cy="573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16297" y="3457432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64673" y="4625313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30230" y="4567675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244387" y="5583795"/>
            <a:ext cx="849702" cy="750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891368" y="5126153"/>
            <a:ext cx="560717" cy="53528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886391" y="6291051"/>
            <a:ext cx="560717" cy="53528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87233" y="6282093"/>
            <a:ext cx="560717" cy="53528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1"/>
          </p:cNvCxnSpPr>
          <p:nvPr/>
        </p:nvCxnSpPr>
        <p:spPr>
          <a:xfrm flipH="1" flipV="1">
            <a:off x="6298248" y="5557401"/>
            <a:ext cx="371100" cy="803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21566" y="5229182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85594" y="6395757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92352" y="6365067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3433313" y="2319842"/>
            <a:ext cx="1811074" cy="1034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409036" y="3309370"/>
            <a:ext cx="1479757" cy="952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0" idx="1"/>
          </p:cNvCxnSpPr>
          <p:nvPr/>
        </p:nvCxnSpPr>
        <p:spPr>
          <a:xfrm>
            <a:off x="3417934" y="3318318"/>
            <a:ext cx="1550572" cy="3051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58821" y="2807348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41914" y="2848099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15694" y="3827053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695225" y="2124199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89615" y="2970947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45424" y="3933943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74748" y="4765225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90304" y="5709175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41805" y="5776856"/>
            <a:ext cx="3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822412" y="2004266"/>
            <a:ext cx="276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cost = 14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984838" y="4011062"/>
            <a:ext cx="337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cost = 9</a:t>
            </a:r>
          </a:p>
          <a:p>
            <a:r>
              <a:rPr lang="en-US" b="1" dirty="0" smtClean="0"/>
              <a:t>Minimum </a:t>
            </a:r>
            <a:r>
              <a:rPr lang="en-US" b="1" dirty="0"/>
              <a:t>S</a:t>
            </a:r>
            <a:r>
              <a:rPr lang="en-US" b="1" dirty="0" smtClean="0"/>
              <a:t>panning Tree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905800" y="5840369"/>
            <a:ext cx="276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cost =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06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4" y="429909"/>
            <a:ext cx="8534400" cy="897466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C000"/>
                </a:solidFill>
              </a:rPr>
              <a:t>Minimum Spanning TREE(MST: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6769" y="1124061"/>
            <a:ext cx="105558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 smtClean="0"/>
              <a:t>There are two algorithms for finding Minimum Spanning Tree:</a:t>
            </a:r>
          </a:p>
          <a:p>
            <a:pPr lvl="2" algn="just"/>
            <a:r>
              <a:rPr lang="en-US" sz="2400" dirty="0" smtClean="0"/>
              <a:t>(a) Kruskal’s Algorithm</a:t>
            </a:r>
          </a:p>
          <a:p>
            <a:pPr lvl="2" algn="just"/>
            <a:r>
              <a:rPr lang="en-US" sz="2400" dirty="0" smtClean="0"/>
              <a:t>(b) Prim’s Algorithm</a:t>
            </a:r>
          </a:p>
          <a:p>
            <a:pPr lvl="2" algn="just"/>
            <a:endParaRPr lang="en-US" sz="2400" dirty="0"/>
          </a:p>
          <a:p>
            <a:pPr algn="just"/>
            <a:r>
              <a:rPr lang="en-US" sz="2400" dirty="0" smtClean="0"/>
              <a:t>(a)KRUSKAL’s ALGORITHM: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000" dirty="0" smtClean="0"/>
              <a:t>The </a:t>
            </a:r>
            <a:r>
              <a:rPr lang="en-US" sz="2000" dirty="0"/>
              <a:t>steps for implementing </a:t>
            </a:r>
            <a:r>
              <a:rPr lang="en-US" sz="2000" dirty="0" err="1"/>
              <a:t>Kruskal's</a:t>
            </a:r>
            <a:r>
              <a:rPr lang="en-US" sz="2000" dirty="0"/>
              <a:t> algorithm are as follows</a:t>
            </a:r>
            <a:r>
              <a:rPr lang="en-US" sz="2000" dirty="0" smtClean="0"/>
              <a:t>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Remove all the loops and parallel edges if present.</a:t>
            </a:r>
            <a:r>
              <a:rPr lang="en-US" dirty="0"/>
              <a:t> In case of parallel edges, keep the one </a:t>
            </a:r>
            <a:r>
              <a:rPr lang="en-US" dirty="0" smtClean="0"/>
              <a:t>   	which </a:t>
            </a:r>
            <a:r>
              <a:rPr lang="en-US" dirty="0"/>
              <a:t>has the least cost associated and remove all others.</a:t>
            </a: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	Sort </a:t>
            </a:r>
            <a:r>
              <a:rPr lang="en-US" sz="2000" dirty="0"/>
              <a:t>all the edges from low weight to high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	Take </a:t>
            </a:r>
            <a:r>
              <a:rPr lang="en-US" sz="2000" dirty="0"/>
              <a:t>the edge with the lowest weight and add it to the spanning tree. If adding the edge created a </a:t>
            </a:r>
            <a:r>
              <a:rPr lang="en-US" sz="2000" dirty="0" smtClean="0"/>
              <a:t>	cycle</a:t>
            </a:r>
            <a:r>
              <a:rPr lang="en-US" sz="2000" dirty="0"/>
              <a:t>, </a:t>
            </a:r>
            <a:r>
              <a:rPr lang="en-US" sz="2000" dirty="0" smtClean="0"/>
              <a:t>then </a:t>
            </a:r>
            <a:r>
              <a:rPr lang="en-US" sz="2000" dirty="0"/>
              <a:t>reject this edge.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	Keep </a:t>
            </a:r>
            <a:r>
              <a:rPr lang="en-US" sz="2000" dirty="0"/>
              <a:t>adding edges until we reach all vertices.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054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3069</TotalTime>
  <Words>906</Words>
  <Application>Microsoft Office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Algerian</vt:lpstr>
      <vt:lpstr>Aparajita</vt:lpstr>
      <vt:lpstr>Arial</vt:lpstr>
      <vt:lpstr>Calibri</vt:lpstr>
      <vt:lpstr>Gill Sans MT</vt:lpstr>
      <vt:lpstr>Impact</vt:lpstr>
      <vt:lpstr>Wingdings</vt:lpstr>
      <vt:lpstr>Wingdings 3</vt:lpstr>
      <vt:lpstr>Badge</vt:lpstr>
      <vt:lpstr>PowerPoint Presentation</vt:lpstr>
      <vt:lpstr>PowerPoint Presentation</vt:lpstr>
      <vt:lpstr>TREES:</vt:lpstr>
      <vt:lpstr>Rooted TREES:</vt:lpstr>
      <vt:lpstr>Rooted TREES:</vt:lpstr>
      <vt:lpstr>Spanning TREE:</vt:lpstr>
      <vt:lpstr>Spanning TREE:</vt:lpstr>
      <vt:lpstr>Minimum Spanning TREE(MST:</vt:lpstr>
      <vt:lpstr>Minimum Spanning TREE(MST:</vt:lpstr>
      <vt:lpstr>Minimum Spanning TREE(MST:</vt:lpstr>
      <vt:lpstr>PowerPoint Presentation</vt:lpstr>
      <vt:lpstr>PowerPoint Presentation</vt:lpstr>
      <vt:lpstr>Minimum Spanning TREE(MST:</vt:lpstr>
      <vt:lpstr>Minimum Spanning TREE(MST:</vt:lpstr>
      <vt:lpstr>Minimum Spanning TREE(MST:</vt:lpstr>
      <vt:lpstr>Minimum Spanning TREE(MST:</vt:lpstr>
      <vt:lpstr>PowerPoint Presentation</vt:lpstr>
      <vt:lpstr>Minimum Spanning TREE(MST: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500</cp:revision>
  <dcterms:created xsi:type="dcterms:W3CDTF">2020-09-07T16:36:41Z</dcterms:created>
  <dcterms:modified xsi:type="dcterms:W3CDTF">2020-11-27T03:06:53Z</dcterms:modified>
</cp:coreProperties>
</file>