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260EDB-3D46-40DF-A50C-AFFEC68764D8}"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97699-0909-4F05-8B01-E458D9000385}"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5277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0260EDB-3D46-40DF-A50C-AFFEC68764D8}"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897699-0909-4F05-8B01-E458D9000385}" type="slidenum">
              <a:rPr lang="en-US" smtClean="0"/>
              <a:t>‹#›</a:t>
            </a:fld>
            <a:endParaRPr lang="en-US"/>
          </a:p>
        </p:txBody>
      </p:sp>
    </p:spTree>
    <p:extLst>
      <p:ext uri="{BB962C8B-B14F-4D97-AF65-F5344CB8AC3E}">
        <p14:creationId xmlns:p14="http://schemas.microsoft.com/office/powerpoint/2010/main" val="100693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260EDB-3D46-40DF-A50C-AFFEC68764D8}"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97699-0909-4F05-8B01-E458D9000385}" type="slidenum">
              <a:rPr lang="en-US" smtClean="0"/>
              <a:t>‹#›</a:t>
            </a:fld>
            <a:endParaRPr lang="en-US"/>
          </a:p>
        </p:txBody>
      </p:sp>
    </p:spTree>
    <p:extLst>
      <p:ext uri="{BB962C8B-B14F-4D97-AF65-F5344CB8AC3E}">
        <p14:creationId xmlns:p14="http://schemas.microsoft.com/office/powerpoint/2010/main" val="260078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260EDB-3D46-40DF-A50C-AFFEC68764D8}"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97699-0909-4F05-8B01-E458D9000385}"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80373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260EDB-3D46-40DF-A50C-AFFEC68764D8}"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97699-0909-4F05-8B01-E458D9000385}" type="slidenum">
              <a:rPr lang="en-US" smtClean="0"/>
              <a:t>‹#›</a:t>
            </a:fld>
            <a:endParaRPr lang="en-US"/>
          </a:p>
        </p:txBody>
      </p:sp>
    </p:spTree>
    <p:extLst>
      <p:ext uri="{BB962C8B-B14F-4D97-AF65-F5344CB8AC3E}">
        <p14:creationId xmlns:p14="http://schemas.microsoft.com/office/powerpoint/2010/main" val="1856166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260EDB-3D46-40DF-A50C-AFFEC68764D8}"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97699-0909-4F05-8B01-E458D9000385}"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42928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260EDB-3D46-40DF-A50C-AFFEC68764D8}"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97699-0909-4F05-8B01-E458D9000385}" type="slidenum">
              <a:rPr lang="en-US" smtClean="0"/>
              <a:t>‹#›</a:t>
            </a:fld>
            <a:endParaRPr lang="en-US"/>
          </a:p>
        </p:txBody>
      </p:sp>
    </p:spTree>
    <p:extLst>
      <p:ext uri="{BB962C8B-B14F-4D97-AF65-F5344CB8AC3E}">
        <p14:creationId xmlns:p14="http://schemas.microsoft.com/office/powerpoint/2010/main" val="2408268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260EDB-3D46-40DF-A50C-AFFEC68764D8}"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97699-0909-4F05-8B01-E458D9000385}" type="slidenum">
              <a:rPr lang="en-US" smtClean="0"/>
              <a:t>‹#›</a:t>
            </a:fld>
            <a:endParaRPr lang="en-US"/>
          </a:p>
        </p:txBody>
      </p:sp>
    </p:spTree>
    <p:extLst>
      <p:ext uri="{BB962C8B-B14F-4D97-AF65-F5344CB8AC3E}">
        <p14:creationId xmlns:p14="http://schemas.microsoft.com/office/powerpoint/2010/main" val="1762582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260EDB-3D46-40DF-A50C-AFFEC68764D8}"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97699-0909-4F05-8B01-E458D9000385}" type="slidenum">
              <a:rPr lang="en-US" smtClean="0"/>
              <a:t>‹#›</a:t>
            </a:fld>
            <a:endParaRPr lang="en-US"/>
          </a:p>
        </p:txBody>
      </p:sp>
    </p:spTree>
    <p:extLst>
      <p:ext uri="{BB962C8B-B14F-4D97-AF65-F5344CB8AC3E}">
        <p14:creationId xmlns:p14="http://schemas.microsoft.com/office/powerpoint/2010/main" val="734247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260EDB-3D46-40DF-A50C-AFFEC68764D8}"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97699-0909-4F05-8B01-E458D9000385}" type="slidenum">
              <a:rPr lang="en-US" smtClean="0"/>
              <a:t>‹#›</a:t>
            </a:fld>
            <a:endParaRPr lang="en-US"/>
          </a:p>
        </p:txBody>
      </p:sp>
    </p:spTree>
    <p:extLst>
      <p:ext uri="{BB962C8B-B14F-4D97-AF65-F5344CB8AC3E}">
        <p14:creationId xmlns:p14="http://schemas.microsoft.com/office/powerpoint/2010/main" val="1340142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260EDB-3D46-40DF-A50C-AFFEC68764D8}"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97699-0909-4F05-8B01-E458D9000385}" type="slidenum">
              <a:rPr lang="en-US" smtClean="0"/>
              <a:t>‹#›</a:t>
            </a:fld>
            <a:endParaRPr lang="en-US"/>
          </a:p>
        </p:txBody>
      </p:sp>
    </p:spTree>
    <p:extLst>
      <p:ext uri="{BB962C8B-B14F-4D97-AF65-F5344CB8AC3E}">
        <p14:creationId xmlns:p14="http://schemas.microsoft.com/office/powerpoint/2010/main" val="397966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260EDB-3D46-40DF-A50C-AFFEC68764D8}"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97699-0909-4F05-8B01-E458D9000385}" type="slidenum">
              <a:rPr lang="en-US" smtClean="0"/>
              <a:t>‹#›</a:t>
            </a:fld>
            <a:endParaRPr lang="en-US"/>
          </a:p>
        </p:txBody>
      </p:sp>
    </p:spTree>
    <p:extLst>
      <p:ext uri="{BB962C8B-B14F-4D97-AF65-F5344CB8AC3E}">
        <p14:creationId xmlns:p14="http://schemas.microsoft.com/office/powerpoint/2010/main" val="2415765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260EDB-3D46-40DF-A50C-AFFEC68764D8}" type="datetimeFigureOut">
              <a:rPr lang="en-US" smtClean="0"/>
              <a:t>6/15/2024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897699-0909-4F05-8B01-E458D9000385}" type="slidenum">
              <a:rPr lang="en-US" smtClean="0"/>
              <a:t>‹#›</a:t>
            </a:fld>
            <a:endParaRPr lang="en-US"/>
          </a:p>
        </p:txBody>
      </p:sp>
    </p:spTree>
    <p:extLst>
      <p:ext uri="{BB962C8B-B14F-4D97-AF65-F5344CB8AC3E}">
        <p14:creationId xmlns:p14="http://schemas.microsoft.com/office/powerpoint/2010/main" val="289450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260EDB-3D46-40DF-A50C-AFFEC68764D8}"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897699-0909-4F05-8B01-E458D9000385}" type="slidenum">
              <a:rPr lang="en-US" smtClean="0"/>
              <a:t>‹#›</a:t>
            </a:fld>
            <a:endParaRPr lang="en-US"/>
          </a:p>
        </p:txBody>
      </p:sp>
    </p:spTree>
    <p:extLst>
      <p:ext uri="{BB962C8B-B14F-4D97-AF65-F5344CB8AC3E}">
        <p14:creationId xmlns:p14="http://schemas.microsoft.com/office/powerpoint/2010/main" val="287692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60EDB-3D46-40DF-A50C-AFFEC68764D8}" type="datetimeFigureOut">
              <a:rPr lang="en-US" smtClean="0"/>
              <a:t>6/15/2024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897699-0909-4F05-8B01-E458D9000385}" type="slidenum">
              <a:rPr lang="en-US" smtClean="0"/>
              <a:t>‹#›</a:t>
            </a:fld>
            <a:endParaRPr lang="en-US"/>
          </a:p>
        </p:txBody>
      </p:sp>
    </p:spTree>
    <p:extLst>
      <p:ext uri="{BB962C8B-B14F-4D97-AF65-F5344CB8AC3E}">
        <p14:creationId xmlns:p14="http://schemas.microsoft.com/office/powerpoint/2010/main" val="3233498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0260EDB-3D46-40DF-A50C-AFFEC68764D8}"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97699-0909-4F05-8B01-E458D9000385}" type="slidenum">
              <a:rPr lang="en-US" smtClean="0"/>
              <a:t>‹#›</a:t>
            </a:fld>
            <a:endParaRPr lang="en-US"/>
          </a:p>
        </p:txBody>
      </p:sp>
    </p:spTree>
    <p:extLst>
      <p:ext uri="{BB962C8B-B14F-4D97-AF65-F5344CB8AC3E}">
        <p14:creationId xmlns:p14="http://schemas.microsoft.com/office/powerpoint/2010/main" val="2355629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0260EDB-3D46-40DF-A50C-AFFEC68764D8}"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97699-0909-4F05-8B01-E458D9000385}" type="slidenum">
              <a:rPr lang="en-US" smtClean="0"/>
              <a:t>‹#›</a:t>
            </a:fld>
            <a:endParaRPr lang="en-US"/>
          </a:p>
        </p:txBody>
      </p:sp>
    </p:spTree>
    <p:extLst>
      <p:ext uri="{BB962C8B-B14F-4D97-AF65-F5344CB8AC3E}">
        <p14:creationId xmlns:p14="http://schemas.microsoft.com/office/powerpoint/2010/main" val="910739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0260EDB-3D46-40DF-A50C-AFFEC68764D8}" type="datetimeFigureOut">
              <a:rPr lang="en-US" smtClean="0"/>
              <a:t>6/15/2024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A897699-0909-4F05-8B01-E458D9000385}" type="slidenum">
              <a:rPr lang="en-US" smtClean="0"/>
              <a:t>‹#›</a:t>
            </a:fld>
            <a:endParaRPr lang="en-US"/>
          </a:p>
        </p:txBody>
      </p:sp>
    </p:spTree>
    <p:extLst>
      <p:ext uri="{BB962C8B-B14F-4D97-AF65-F5344CB8AC3E}">
        <p14:creationId xmlns:p14="http://schemas.microsoft.com/office/powerpoint/2010/main" val="12436356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1920"/>
            <a:ext cx="9144000" cy="2387600"/>
          </a:xfrm>
        </p:spPr>
        <p:txBody>
          <a:bodyPr>
            <a:normAutofit/>
          </a:bodyPr>
          <a:lstStyle/>
          <a:p>
            <a:r>
              <a:rPr lang="en-US" sz="4000" dirty="0" smtClean="0">
                <a:latin typeface="Times New Roman" panose="02020603050405020304" pitchFamily="18" charset="0"/>
                <a:cs typeface="Times New Roman" panose="02020603050405020304" pitchFamily="18" charset="0"/>
              </a:rPr>
              <a:t>Research Proposal: Artificial Intelligence in Healthcare</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2789965"/>
            <a:ext cx="9144000" cy="1655762"/>
          </a:xfrm>
        </p:spPr>
        <p:txBody>
          <a:bodyPr>
            <a:noAutofit/>
          </a:bodyPr>
          <a:lstStyle/>
          <a:p>
            <a:r>
              <a:rPr lang="en-US" sz="2500" dirty="0" smtClean="0">
                <a:latin typeface="Times New Roman" panose="02020603050405020304" pitchFamily="18" charset="0"/>
                <a:cs typeface="Times New Roman" panose="02020603050405020304" pitchFamily="18" charset="0"/>
              </a:rPr>
              <a:t>Presented By:</a:t>
            </a:r>
          </a:p>
          <a:p>
            <a:r>
              <a:rPr lang="en-US" sz="2500" dirty="0" smtClean="0">
                <a:latin typeface="Times New Roman" panose="02020603050405020304" pitchFamily="18" charset="0"/>
                <a:cs typeface="Times New Roman" panose="02020603050405020304" pitchFamily="18" charset="0"/>
              </a:rPr>
              <a:t>Aryan Jung </a:t>
            </a:r>
            <a:r>
              <a:rPr lang="en-US" sz="2500" dirty="0" err="1" smtClean="0">
                <a:latin typeface="Times New Roman" panose="02020603050405020304" pitchFamily="18" charset="0"/>
                <a:cs typeface="Times New Roman" panose="02020603050405020304" pitchFamily="18" charset="0"/>
              </a:rPr>
              <a:t>Thapa</a:t>
            </a:r>
            <a:endParaRPr lang="en-US" sz="2500" dirty="0">
              <a:latin typeface="Times New Roman" panose="02020603050405020304" pitchFamily="18" charset="0"/>
              <a:cs typeface="Times New Roman" panose="02020603050405020304" pitchFamily="18" charset="0"/>
            </a:endParaRPr>
          </a:p>
          <a:p>
            <a:r>
              <a:rPr lang="en-US" sz="2500" dirty="0" err="1" smtClean="0">
                <a:latin typeface="Times New Roman" panose="02020603050405020304" pitchFamily="18" charset="0"/>
                <a:cs typeface="Times New Roman" panose="02020603050405020304" pitchFamily="18" charset="0"/>
              </a:rPr>
              <a:t>Pranva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Subedi</a:t>
            </a:r>
            <a:endParaRPr lang="en-US" sz="2500" dirty="0" smtClean="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Rashad </a:t>
            </a:r>
            <a:r>
              <a:rPr lang="en-US" sz="2500" dirty="0" err="1" smtClean="0">
                <a:latin typeface="Times New Roman" panose="02020603050405020304" pitchFamily="18" charset="0"/>
                <a:cs typeface="Times New Roman" panose="02020603050405020304" pitchFamily="18" charset="0"/>
              </a:rPr>
              <a:t>Regmi</a:t>
            </a:r>
            <a:endParaRPr lang="en-US" sz="2500" dirty="0" smtClean="0">
              <a:latin typeface="Times New Roman" panose="02020603050405020304" pitchFamily="18" charset="0"/>
              <a:cs typeface="Times New Roman" panose="02020603050405020304" pitchFamily="18" charset="0"/>
            </a:endParaRPr>
          </a:p>
          <a:p>
            <a:r>
              <a:rPr lang="en-US" sz="2500" dirty="0" err="1" smtClean="0">
                <a:latin typeface="Times New Roman" panose="02020603050405020304" pitchFamily="18" charset="0"/>
                <a:cs typeface="Times New Roman" panose="02020603050405020304" pitchFamily="18" charset="0"/>
              </a:rPr>
              <a:t>Srijan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Paudel</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346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09303"/>
            <a:ext cx="8534400" cy="5149668"/>
          </a:xfrm>
        </p:spPr>
        <p:txBody>
          <a:bodyPr>
            <a:normAutofit/>
          </a:bodyPr>
          <a:lstStyle/>
          <a:p>
            <a:r>
              <a:rPr lang="en-US" sz="2500" b="1" u="sng" dirty="0" smtClean="0">
                <a:latin typeface="Times New Roman" panose="02020603050405020304" pitchFamily="18" charset="0"/>
                <a:cs typeface="Times New Roman" panose="02020603050405020304" pitchFamily="18" charset="0"/>
              </a:rPr>
              <a:t>1</a:t>
            </a:r>
            <a:r>
              <a:rPr lang="en-US" sz="2500" b="1" u="sng" dirty="0">
                <a:latin typeface="Times New Roman" panose="02020603050405020304" pitchFamily="18" charset="0"/>
                <a:cs typeface="Times New Roman" panose="02020603050405020304" pitchFamily="18" charset="0"/>
              </a:rPr>
              <a:t>. Introduction</a:t>
            </a:r>
            <a:r>
              <a:rPr lang="en-US" sz="2000" b="1" dirty="0"/>
              <a:t/>
            </a:r>
            <a:br>
              <a:rPr lang="en-US" sz="2000" b="1" dirty="0"/>
            </a:br>
            <a:r>
              <a:rPr lang="en-US" sz="2000" dirty="0">
                <a:latin typeface="Times New Roman" panose="02020603050405020304" pitchFamily="18" charset="0"/>
                <a:cs typeface="Times New Roman" panose="02020603050405020304" pitchFamily="18" charset="0"/>
              </a:rPr>
              <a:t>Artificial Intelligence (AI) has the potential to revolutionize healthcare by improving diagnostics, personalizing treatment plans, and enhancing patient care. This proposal aims to investigate the applications, benefits, and challenges of AI in the healthcare sector, with a focus on its impact on diagnostic accuracy, treatment personalization, and patient outcomes.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180704"/>
            <a:ext cx="8534400" cy="838200"/>
          </a:xfrm>
        </p:spPr>
        <p:txBody>
          <a:bodyPr>
            <a:normAutofit/>
          </a:bodyPr>
          <a:lstStyle/>
          <a:p>
            <a:pPr marL="0" indent="0">
              <a:buNone/>
            </a:pPr>
            <a:r>
              <a:rPr lang="en-US" sz="2500" b="1" dirty="0">
                <a:latin typeface="Times New Roman" panose="02020603050405020304" pitchFamily="18" charset="0"/>
                <a:cs typeface="Times New Roman" panose="02020603050405020304" pitchFamily="18" charset="0"/>
              </a:rPr>
              <a:t>Research Proposal: Artificial Intelligence in Healthcare</a:t>
            </a:r>
          </a:p>
        </p:txBody>
      </p:sp>
    </p:spTree>
    <p:extLst>
      <p:ext uri="{BB962C8B-B14F-4D97-AF65-F5344CB8AC3E}">
        <p14:creationId xmlns:p14="http://schemas.microsoft.com/office/powerpoint/2010/main" val="4098702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30926"/>
            <a:ext cx="8534400" cy="6130834"/>
          </a:xfrm>
        </p:spPr>
        <p:txBody>
          <a:bodyPr>
            <a:noAutofit/>
          </a:bodyPr>
          <a:lstStyle/>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literature review will cover</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Case studies of AI applications in diagnostics, such as image recognition in radiology and pathology.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Studies on AI-driven treatment personalization, including precision medicine and tailored therapy plans.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Reviews on patient outcomes and satisfaction with AI-assisted healthcare services</a:t>
            </a:r>
            <a:r>
              <a:rPr lang="en-US" sz="2000" dirty="0" smtClean="0">
                <a:latin typeface="Times New Roman" panose="02020603050405020304" pitchFamily="18" charset="0"/>
                <a:cs typeface="Times New Roman" panose="02020603050405020304" pitchFamily="18" charset="0"/>
              </a:rPr>
              <a:t>.</a:t>
            </a:r>
            <a:r>
              <a:rPr lang="en-US" sz="1400" dirty="0"/>
              <a:t/>
            </a:r>
            <a:br>
              <a:rPr lang="en-US" sz="1400" dirty="0"/>
            </a:br>
            <a:endParaRPr lang="en-US" sz="1400" dirty="0"/>
          </a:p>
        </p:txBody>
      </p:sp>
      <p:sp>
        <p:nvSpPr>
          <p:cNvPr id="3" name="Content Placeholder 2"/>
          <p:cNvSpPr>
            <a:spLocks noGrp="1"/>
          </p:cNvSpPr>
          <p:nvPr>
            <p:ph idx="1"/>
          </p:nvPr>
        </p:nvSpPr>
        <p:spPr>
          <a:xfrm>
            <a:off x="684212" y="198120"/>
            <a:ext cx="8534400" cy="611777"/>
          </a:xfrm>
        </p:spPr>
        <p:txBody>
          <a:bodyPr/>
          <a:lstStyle/>
          <a:p>
            <a:endParaRPr lang="en-US" dirty="0"/>
          </a:p>
        </p:txBody>
      </p:sp>
    </p:spTree>
    <p:extLst>
      <p:ext uri="{BB962C8B-B14F-4D97-AF65-F5344CB8AC3E}">
        <p14:creationId xmlns:p14="http://schemas.microsoft.com/office/powerpoint/2010/main" val="281862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544" y="763089"/>
            <a:ext cx="8534400" cy="5550262"/>
          </a:xfrm>
        </p:spPr>
        <p:txBody>
          <a:bodyPr>
            <a:noAutofit/>
          </a:bodyPr>
          <a:lstStyle/>
          <a:p>
            <a:pPr lvl="0" defTabSz="914400" eaLnBrk="0" fontAlgn="base" hangingPunct="0">
              <a:spcAft>
                <a:spcPct val="0"/>
              </a:spcAft>
            </a:pPr>
            <a:r>
              <a:rPr lang="en-US" sz="2500" b="1" u="sng" dirty="0" smtClean="0">
                <a:latin typeface="Times New Roman" panose="02020603050405020304" pitchFamily="18" charset="0"/>
                <a:cs typeface="Times New Roman" panose="02020603050405020304" pitchFamily="18" charset="0"/>
              </a:rPr>
              <a:t>2)Problem </a:t>
            </a:r>
            <a:r>
              <a:rPr lang="en-US" sz="2500" b="1" u="sng" dirty="0">
                <a:latin typeface="Times New Roman" panose="02020603050405020304" pitchFamily="18" charset="0"/>
                <a:cs typeface="Times New Roman" panose="02020603050405020304" pitchFamily="18" charset="0"/>
              </a:rPr>
              <a:t>Statements for AI in Healthcare Research </a:t>
            </a:r>
            <a:r>
              <a:rPr lang="en-US" sz="2500" b="1" u="sng" dirty="0" smtClean="0">
                <a:latin typeface="Times New Roman" panose="02020603050405020304" pitchFamily="18" charset="0"/>
                <a:cs typeface="Times New Roman" panose="02020603050405020304" pitchFamily="18" charset="0"/>
              </a:rPr>
              <a:t>Proposal:</a:t>
            </a:r>
            <a:r>
              <a:rPr lang="en-US" sz="1200" b="1" u="sng" dirty="0" smtClean="0">
                <a:latin typeface="Times New Roman" panose="02020603050405020304" pitchFamily="18" charset="0"/>
                <a:cs typeface="Times New Roman" panose="02020603050405020304" pitchFamily="18" charset="0"/>
              </a:rPr>
              <a:t/>
            </a:r>
            <a:br>
              <a:rPr lang="en-US" sz="1200" b="1" u="sng" dirty="0" smtClean="0">
                <a:latin typeface="Times New Roman" panose="02020603050405020304" pitchFamily="18" charset="0"/>
                <a:cs typeface="Times New Roman" panose="02020603050405020304" pitchFamily="18" charset="0"/>
              </a:rPr>
            </a:br>
            <a:r>
              <a:rPr lang="en-US" altLang="en-US" sz="2000" b="1" cap="none" dirty="0">
                <a:ln>
                  <a:noFill/>
                </a:ln>
                <a:latin typeface="Times New Roman" panose="02020603050405020304" pitchFamily="18" charset="0"/>
                <a:cs typeface="Times New Roman" panose="02020603050405020304" pitchFamily="18" charset="0"/>
              </a:rPr>
              <a:t>Accountability and Transparency:</a:t>
            </a:r>
            <a:r>
              <a:rPr lang="en-US" altLang="en-US" sz="2000" cap="none" dirty="0">
                <a:ln>
                  <a:noFill/>
                </a:ln>
                <a:latin typeface="Times New Roman" panose="02020603050405020304" pitchFamily="18" charset="0"/>
                <a:cs typeface="Times New Roman" panose="02020603050405020304" pitchFamily="18" charset="0"/>
              </a:rPr>
              <a:t/>
            </a:r>
            <a:br>
              <a:rPr lang="en-US" altLang="en-US" sz="2000" cap="none" dirty="0">
                <a:ln>
                  <a:noFill/>
                </a:ln>
                <a:latin typeface="Times New Roman" panose="02020603050405020304" pitchFamily="18" charset="0"/>
                <a:cs typeface="Times New Roman" panose="02020603050405020304" pitchFamily="18" charset="0"/>
              </a:rPr>
            </a:br>
            <a:r>
              <a:rPr lang="en-US" altLang="en-US" sz="2000" cap="none" dirty="0">
                <a:ln>
                  <a:noFill/>
                </a:ln>
                <a:latin typeface="Times New Roman" panose="02020603050405020304" pitchFamily="18" charset="0"/>
                <a:cs typeface="Times New Roman" panose="02020603050405020304" pitchFamily="18" charset="0"/>
              </a:rPr>
              <a:t>Who is accountable for AI-made decisions in healthcare, especially when errors occur?</a:t>
            </a:r>
            <a:br>
              <a:rPr lang="en-US" altLang="en-US" sz="2000" cap="none" dirty="0">
                <a:ln>
                  <a:noFill/>
                </a:ln>
                <a:latin typeface="Times New Roman" panose="02020603050405020304" pitchFamily="18" charset="0"/>
                <a:cs typeface="Times New Roman" panose="02020603050405020304" pitchFamily="18" charset="0"/>
              </a:rPr>
            </a:br>
            <a:r>
              <a:rPr lang="en-US" altLang="en-US" sz="2000" cap="none" dirty="0">
                <a:ln>
                  <a:noFill/>
                </a:ln>
                <a:latin typeface="Times New Roman" panose="02020603050405020304" pitchFamily="18" charset="0"/>
                <a:cs typeface="Times New Roman" panose="02020603050405020304" pitchFamily="18" charset="0"/>
              </a:rPr>
              <a:t>How can AI systems be made transparent and explainable to ensure trust and understanding?</a:t>
            </a:r>
            <a:br>
              <a:rPr lang="en-US" altLang="en-US" sz="2000" cap="none" dirty="0">
                <a:ln>
                  <a:noFill/>
                </a:ln>
                <a:latin typeface="Times New Roman" panose="02020603050405020304" pitchFamily="18" charset="0"/>
                <a:cs typeface="Times New Roman" panose="02020603050405020304" pitchFamily="18" charset="0"/>
              </a:rPr>
            </a:br>
            <a:r>
              <a:rPr lang="en-US" altLang="en-US" sz="2000" b="1" cap="none" dirty="0">
                <a:ln>
                  <a:noFill/>
                </a:ln>
                <a:latin typeface="Times New Roman" panose="02020603050405020304" pitchFamily="18" charset="0"/>
                <a:cs typeface="Times New Roman" panose="02020603050405020304" pitchFamily="18" charset="0"/>
              </a:rPr>
              <a:t>Data Privacy and Security:</a:t>
            </a:r>
            <a:r>
              <a:rPr lang="en-US" altLang="en-US" sz="2000" cap="none" dirty="0">
                <a:ln>
                  <a:noFill/>
                </a:ln>
                <a:latin typeface="Times New Roman" panose="02020603050405020304" pitchFamily="18" charset="0"/>
                <a:cs typeface="Times New Roman" panose="02020603050405020304" pitchFamily="18" charset="0"/>
              </a:rPr>
              <a:t/>
            </a:r>
            <a:br>
              <a:rPr lang="en-US" altLang="en-US" sz="2000" cap="none" dirty="0">
                <a:ln>
                  <a:noFill/>
                </a:ln>
                <a:latin typeface="Times New Roman" panose="02020603050405020304" pitchFamily="18" charset="0"/>
                <a:cs typeface="Times New Roman" panose="02020603050405020304" pitchFamily="18" charset="0"/>
              </a:rPr>
            </a:br>
            <a:r>
              <a:rPr lang="en-US" altLang="en-US" sz="2000" cap="none" dirty="0">
                <a:ln>
                  <a:noFill/>
                </a:ln>
                <a:latin typeface="Times New Roman" panose="02020603050405020304" pitchFamily="18" charset="0"/>
                <a:cs typeface="Times New Roman" panose="02020603050405020304" pitchFamily="18" charset="0"/>
              </a:rPr>
              <a:t>How can the sensitive medical data used by AI be protected against breaches and misuse?</a:t>
            </a:r>
            <a:br>
              <a:rPr lang="en-US" altLang="en-US" sz="2000" cap="none" dirty="0">
                <a:ln>
                  <a:noFill/>
                </a:ln>
                <a:latin typeface="Times New Roman" panose="02020603050405020304" pitchFamily="18" charset="0"/>
                <a:cs typeface="Times New Roman" panose="02020603050405020304" pitchFamily="18" charset="0"/>
              </a:rPr>
            </a:br>
            <a:r>
              <a:rPr lang="en-US" altLang="en-US" sz="2000" cap="none" dirty="0">
                <a:ln>
                  <a:noFill/>
                </a:ln>
                <a:latin typeface="Times New Roman" panose="02020603050405020304" pitchFamily="18" charset="0"/>
                <a:cs typeface="Times New Roman" panose="02020603050405020304" pitchFamily="18" charset="0"/>
              </a:rPr>
              <a:t/>
            </a:r>
            <a:br>
              <a:rPr lang="en-US" altLang="en-US" sz="2000" cap="none" dirty="0">
                <a:ln>
                  <a:noFill/>
                </a:ln>
                <a:latin typeface="Times New Roman" panose="02020603050405020304" pitchFamily="18" charset="0"/>
                <a:cs typeface="Times New Roman" panose="02020603050405020304" pitchFamily="18" charset="0"/>
              </a:rPr>
            </a:br>
            <a:r>
              <a:rPr lang="en-US" altLang="en-US" sz="1200" cap="none" dirty="0">
                <a:ln>
                  <a:noFill/>
                </a:ln>
                <a:latin typeface="Arial" panose="020B0604020202020204" pitchFamily="34" charset="0"/>
              </a:rPr>
              <a:t/>
            </a:r>
            <a:br>
              <a:rPr lang="en-US" altLang="en-US" sz="1200" cap="none" dirty="0">
                <a:ln>
                  <a:noFill/>
                </a:ln>
                <a:latin typeface="Arial" panose="020B0604020202020204" pitchFamily="34" charset="0"/>
              </a:rPr>
            </a:br>
            <a:r>
              <a:rPr lang="en-US" sz="1200" b="1" u="sng" dirty="0" smtClean="0">
                <a:latin typeface="Times New Roman" panose="02020603050405020304" pitchFamily="18" charset="0"/>
                <a:cs typeface="Times New Roman" panose="02020603050405020304" pitchFamily="18" charset="0"/>
              </a:rPr>
              <a:t/>
            </a:r>
            <a:br>
              <a:rPr lang="en-US" sz="1200" b="1" u="sng" dirty="0" smtClean="0">
                <a:latin typeface="Times New Roman" panose="02020603050405020304" pitchFamily="18" charset="0"/>
                <a:cs typeface="Times New Roman" panose="02020603050405020304" pitchFamily="18" charset="0"/>
              </a:rPr>
            </a:br>
            <a:endParaRPr lang="en-US" sz="12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4544" y="60961"/>
            <a:ext cx="8534400" cy="637903"/>
          </a:xfrm>
        </p:spPr>
        <p:txBody>
          <a:bodyPr/>
          <a:lstStyle/>
          <a:p>
            <a:endParaRPr lang="en-US" dirty="0"/>
          </a:p>
        </p:txBody>
      </p:sp>
    </p:spTree>
    <p:extLst>
      <p:ext uri="{BB962C8B-B14F-4D97-AF65-F5344CB8AC3E}">
        <p14:creationId xmlns:p14="http://schemas.microsoft.com/office/powerpoint/2010/main" val="3440192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70560"/>
            <a:ext cx="8534400" cy="5323839"/>
          </a:xfrm>
        </p:spPr>
        <p:txBody>
          <a:bodyPr>
            <a:normAutofit/>
          </a:bodyPr>
          <a:lstStyle/>
          <a:p>
            <a:r>
              <a:rPr lang="en-US" altLang="en-US" sz="2000" cap="none" dirty="0">
                <a:ln>
                  <a:noFill/>
                </a:ln>
                <a:latin typeface="Times New Roman" panose="02020603050405020304" pitchFamily="18" charset="0"/>
                <a:cs typeface="Times New Roman" panose="02020603050405020304" pitchFamily="18" charset="0"/>
              </a:rPr>
              <a:t>What measures can be implemented to prevent AI systems from being hacked or manipulated?</a:t>
            </a:r>
            <a:br>
              <a:rPr lang="en-US" altLang="en-US" sz="2000" cap="none" dirty="0">
                <a:ln>
                  <a:noFill/>
                </a:ln>
                <a:latin typeface="Times New Roman" panose="02020603050405020304" pitchFamily="18" charset="0"/>
                <a:cs typeface="Times New Roman" panose="02020603050405020304" pitchFamily="18" charset="0"/>
              </a:rPr>
            </a:br>
            <a:r>
              <a:rPr lang="en-US" altLang="en-US" sz="2000" b="1" cap="none" dirty="0">
                <a:ln>
                  <a:noFill/>
                </a:ln>
                <a:latin typeface="Times New Roman" panose="02020603050405020304" pitchFamily="18" charset="0"/>
                <a:cs typeface="Times New Roman" panose="02020603050405020304" pitchFamily="18" charset="0"/>
              </a:rPr>
              <a:t>Technical Challenges</a:t>
            </a:r>
            <a:r>
              <a:rPr lang="en-US" altLang="en-US" sz="2000" cap="none" dirty="0">
                <a:ln>
                  <a:noFill/>
                </a:ln>
                <a:latin typeface="Times New Roman" panose="02020603050405020304" pitchFamily="18" charset="0"/>
                <a:cs typeface="Times New Roman" panose="02020603050405020304" pitchFamily="18" charset="0"/>
              </a:rPr>
              <a:t>:</a:t>
            </a:r>
            <a:br>
              <a:rPr lang="en-US" altLang="en-US" sz="2000" cap="none" dirty="0">
                <a:ln>
                  <a:noFill/>
                </a:ln>
                <a:latin typeface="Times New Roman" panose="02020603050405020304" pitchFamily="18" charset="0"/>
                <a:cs typeface="Times New Roman" panose="02020603050405020304" pitchFamily="18" charset="0"/>
              </a:rPr>
            </a:br>
            <a:r>
              <a:rPr lang="en-US" altLang="en-US" sz="2000" cap="none" dirty="0">
                <a:ln>
                  <a:noFill/>
                </a:ln>
                <a:latin typeface="Times New Roman" panose="02020603050405020304" pitchFamily="18" charset="0"/>
                <a:cs typeface="Times New Roman" panose="02020603050405020304" pitchFamily="18" charset="0"/>
              </a:rPr>
              <a:t>How can AI models be simplified for effective use by healthcare professionals?</a:t>
            </a:r>
            <a:br>
              <a:rPr lang="en-US" altLang="en-US" sz="2000" cap="none" dirty="0">
                <a:ln>
                  <a:noFill/>
                </a:ln>
                <a:latin typeface="Times New Roman" panose="02020603050405020304" pitchFamily="18" charset="0"/>
                <a:cs typeface="Times New Roman" panose="02020603050405020304" pitchFamily="18" charset="0"/>
              </a:rPr>
            </a:br>
            <a:r>
              <a:rPr lang="en-US" altLang="en-US" sz="2000" cap="none" dirty="0">
                <a:ln>
                  <a:noFill/>
                </a:ln>
                <a:latin typeface="Times New Roman" panose="02020603050405020304" pitchFamily="18" charset="0"/>
                <a:cs typeface="Times New Roman" panose="02020603050405020304" pitchFamily="18" charset="0"/>
              </a:rPr>
              <a:t>What are the limitations of AI algorithms, and how can they be addressed?</a:t>
            </a:r>
            <a:endParaRPr lang="en-US" sz="2000" dirty="0"/>
          </a:p>
        </p:txBody>
      </p:sp>
      <p:sp>
        <p:nvSpPr>
          <p:cNvPr id="4" name="Rectangle 1"/>
          <p:cNvSpPr>
            <a:spLocks noGrp="1" noChangeArrowheads="1"/>
          </p:cNvSpPr>
          <p:nvPr>
            <p:ph idx="1"/>
          </p:nvPr>
        </p:nvSpPr>
        <p:spPr bwMode="auto">
          <a:xfrm>
            <a:off x="196532" y="78476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9818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809898"/>
            <a:ext cx="8534400" cy="5184502"/>
          </a:xfrm>
        </p:spPr>
        <p:txBody>
          <a:bodyPr>
            <a:normAutofit/>
          </a:bodyPr>
          <a:lstStyle/>
          <a:p>
            <a:r>
              <a:rPr lang="en-US" sz="2000" b="1" u="sng" dirty="0">
                <a:latin typeface="Times New Roman" panose="02020603050405020304" pitchFamily="18" charset="0"/>
                <a:cs typeface="Times New Roman" panose="02020603050405020304" pitchFamily="18" charset="0"/>
              </a:rPr>
              <a:t>Research Objectives</a:t>
            </a: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primary objectives of this research are:</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evaluate the effectiveness of AI in improving diagnostic accuracy for various diseases.</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assess the impact of AI on the personalization of treatment plans.</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analyze the outcomes of AI-assisted patient care in terms of patient satisfaction and clinical results.</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identify the challenges and limitations of implementing AI in healthcare.</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241664"/>
            <a:ext cx="8534400" cy="568234"/>
          </a:xfrm>
        </p:spPr>
        <p:txBody>
          <a:bodyPr/>
          <a:lstStyle/>
          <a:p>
            <a:endParaRPr lang="en-US" dirty="0"/>
          </a:p>
        </p:txBody>
      </p:sp>
    </p:spTree>
    <p:extLst>
      <p:ext uri="{BB962C8B-B14F-4D97-AF65-F5344CB8AC3E}">
        <p14:creationId xmlns:p14="http://schemas.microsoft.com/office/powerpoint/2010/main" val="1990952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001488"/>
            <a:ext cx="8534400" cy="4992912"/>
          </a:xfrm>
        </p:spPr>
        <p:txBody>
          <a:bodyPr>
            <a:normAutofit/>
          </a:bodyPr>
          <a:lstStyle/>
          <a:p>
            <a:r>
              <a:rPr lang="en-US" sz="2500" b="1" u="sng" dirty="0">
                <a:latin typeface="Times New Roman" panose="02020603050405020304" pitchFamily="18" charset="0"/>
                <a:cs typeface="Times New Roman" panose="02020603050405020304" pitchFamily="18" charset="0"/>
              </a:rPr>
              <a:t>Conclusion</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research aims to provide a comprehensive understanding of the role of AI in healthcare, emphasizing its potential to enhance diagnostics, personalize treatment plans, and improve patient outcomes. By addressing the challenges associated with AI integration, this study seeks to contribute valuable insights for healthcare professionals, policymakers, and technology developers.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1"/>
            <a:ext cx="8534400" cy="315686"/>
          </a:xfrm>
        </p:spPr>
        <p:txBody>
          <a:bodyPr>
            <a:normAutofit fontScale="85000" lnSpcReduction="20000"/>
          </a:bodyPr>
          <a:lstStyle/>
          <a:p>
            <a:endParaRPr lang="en-US" dirty="0"/>
          </a:p>
        </p:txBody>
      </p:sp>
    </p:spTree>
    <p:extLst>
      <p:ext uri="{BB962C8B-B14F-4D97-AF65-F5344CB8AC3E}">
        <p14:creationId xmlns:p14="http://schemas.microsoft.com/office/powerpoint/2010/main" val="3805017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TotalTime>
  <Words>62</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Slice</vt:lpstr>
      <vt:lpstr>Research Proposal: Artificial Intelligence in Healthcare</vt:lpstr>
      <vt:lpstr>1. Introduction Artificial Intelligence (AI) has the potential to revolutionize healthcare by improving diagnostics, personalizing treatment plans, and enhancing patient care. This proposal aims to investigate the applications, benefits, and challenges of AI in the healthcare sector, with a focus on its impact on diagnostic accuracy, treatment personalization, and patient outcomes. </vt:lpstr>
      <vt:lpstr>The literature review will cover: Case studies of AI applications in diagnostics, such as image recognition in radiology and pathology. Studies on AI-driven treatment personalization, including precision medicine and tailored therapy plans. Reviews on patient outcomes and satisfaction with AI-assisted healthcare services. </vt:lpstr>
      <vt:lpstr>2)Problem Statements for AI in Healthcare Research Proposal: Accountability and Transparency: Who is accountable for AI-made decisions in healthcare, especially when errors occur? How can AI systems be made transparent and explainable to ensure trust and understanding? Data Privacy and Security: How can the sensitive medical data used by AI be protected against breaches and misuse?    </vt:lpstr>
      <vt:lpstr>What measures can be implemented to prevent AI systems from being hacked or manipulated? Technical Challenges: How can AI models be simplified for effective use by healthcare professionals? What are the limitations of AI algorithms, and how can they be addressed?</vt:lpstr>
      <vt:lpstr>Research Objectives The primary objectives of this research are: -To evaluate the effectiveness of AI in improving diagnostic accuracy for various diseases. -To assess the impact of AI on the personalization of treatment plans. -To analyze the outcomes of AI-assisted patient care in terms of patient satisfaction and clinical results. -To identify the challenges and limitations of implementing AI in healthcare. </vt:lpstr>
      <vt:lpstr>Conclusion This research aims to provide a comprehensive understanding of the role of AI in healthcare, emphasizing its potential to enhance diagnostics, personalize treatment plans, and improve patient outcomes. By addressing the challenges associated with AI integration, this study seeks to contribute valuable insights for healthcare professionals, policymakers, and technology developers.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Proposal: Artificial Intelligence in Healthcare</dc:title>
  <dc:creator>ACER</dc:creator>
  <cp:lastModifiedBy>ACER</cp:lastModifiedBy>
  <cp:revision>3</cp:revision>
  <dcterms:created xsi:type="dcterms:W3CDTF">2024-06-15T11:33:46Z</dcterms:created>
  <dcterms:modified xsi:type="dcterms:W3CDTF">2024-06-15T12:00:29Z</dcterms:modified>
</cp:coreProperties>
</file>