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69" r:id="rId2"/>
    <p:sldId id="256" r:id="rId3"/>
    <p:sldId id="263" r:id="rId4"/>
    <p:sldId id="258" r:id="rId5"/>
    <p:sldId id="259" r:id="rId6"/>
    <p:sldId id="260" r:id="rId7"/>
    <p:sldId id="264" r:id="rId8"/>
    <p:sldId id="261" r:id="rId9"/>
    <p:sldId id="262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6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4595" autoAdjust="0"/>
  </p:normalViewPr>
  <p:slideViewPr>
    <p:cSldViewPr>
      <p:cViewPr varScale="1">
        <p:scale>
          <a:sx n="94" d="100"/>
          <a:sy n="94" d="100"/>
        </p:scale>
        <p:origin x="-1272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554C8-2AFA-48BD-978A-7A0BE077276B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A493F-7E15-4D05-9533-5007F078E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87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A493F-7E15-4D05-9533-5007F078E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63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33B0-14E1-4AD2-AFCA-C0B67E770219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BDD8-6DBE-40CB-9AC6-4526E9E10FF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33B0-14E1-4AD2-AFCA-C0B67E770219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BDD8-6DBE-40CB-9AC6-4526E9E10FF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33B0-14E1-4AD2-AFCA-C0B67E770219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BDD8-6DBE-40CB-9AC6-4526E9E10FF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33B0-14E1-4AD2-AFCA-C0B67E770219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BDD8-6DBE-40CB-9AC6-4526E9E10FF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33B0-14E1-4AD2-AFCA-C0B67E770219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BDD8-6DBE-40CB-9AC6-4526E9E10FF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33B0-14E1-4AD2-AFCA-C0B67E770219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BDD8-6DBE-40CB-9AC6-4526E9E10FF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33B0-14E1-4AD2-AFCA-C0B67E770219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BDD8-6DBE-40CB-9AC6-4526E9E10FF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33B0-14E1-4AD2-AFCA-C0B67E770219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BDD8-6DBE-40CB-9AC6-4526E9E10FF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33B0-14E1-4AD2-AFCA-C0B67E770219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BDD8-6DBE-40CB-9AC6-4526E9E10FF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33B0-14E1-4AD2-AFCA-C0B67E770219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BDD8-6DBE-40CB-9AC6-4526E9E10F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33B0-14E1-4AD2-AFCA-C0B67E770219}" type="datetimeFigureOut">
              <a:rPr lang="en-US" smtClean="0"/>
              <a:t>10/23/2022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78BDD8-6DBE-40CB-9AC6-4526E9E10F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678BDD8-6DBE-40CB-9AC6-4526E9E10F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00933B0-14E1-4AD2-AFCA-C0B67E770219}" type="datetimeFigureOut">
              <a:rPr lang="en-US" smtClean="0"/>
              <a:t>10/23/2022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Wel</a:t>
            </a:r>
            <a:r>
              <a:rPr lang="en-US" b="1" dirty="0"/>
              <a:t>-</a:t>
            </a:r>
            <a:r>
              <a:rPr lang="en-US" b="1" dirty="0" smtClean="0"/>
              <a:t>Come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63738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034" y="2713992"/>
            <a:ext cx="7543800" cy="421903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History of C language 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73922"/>
            <a:ext cx="1532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Date :- 13.10.2022</a:t>
            </a:r>
            <a:endParaRPr lang="en-US" sz="1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5536" y="908720"/>
            <a:ext cx="7543800" cy="4219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What is c 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23991" y="3789040"/>
            <a:ext cx="6461760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03920" y="1637184"/>
            <a:ext cx="7408440" cy="12877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IN" sz="1800" b="1" dirty="0" smtClean="0">
                <a:solidFill>
                  <a:schemeClr val="tx1"/>
                </a:solidFill>
              </a:rPr>
              <a:t>C is a structured, procedural programming language.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800" b="1" dirty="0" smtClean="0">
                <a:solidFill>
                  <a:schemeClr val="tx1"/>
                </a:solidFill>
              </a:rPr>
              <a:t> </a:t>
            </a:r>
            <a:r>
              <a:rPr lang="en-IN" sz="1800" dirty="0" smtClean="0">
                <a:solidFill>
                  <a:schemeClr val="tx1"/>
                </a:solidFill>
              </a:rPr>
              <a:t>that has been widely used both for operating systems and applications </a:t>
            </a:r>
            <a:r>
              <a:rPr lang="en-IN" sz="1800" dirty="0" smtClean="0"/>
              <a:t>.</a:t>
            </a:r>
            <a:endParaRPr lang="en-US" sz="18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63968" y="3469450"/>
            <a:ext cx="7675367" cy="2983886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C programming language</a:t>
            </a:r>
            <a:r>
              <a:rPr lang="en-IN" dirty="0">
                <a:solidFill>
                  <a:schemeClr val="tx1"/>
                </a:solidFill>
              </a:rPr>
              <a:t> was </a:t>
            </a:r>
            <a:r>
              <a:rPr lang="en-IN" u="sng" dirty="0">
                <a:solidFill>
                  <a:schemeClr val="tx1"/>
                </a:solidFill>
              </a:rPr>
              <a:t>developed in 1972 by Dennis Ritchie at bell laboratories</a:t>
            </a:r>
            <a:r>
              <a:rPr lang="en-IN" dirty="0">
                <a:solidFill>
                  <a:schemeClr val="tx1"/>
                </a:solidFill>
              </a:rPr>
              <a:t> of AT&amp;T (American Telephone &amp; Telegraph), located in the U.S.A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It was developed to over come problem of prev. lang.  As B, BCPL, etc.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It was developed to be used in UNIX operating system.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003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7776864" cy="1512168"/>
          </a:xfrm>
        </p:spPr>
        <p:txBody>
          <a:bodyPr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dirty="0"/>
              <a:t> </a:t>
            </a:r>
            <a:r>
              <a:rPr lang="en-IN" dirty="0">
                <a:solidFill>
                  <a:schemeClr val="tx1"/>
                </a:solidFill>
              </a:rPr>
              <a:t>C program is divided into six sections: </a:t>
            </a:r>
            <a:r>
              <a:rPr lang="en-IN" b="1" dirty="0">
                <a:solidFill>
                  <a:schemeClr val="tx1"/>
                </a:solidFill>
              </a:rPr>
              <a:t>Documentation, Link, Definition, Global Declaration, Main() Function, and Subprograms</a:t>
            </a:r>
            <a:r>
              <a:rPr lang="en-IN" dirty="0">
                <a:solidFill>
                  <a:schemeClr val="tx1"/>
                </a:solidFill>
              </a:rPr>
              <a:t>. </a:t>
            </a:r>
            <a:endParaRPr lang="en-IN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While </a:t>
            </a:r>
            <a:r>
              <a:rPr lang="en-IN" dirty="0">
                <a:solidFill>
                  <a:schemeClr val="tx1"/>
                </a:solidFill>
              </a:rPr>
              <a:t>the </a:t>
            </a:r>
            <a:r>
              <a:rPr lang="en-IN" u="sng" dirty="0">
                <a:solidFill>
                  <a:schemeClr val="tx1"/>
                </a:solidFill>
              </a:rPr>
              <a:t>main</a:t>
            </a:r>
            <a:r>
              <a:rPr lang="en-IN" dirty="0">
                <a:solidFill>
                  <a:schemeClr val="tx1"/>
                </a:solidFill>
              </a:rPr>
              <a:t> section is compulsory, the rest are optional in the structure of the C program.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5928" y="-1747192"/>
            <a:ext cx="7543800" cy="25939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smtClean="0">
                <a:solidFill>
                  <a:srgbClr val="FF0000"/>
                </a:solidFill>
              </a:rPr>
              <a:t>Body structure of  C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51520" y="3140968"/>
            <a:ext cx="7543800" cy="649288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Why 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we use c 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95536" y="4355268"/>
            <a:ext cx="7543800" cy="15220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IN" sz="1800" dirty="0" smtClean="0"/>
              <a:t> </a:t>
            </a:r>
            <a:r>
              <a:rPr lang="en-IN" sz="1800" b="1" dirty="0" smtClean="0">
                <a:solidFill>
                  <a:schemeClr val="tx1"/>
                </a:solidFill>
              </a:rPr>
              <a:t>C is mainly used to create many types of applications and operating systems such as Windows</a:t>
            </a:r>
            <a:r>
              <a:rPr lang="en-IN" sz="1800" dirty="0">
                <a:solidFill>
                  <a:schemeClr val="tx1"/>
                </a:solidFill>
              </a:rPr>
              <a:t>.</a:t>
            </a:r>
            <a:endParaRPr lang="en-IN" sz="1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</a:rPr>
              <a:t>It is use to  complicated programs such as the Oracle database, Git, Python interpreter, and games 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093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543800" cy="637927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</a:rPr>
              <a:t>Advantages of C languages 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556792"/>
            <a:ext cx="7776864" cy="2736304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C is medium level language. </a:t>
            </a:r>
            <a:endParaRPr lang="en-IN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C </a:t>
            </a:r>
            <a:r>
              <a:rPr lang="en-IN" dirty="0">
                <a:solidFill>
                  <a:schemeClr val="tx1"/>
                </a:solidFill>
              </a:rPr>
              <a:t>is structured programming </a:t>
            </a:r>
            <a:r>
              <a:rPr lang="en-IN" dirty="0" smtClean="0">
                <a:solidFill>
                  <a:schemeClr val="tx1"/>
                </a:solidFill>
              </a:rPr>
              <a:t>language 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C </a:t>
            </a:r>
            <a:r>
              <a:rPr lang="en-IN" dirty="0">
                <a:solidFill>
                  <a:schemeClr val="tx1"/>
                </a:solidFill>
              </a:rPr>
              <a:t>language is case-sensitive. </a:t>
            </a:r>
            <a:endParaRPr lang="en-IN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C language  </a:t>
            </a:r>
            <a:r>
              <a:rPr lang="en-IN" dirty="0">
                <a:solidFill>
                  <a:schemeClr val="tx1"/>
                </a:solidFill>
              </a:rPr>
              <a:t>is </a:t>
            </a:r>
            <a:r>
              <a:rPr lang="en-IN" dirty="0" smtClean="0">
                <a:solidFill>
                  <a:schemeClr val="tx1"/>
                </a:solidFill>
              </a:rPr>
              <a:t>easy to write .</a:t>
            </a:r>
            <a:endParaRPr lang="en-IN" dirty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79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 SIR</a:t>
            </a:r>
            <a:endParaRPr lang="en-US" dirty="0"/>
          </a:p>
        </p:txBody>
      </p:sp>
      <p:sp>
        <p:nvSpPr>
          <p:cNvPr id="6" name="Smiley Face 5"/>
          <p:cNvSpPr/>
          <p:nvPr/>
        </p:nvSpPr>
        <p:spPr>
          <a:xfrm>
            <a:off x="3563888" y="188640"/>
            <a:ext cx="3600400" cy="295232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4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484784"/>
            <a:ext cx="7772400" cy="648071"/>
          </a:xfrm>
        </p:spPr>
        <p:txBody>
          <a:bodyPr>
            <a:normAutofit fontScale="90000"/>
          </a:bodyPr>
          <a:lstStyle/>
          <a:p>
            <a:pPr marL="571500" indent="-571500" algn="ctr">
              <a:buFont typeface="Wingdings" pitchFamily="2" charset="2"/>
              <a:buChar char="Ø"/>
            </a:pPr>
            <a:r>
              <a:rPr lang="en-US" sz="4000" dirty="0" smtClean="0">
                <a:solidFill>
                  <a:srgbClr val="C00000"/>
                </a:solidFill>
              </a:rPr>
              <a:t>What is flow chart ?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3568" y="2924944"/>
            <a:ext cx="7488832" cy="2160240"/>
          </a:xfrm>
        </p:spPr>
        <p:txBody>
          <a:bodyPr>
            <a:noAutofit/>
          </a:bodyPr>
          <a:lstStyle/>
          <a:p>
            <a:pPr algn="l"/>
            <a:r>
              <a:rPr lang="en-IN" sz="1800" dirty="0">
                <a:solidFill>
                  <a:schemeClr val="tx1"/>
                </a:solidFill>
              </a:rPr>
              <a:t>Flowchart is </a:t>
            </a:r>
            <a:r>
              <a:rPr lang="en-IN" sz="1800" b="1" dirty="0">
                <a:solidFill>
                  <a:schemeClr val="tx1"/>
                </a:solidFill>
              </a:rPr>
              <a:t>a diagrammatic representation of sequence of logical steps of a </a:t>
            </a:r>
            <a:r>
              <a:rPr lang="en-IN" sz="1800" b="1" dirty="0" smtClean="0">
                <a:solidFill>
                  <a:schemeClr val="tx1"/>
                </a:solidFill>
              </a:rPr>
              <a:t>program</a:t>
            </a:r>
            <a:r>
              <a:rPr lang="en-IN" sz="1800" dirty="0" smtClean="0">
                <a:solidFill>
                  <a:schemeClr val="tx1"/>
                </a:solidFill>
              </a:rPr>
              <a:t>.</a:t>
            </a:r>
            <a:endParaRPr lang="en-IN" sz="2000" dirty="0" smtClean="0">
              <a:solidFill>
                <a:schemeClr val="tx1"/>
              </a:solidFill>
            </a:endParaRPr>
          </a:p>
          <a:p>
            <a:pPr algn="l"/>
            <a:r>
              <a:rPr lang="en-IN" sz="2000" dirty="0" smtClean="0">
                <a:solidFill>
                  <a:schemeClr val="tx1"/>
                </a:solidFill>
              </a:rPr>
              <a:t> </a:t>
            </a:r>
            <a:r>
              <a:rPr lang="en-IN" sz="1800" dirty="0" smtClean="0">
                <a:solidFill>
                  <a:schemeClr val="tx1"/>
                </a:solidFill>
              </a:rPr>
              <a:t>It helps to understand the algorithm into program.</a:t>
            </a:r>
          </a:p>
          <a:p>
            <a:pPr algn="l"/>
            <a:r>
              <a:rPr lang="en-IN" sz="1800" dirty="0" smtClean="0">
                <a:solidFill>
                  <a:schemeClr val="tx1"/>
                </a:solidFill>
              </a:rPr>
              <a:t>And in flowchart there are some geometric shapes who helps to represent the process / data flow</a:t>
            </a:r>
            <a:r>
              <a:rPr lang="en-IN" sz="2000" dirty="0" smtClean="0">
                <a:solidFill>
                  <a:schemeClr val="tx1"/>
                </a:solidFill>
              </a:rPr>
              <a:t>.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663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 : 11/10/22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0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11"/>
    </mc:Choice>
    <mc:Fallback xmlns="">
      <p:transition spd="slow" advTm="1101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ctrTitle"/>
          </p:nvPr>
        </p:nvSpPr>
        <p:spPr>
          <a:xfrm>
            <a:off x="323528" y="188640"/>
            <a:ext cx="7851648" cy="18288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>
              <a:buFont typeface="Wingdings" pitchFamily="2" charset="2"/>
              <a:buChar char="Ø"/>
            </a:pPr>
            <a:r>
              <a:rPr lang="en-US" sz="3600" dirty="0" smtClean="0">
                <a:solidFill>
                  <a:srgbClr val="C00000"/>
                </a:solidFill>
              </a:rPr>
              <a:t>Advantages of flow chart ?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5" name="Subtitle 4"/>
          <p:cNvSpPr txBox="1">
            <a:spLocks noGrp="1"/>
          </p:cNvSpPr>
          <p:nvPr>
            <p:ph type="subTitle" idx="1"/>
          </p:nvPr>
        </p:nvSpPr>
        <p:spPr>
          <a:xfrm>
            <a:off x="395536" y="2924944"/>
            <a:ext cx="805258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itchFamily="2" charset="2"/>
              <a:buChar char="§"/>
            </a:pPr>
            <a:r>
              <a:rPr lang="en-IN" sz="2000" dirty="0">
                <a:solidFill>
                  <a:schemeClr val="tx1"/>
                </a:solidFill>
              </a:rPr>
              <a:t>Flowcharts are a better way of communicating the logic of the system.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IN" sz="2000" dirty="0">
                <a:solidFill>
                  <a:schemeClr val="tx1"/>
                </a:solidFill>
              </a:rPr>
              <a:t>Flowcharts act as a guide for blueprint during program designed.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IN" sz="2000" dirty="0" smtClean="0">
                <a:solidFill>
                  <a:schemeClr val="tx1"/>
                </a:solidFill>
              </a:rPr>
              <a:t>With </a:t>
            </a:r>
            <a:r>
              <a:rPr lang="en-IN" sz="2000" dirty="0">
                <a:solidFill>
                  <a:schemeClr val="tx1"/>
                </a:solidFill>
              </a:rPr>
              <a:t>the help of </a:t>
            </a:r>
            <a:r>
              <a:rPr lang="en-IN" sz="2000" dirty="0" smtClean="0">
                <a:solidFill>
                  <a:schemeClr val="tx1"/>
                </a:solidFill>
              </a:rPr>
              <a:t>geometric shape we can analysed the program easily.</a:t>
            </a:r>
            <a:endParaRPr lang="en-IN" sz="2000" dirty="0">
              <a:solidFill>
                <a:schemeClr val="tx1"/>
              </a:solidFill>
            </a:endParaRP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It is easy way to represent the process / data flow in the program.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It provide the correct logic.</a:t>
            </a:r>
          </a:p>
          <a:p>
            <a:pPr marL="342900" indent="-342900" algn="l">
              <a:buFont typeface="Wingdings" pitchFamily="2" charset="2"/>
              <a:buChar char="§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09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-459432"/>
            <a:ext cx="9144000" cy="1152128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C00000"/>
                </a:solidFill>
              </a:rPr>
              <a:t>What are the various symbols used to draw a flow chart ?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692696"/>
            <a:ext cx="7488832" cy="1008112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itchFamily="2" charset="2"/>
              <a:buChar char="Ø"/>
            </a:pPr>
            <a:r>
              <a:rPr lang="en-US" sz="2400" dirty="0" smtClean="0"/>
              <a:t>There are so many symbols to draw flow chart but some  5 symbols are given below.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472" y="1916832"/>
            <a:ext cx="6515880" cy="422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4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71"/>
    </mc:Choice>
    <mc:Fallback xmlns="">
      <p:transition spd="slow" advTm="1667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851648" cy="648072"/>
          </a:xfrm>
        </p:spPr>
        <p:txBody>
          <a:bodyPr>
            <a:noAutofit/>
          </a:bodyPr>
          <a:lstStyle/>
          <a:p>
            <a:pPr marL="342900" indent="-342900" algn="ctr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C00000"/>
                </a:solidFill>
              </a:rPr>
              <a:t>Develop a flow chart for reading 3 nos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and find</a:t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C00000"/>
                </a:solidFill>
              </a:rPr>
              <a:t> their average ?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187531" y="989855"/>
            <a:ext cx="201622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Parallelogram 5"/>
          <p:cNvSpPr/>
          <p:nvPr/>
        </p:nvSpPr>
        <p:spPr>
          <a:xfrm>
            <a:off x="3138026" y="3212976"/>
            <a:ext cx="2232248" cy="36004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a,b,c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2144" y="3924740"/>
            <a:ext cx="200121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Ave &lt;- (a+b+c)/3 </a:t>
            </a:r>
            <a:endParaRPr 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2771800" y="4869160"/>
            <a:ext cx="2553469" cy="75192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</a:t>
            </a:r>
          </a:p>
          <a:p>
            <a:pPr algn="ctr"/>
            <a:r>
              <a:rPr lang="en-US" dirty="0" smtClean="0"/>
              <a:t> “Average is ”, Ave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112430" y="6021288"/>
            <a:ext cx="187220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4"/>
          </p:cNvCxnSpPr>
          <p:nvPr/>
        </p:nvCxnSpPr>
        <p:spPr>
          <a:xfrm>
            <a:off x="4195643" y="1565919"/>
            <a:ext cx="43307" cy="398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34450" y="2751310"/>
            <a:ext cx="5502" cy="461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0"/>
          </p:cNvCxnSpPr>
          <p:nvPr/>
        </p:nvCxnSpPr>
        <p:spPr>
          <a:xfrm>
            <a:off x="4209145" y="3573016"/>
            <a:ext cx="23606" cy="351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8" idx="1"/>
          </p:cNvCxnSpPr>
          <p:nvPr/>
        </p:nvCxnSpPr>
        <p:spPr>
          <a:xfrm flipH="1">
            <a:off x="4142525" y="4428796"/>
            <a:ext cx="90226" cy="440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4"/>
            <a:endCxn id="9" idx="0"/>
          </p:cNvCxnSpPr>
          <p:nvPr/>
        </p:nvCxnSpPr>
        <p:spPr>
          <a:xfrm flipH="1">
            <a:off x="4048534" y="5621086"/>
            <a:ext cx="1" cy="400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960409" y="1966428"/>
            <a:ext cx="2454458" cy="784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“Average of 3 integers”</a:t>
            </a:r>
          </a:p>
          <a:p>
            <a:pPr algn="ctr"/>
            <a:r>
              <a:rPr lang="en-US" dirty="0"/>
              <a:t>“Input 3 integers”</a:t>
            </a:r>
          </a:p>
        </p:txBody>
      </p:sp>
    </p:spTree>
    <p:extLst>
      <p:ext uri="{BB962C8B-B14F-4D97-AF65-F5344CB8AC3E}">
        <p14:creationId xmlns:p14="http://schemas.microsoft.com/office/powerpoint/2010/main" val="181852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48"/>
    </mc:Choice>
    <mc:Fallback xmlns="">
      <p:transition spd="slow" advTm="2094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980728"/>
            <a:ext cx="7854696" cy="1752600"/>
          </a:xfrm>
        </p:spPr>
        <p:txBody>
          <a:bodyPr>
            <a:normAutofit/>
          </a:bodyPr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An algorithm is </a:t>
            </a:r>
            <a:r>
              <a:rPr lang="en-IN" sz="2000" b="1" dirty="0">
                <a:solidFill>
                  <a:schemeClr val="tx1"/>
                </a:solidFill>
              </a:rPr>
              <a:t>a procedure or step-by-step instruction for solving a problem</a:t>
            </a:r>
            <a:r>
              <a:rPr lang="en-IN" sz="2000" dirty="0">
                <a:solidFill>
                  <a:schemeClr val="tx1"/>
                </a:solidFill>
              </a:rPr>
              <a:t>. They form the foundation of writing a program. For writing any programs, the following has to be known</a:t>
            </a:r>
            <a:r>
              <a:rPr lang="en-IN" sz="2000" dirty="0" smtClean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IN" sz="2000" dirty="0" smtClean="0">
                <a:solidFill>
                  <a:schemeClr val="tx1"/>
                </a:solidFill>
              </a:rPr>
              <a:t> </a:t>
            </a:r>
            <a:r>
              <a:rPr lang="en-IN" sz="2000" dirty="0">
                <a:solidFill>
                  <a:schemeClr val="tx1"/>
                </a:solidFill>
              </a:rPr>
              <a:t>Input. </a:t>
            </a:r>
            <a:endParaRPr lang="en-IN" sz="20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Wingdings" pitchFamily="2" charset="2"/>
              <a:buChar char="§"/>
            </a:pPr>
            <a:r>
              <a:rPr lang="en-IN" sz="2000" dirty="0" smtClean="0">
                <a:solidFill>
                  <a:schemeClr val="tx1"/>
                </a:solidFill>
              </a:rPr>
              <a:t>Tasks </a:t>
            </a:r>
            <a:r>
              <a:rPr lang="en-IN" sz="2000" dirty="0">
                <a:solidFill>
                  <a:schemeClr val="tx1"/>
                </a:solidFill>
              </a:rPr>
              <a:t>to be preformed.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47936" y="413048"/>
            <a:ext cx="7851648" cy="563488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C00000"/>
                </a:solidFill>
              </a:rPr>
              <a:t>What is an algorithm ?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23528" y="3573016"/>
            <a:ext cx="7854696" cy="1752600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903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378"/>
    </mc:Choice>
    <mc:Fallback xmlns="">
      <p:transition spd="slow" advTm="4237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07504" y="404664"/>
            <a:ext cx="7851648" cy="1828800"/>
          </a:xfrm>
        </p:spPr>
        <p:txBody>
          <a:bodyPr>
            <a:normAutofit/>
          </a:bodyPr>
          <a:lstStyle/>
          <a:p>
            <a:pPr marL="457200" indent="-457200" algn="ctr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C00000"/>
                </a:solidFill>
              </a:rPr>
              <a:t>Advantages of an Algorithm ?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11560" y="2996952"/>
            <a:ext cx="785469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base">
              <a:buFont typeface="Arial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It is easy to understand.</a:t>
            </a:r>
          </a:p>
          <a:p>
            <a:pPr marL="342900" indent="-342900" algn="l" fontAlgn="base">
              <a:buFont typeface="Arial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An algorithm is a step-wise representation of a solution to a given problem.</a:t>
            </a:r>
          </a:p>
          <a:p>
            <a:pPr marL="342900" indent="-342900" algn="l" fontAlgn="base">
              <a:buFont typeface="Arial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In Algorithm the problem is broken down into smaller pieces or steps hence, it is easier for the programmer to convert it into an actual program.</a:t>
            </a:r>
          </a:p>
        </p:txBody>
      </p:sp>
    </p:spTree>
    <p:extLst>
      <p:ext uri="{BB962C8B-B14F-4D97-AF65-F5344CB8AC3E}">
        <p14:creationId xmlns:p14="http://schemas.microsoft.com/office/powerpoint/2010/main" val="94438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568952" cy="936104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itchFamily="2" charset="2"/>
              <a:buChar char="Ø"/>
            </a:pPr>
            <a:r>
              <a:rPr lang="en-US" sz="2500" dirty="0" smtClean="0">
                <a:solidFill>
                  <a:srgbClr val="FF0000"/>
                </a:solidFill>
              </a:rPr>
              <a:t>Draw a flow chart , develop an algorithm to generate a </a:t>
            </a:r>
            <a:r>
              <a:rPr lang="en-US" sz="2500" dirty="0" err="1" smtClean="0">
                <a:solidFill>
                  <a:srgbClr val="FF0000"/>
                </a:solidFill>
              </a:rPr>
              <a:t>marksheet</a:t>
            </a:r>
            <a:r>
              <a:rPr lang="en-US" sz="2500" dirty="0" smtClean="0">
                <a:solidFill>
                  <a:srgbClr val="FF0000"/>
                </a:solidFill>
              </a:rPr>
              <a:t> of a student ?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8748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01 : START</a:t>
            </a:r>
          </a:p>
          <a:p>
            <a:r>
              <a:rPr lang="en-US" dirty="0" smtClean="0"/>
              <a:t>Step 02 : Input = name , math , physics , chemistry , biology</a:t>
            </a:r>
          </a:p>
          <a:p>
            <a:r>
              <a:rPr lang="en-US" dirty="0" smtClean="0"/>
              <a:t>Step 03 : Read : name , math , chemistry , physics , biology</a:t>
            </a:r>
          </a:p>
          <a:p>
            <a:r>
              <a:rPr lang="en-IN" dirty="0"/>
              <a:t>Step </a:t>
            </a:r>
            <a:r>
              <a:rPr lang="en-IN" dirty="0" smtClean="0"/>
              <a:t>04 </a:t>
            </a:r>
            <a:r>
              <a:rPr lang="en-IN" dirty="0"/>
              <a:t>: Ave &lt;- (math + chemistry + physics + biology )/4.00 </a:t>
            </a:r>
            <a:endParaRPr lang="en-IN" dirty="0" smtClean="0"/>
          </a:p>
          <a:p>
            <a:r>
              <a:rPr lang="en-US" dirty="0" smtClean="0"/>
              <a:t>Step 05 : </a:t>
            </a:r>
            <a:r>
              <a:rPr lang="en-IN" dirty="0" smtClean="0"/>
              <a:t> </a:t>
            </a:r>
            <a:r>
              <a:rPr lang="en-IN" dirty="0"/>
              <a:t>Output “Average </a:t>
            </a:r>
            <a:r>
              <a:rPr lang="en-IN" dirty="0" smtClean="0"/>
              <a:t>of student marks”, </a:t>
            </a:r>
            <a:r>
              <a:rPr lang="en-IN" dirty="0"/>
              <a:t>Ave</a:t>
            </a:r>
            <a:endParaRPr lang="en-US" dirty="0" smtClean="0"/>
          </a:p>
          <a:p>
            <a:r>
              <a:rPr lang="en-IN" dirty="0" smtClean="0"/>
              <a:t>Step 06 : END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39707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ALGORITHM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15"/>
    </mc:Choice>
    <mc:Fallback xmlns="">
      <p:transition spd="slow" advTm="18115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260648" y="116632"/>
            <a:ext cx="5547392" cy="49148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FLOW CHART</a:t>
            </a: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3131840" y="220282"/>
            <a:ext cx="208823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9" name="Parallelogram 8"/>
          <p:cNvSpPr/>
          <p:nvPr/>
        </p:nvSpPr>
        <p:spPr>
          <a:xfrm>
            <a:off x="1871700" y="2160104"/>
            <a:ext cx="4608512" cy="79208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Read : name , rno , math , physics , chemistry , biology ,obtained mark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2368351" y="3119061"/>
            <a:ext cx="3993807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Ave&lt;-(math+chemistry,biology,physics )/4</a:t>
            </a:r>
            <a:endParaRPr lang="en-US" dirty="0"/>
          </a:p>
        </p:txBody>
      </p:sp>
      <p:sp>
        <p:nvSpPr>
          <p:cNvPr id="12" name="Parallelogram 11"/>
          <p:cNvSpPr/>
          <p:nvPr/>
        </p:nvSpPr>
        <p:spPr>
          <a:xfrm>
            <a:off x="2393606" y="4149080"/>
            <a:ext cx="4065815" cy="100811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: “Average of student marks”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987824" y="5589240"/>
            <a:ext cx="237626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4"/>
          </p:cNvCxnSpPr>
          <p:nvPr/>
        </p:nvCxnSpPr>
        <p:spPr>
          <a:xfrm>
            <a:off x="4175956" y="796346"/>
            <a:ext cx="0" cy="328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058943" y="2060848"/>
            <a:ext cx="9001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063405" y="2952192"/>
            <a:ext cx="9001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2" idx="0"/>
          </p:cNvCxnSpPr>
          <p:nvPr/>
        </p:nvCxnSpPr>
        <p:spPr>
          <a:xfrm>
            <a:off x="4365255" y="3839141"/>
            <a:ext cx="61259" cy="3099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185084" y="5196745"/>
            <a:ext cx="9001" cy="386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483768" y="1052736"/>
            <a:ext cx="316835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:-  name , rno, math,physics, chemistry,biology</a:t>
            </a:r>
          </a:p>
        </p:txBody>
      </p:sp>
    </p:spTree>
    <p:extLst>
      <p:ext uri="{BB962C8B-B14F-4D97-AF65-F5344CB8AC3E}">
        <p14:creationId xmlns:p14="http://schemas.microsoft.com/office/powerpoint/2010/main" val="23693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94"/>
    </mc:Choice>
    <mc:Fallback xmlns="">
      <p:transition spd="slow" advTm="11094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818</TotalTime>
  <Words>439</Words>
  <Application>Microsoft Office PowerPoint</Application>
  <PresentationFormat>On-screen Show (4:3)</PresentationFormat>
  <Paragraphs>67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Wel-Come</vt:lpstr>
      <vt:lpstr>What is flow chart ?</vt:lpstr>
      <vt:lpstr>Advantages of flow chart ?</vt:lpstr>
      <vt:lpstr>What are the various symbols used to draw a flow chart ?</vt:lpstr>
      <vt:lpstr>Develop a flow chart for reading 3 nos and find  their average ?</vt:lpstr>
      <vt:lpstr>PowerPoint Presentation</vt:lpstr>
      <vt:lpstr>Advantages of an Algorithm ?</vt:lpstr>
      <vt:lpstr>Draw a flow chart , develop an algorithm to generate a marksheet of a student ?</vt:lpstr>
      <vt:lpstr>FLOW CHART</vt:lpstr>
      <vt:lpstr>History of C language ?</vt:lpstr>
      <vt:lpstr>Why  we use c ?</vt:lpstr>
      <vt:lpstr>Advantages of C languages 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flow chart</dc:title>
  <dc:creator>HP</dc:creator>
  <cp:lastModifiedBy>HP</cp:lastModifiedBy>
  <cp:revision>48</cp:revision>
  <dcterms:created xsi:type="dcterms:W3CDTF">2022-10-11T09:55:01Z</dcterms:created>
  <dcterms:modified xsi:type="dcterms:W3CDTF">2022-10-23T16:06:55Z</dcterms:modified>
</cp:coreProperties>
</file>