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.xml" ContentType="application/vnd.openxmlformats-officedocument.theme+xml"/>
  <Override PartName="/ppt/theme/theme50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  <p:sldMasterId id="2147483662" r:id="rId4"/>
    <p:sldMasterId id="2147483664" r:id="rId5"/>
    <p:sldMasterId id="2147483666" r:id="rId6"/>
    <p:sldMasterId id="2147483668" r:id="rId7"/>
    <p:sldMasterId id="2147483670" r:id="rId8"/>
    <p:sldMasterId id="2147483672" r:id="rId9"/>
    <p:sldMasterId id="2147483674" r:id="rId10"/>
    <p:sldMasterId id="2147483676" r:id="rId11"/>
    <p:sldMasterId id="2147483678" r:id="rId12"/>
    <p:sldMasterId id="2147483680" r:id="rId13"/>
    <p:sldMasterId id="2147483682" r:id="rId14"/>
    <p:sldMasterId id="2147483684" r:id="rId15"/>
    <p:sldMasterId id="2147483686" r:id="rId16"/>
    <p:sldMasterId id="2147483688" r:id="rId17"/>
    <p:sldMasterId id="2147483690" r:id="rId18"/>
    <p:sldMasterId id="2147483692" r:id="rId19"/>
    <p:sldMasterId id="2147483694" r:id="rId20"/>
    <p:sldMasterId id="2147483696" r:id="rId21"/>
    <p:sldMasterId id="2147483698" r:id="rId22"/>
    <p:sldMasterId id="2147483700" r:id="rId23"/>
    <p:sldMasterId id="2147483702" r:id="rId24"/>
    <p:sldMasterId id="2147483704" r:id="rId25"/>
    <p:sldMasterId id="2147483706" r:id="rId26"/>
    <p:sldMasterId id="2147483708" r:id="rId27"/>
    <p:sldMasterId id="2147483710" r:id="rId28"/>
    <p:sldMasterId id="2147483712" r:id="rId29"/>
    <p:sldMasterId id="2147483714" r:id="rId30"/>
    <p:sldMasterId id="2147483716" r:id="rId31"/>
    <p:sldMasterId id="2147483718" r:id="rId32"/>
    <p:sldMasterId id="2147483720" r:id="rId33"/>
    <p:sldMasterId id="2147483722" r:id="rId34"/>
    <p:sldMasterId id="2147483724" r:id="rId35"/>
    <p:sldMasterId id="2147483726" r:id="rId36"/>
    <p:sldMasterId id="2147483728" r:id="rId37"/>
    <p:sldMasterId id="2147483730" r:id="rId38"/>
    <p:sldMasterId id="2147483732" r:id="rId39"/>
    <p:sldMasterId id="2147483734" r:id="rId40"/>
    <p:sldMasterId id="2147483736" r:id="rId41"/>
    <p:sldMasterId id="2147483738" r:id="rId42"/>
    <p:sldMasterId id="2147483740" r:id="rId43"/>
    <p:sldMasterId id="2147483742" r:id="rId44"/>
    <p:sldMasterId id="2147483744" r:id="rId45"/>
    <p:sldMasterId id="2147483746" r:id="rId46"/>
    <p:sldMasterId id="2147483748" r:id="rId47"/>
    <p:sldMasterId id="2147483750" r:id="rId48"/>
    <p:sldMasterId id="2147483752" r:id="rId49"/>
    <p:sldMasterId id="2147483754" r:id="rId50"/>
    <p:sldMasterId id="2147483756" r:id="rId51"/>
  </p:sldMasterIdLst>
  <p:sldIdLst>
    <p:sldId id="259" r:id="rId52"/>
    <p:sldId id="262" r:id="rId53"/>
    <p:sldId id="265" r:id="rId54"/>
    <p:sldId id="268" r:id="rId55"/>
    <p:sldId id="271" r:id="rId56"/>
    <p:sldId id="274" r:id="rId57"/>
    <p:sldId id="277" r:id="rId58"/>
    <p:sldId id="280" r:id="rId59"/>
    <p:sldId id="283" r:id="rId60"/>
    <p:sldId id="286" r:id="rId61"/>
    <p:sldId id="289" r:id="rId62"/>
    <p:sldId id="292" r:id="rId63"/>
    <p:sldId id="295" r:id="rId64"/>
    <p:sldId id="298" r:id="rId65"/>
    <p:sldId id="301" r:id="rId66"/>
    <p:sldId id="304" r:id="rId67"/>
    <p:sldId id="307" r:id="rId68"/>
    <p:sldId id="310" r:id="rId69"/>
    <p:sldId id="313" r:id="rId70"/>
    <p:sldId id="316" r:id="rId71"/>
    <p:sldId id="319" r:id="rId72"/>
    <p:sldId id="322" r:id="rId73"/>
    <p:sldId id="325" r:id="rId74"/>
    <p:sldId id="328" r:id="rId75"/>
    <p:sldId id="331" r:id="rId76"/>
    <p:sldId id="334" r:id="rId77"/>
    <p:sldId id="337" r:id="rId78"/>
    <p:sldId id="340" r:id="rId79"/>
    <p:sldId id="343" r:id="rId80"/>
    <p:sldId id="346" r:id="rId81"/>
    <p:sldId id="349" r:id="rId82"/>
    <p:sldId id="352" r:id="rId83"/>
    <p:sldId id="355" r:id="rId84"/>
    <p:sldId id="358" r:id="rId85"/>
    <p:sldId id="361" r:id="rId86"/>
    <p:sldId id="364" r:id="rId87"/>
    <p:sldId id="367" r:id="rId88"/>
    <p:sldId id="370" r:id="rId89"/>
    <p:sldId id="373" r:id="rId90"/>
    <p:sldId id="376" r:id="rId91"/>
    <p:sldId id="379" r:id="rId92"/>
    <p:sldId id="382" r:id="rId93"/>
    <p:sldId id="385" r:id="rId94"/>
    <p:sldId id="388" r:id="rId95"/>
    <p:sldId id="391" r:id="rId96"/>
    <p:sldId id="394" r:id="rId97"/>
    <p:sldId id="397" r:id="rId98"/>
    <p:sldId id="400" r:id="rId99"/>
    <p:sldId id="403" r:id="rId100"/>
  </p:sldIdLst>
  <p:sldSz cx="9144000" cy="5143500" type="screen16x9"/>
  <p:notesSz cx="6858000" cy="9144000"/>
  <p:embeddedFontLst>
    <p:embeddedFont>
      <p:font typeface="Calibri" panose="020F0502020204030204" charset="0"/>
      <p:regular r:id="rId104"/>
      <p:bold r:id="rId105"/>
      <p:italic r:id="rId106"/>
      <p:boldItalic r:id="rId107"/>
    </p:embeddedFont>
  </p:embeddedFontLst>
  <p:custDataLst>
    <p:tags r:id="rId10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0"/>
    <p:restoredTop sz="0"/>
  </p:normalViewPr>
  <p:slideViewPr>
    <p:cSldViewPr>
      <p:cViewPr>
        <p:scale>
          <a:sx n="73" d="100"/>
          <a:sy n="73" d="100"/>
        </p:scale>
        <p:origin x="-1062" y="-432"/>
      </p:cViewPr>
      <p:guideLst>
        <p:guide orient="horz" pos="164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48.xml"/><Relationship Id="rId98" Type="http://schemas.openxmlformats.org/officeDocument/2006/relationships/slide" Target="slides/slide47.xml"/><Relationship Id="rId97" Type="http://schemas.openxmlformats.org/officeDocument/2006/relationships/slide" Target="slides/slide46.xml"/><Relationship Id="rId96" Type="http://schemas.openxmlformats.org/officeDocument/2006/relationships/slide" Target="slides/slide45.xml"/><Relationship Id="rId95" Type="http://schemas.openxmlformats.org/officeDocument/2006/relationships/slide" Target="slides/slide44.xml"/><Relationship Id="rId94" Type="http://schemas.openxmlformats.org/officeDocument/2006/relationships/slide" Target="slides/slide43.xml"/><Relationship Id="rId93" Type="http://schemas.openxmlformats.org/officeDocument/2006/relationships/slide" Target="slides/slide42.xml"/><Relationship Id="rId92" Type="http://schemas.openxmlformats.org/officeDocument/2006/relationships/slide" Target="slides/slide41.xml"/><Relationship Id="rId91" Type="http://schemas.openxmlformats.org/officeDocument/2006/relationships/slide" Target="slides/slide40.xml"/><Relationship Id="rId90" Type="http://schemas.openxmlformats.org/officeDocument/2006/relationships/slide" Target="slides/slide39.xml"/><Relationship Id="rId9" Type="http://schemas.openxmlformats.org/officeDocument/2006/relationships/slideMaster" Target="slideMasters/slideMaster8.xml"/><Relationship Id="rId89" Type="http://schemas.openxmlformats.org/officeDocument/2006/relationships/slide" Target="slides/slide38.xml"/><Relationship Id="rId88" Type="http://schemas.openxmlformats.org/officeDocument/2006/relationships/slide" Target="slides/slide37.xml"/><Relationship Id="rId87" Type="http://schemas.openxmlformats.org/officeDocument/2006/relationships/slide" Target="slides/slide36.xml"/><Relationship Id="rId86" Type="http://schemas.openxmlformats.org/officeDocument/2006/relationships/slide" Target="slides/slide35.xml"/><Relationship Id="rId85" Type="http://schemas.openxmlformats.org/officeDocument/2006/relationships/slide" Target="slides/slide34.xml"/><Relationship Id="rId84" Type="http://schemas.openxmlformats.org/officeDocument/2006/relationships/slide" Target="slides/slide33.xml"/><Relationship Id="rId83" Type="http://schemas.openxmlformats.org/officeDocument/2006/relationships/slide" Target="slides/slide32.xml"/><Relationship Id="rId82" Type="http://schemas.openxmlformats.org/officeDocument/2006/relationships/slide" Target="slides/slide31.xml"/><Relationship Id="rId81" Type="http://schemas.openxmlformats.org/officeDocument/2006/relationships/slide" Target="slides/slide30.xml"/><Relationship Id="rId80" Type="http://schemas.openxmlformats.org/officeDocument/2006/relationships/slide" Target="slides/slide29.xml"/><Relationship Id="rId8" Type="http://schemas.openxmlformats.org/officeDocument/2006/relationships/slideMaster" Target="slideMasters/slideMaster7.xml"/><Relationship Id="rId79" Type="http://schemas.openxmlformats.org/officeDocument/2006/relationships/slide" Target="slides/slide28.xml"/><Relationship Id="rId78" Type="http://schemas.openxmlformats.org/officeDocument/2006/relationships/slide" Target="slides/slide27.xml"/><Relationship Id="rId77" Type="http://schemas.openxmlformats.org/officeDocument/2006/relationships/slide" Target="slides/slide26.xml"/><Relationship Id="rId76" Type="http://schemas.openxmlformats.org/officeDocument/2006/relationships/slide" Target="slides/slide25.xml"/><Relationship Id="rId75" Type="http://schemas.openxmlformats.org/officeDocument/2006/relationships/slide" Target="slides/slide24.xml"/><Relationship Id="rId74" Type="http://schemas.openxmlformats.org/officeDocument/2006/relationships/slide" Target="slides/slide23.xml"/><Relationship Id="rId73" Type="http://schemas.openxmlformats.org/officeDocument/2006/relationships/slide" Target="slides/slide22.xml"/><Relationship Id="rId72" Type="http://schemas.openxmlformats.org/officeDocument/2006/relationships/slide" Target="slides/slide21.xml"/><Relationship Id="rId71" Type="http://schemas.openxmlformats.org/officeDocument/2006/relationships/slide" Target="slides/slide20.xml"/><Relationship Id="rId70" Type="http://schemas.openxmlformats.org/officeDocument/2006/relationships/slide" Target="slides/slide19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18.xml"/><Relationship Id="rId68" Type="http://schemas.openxmlformats.org/officeDocument/2006/relationships/slide" Target="slides/slide17.xml"/><Relationship Id="rId67" Type="http://schemas.openxmlformats.org/officeDocument/2006/relationships/slide" Target="slides/slide16.xml"/><Relationship Id="rId66" Type="http://schemas.openxmlformats.org/officeDocument/2006/relationships/slide" Target="slides/slide15.xml"/><Relationship Id="rId65" Type="http://schemas.openxmlformats.org/officeDocument/2006/relationships/slide" Target="slides/slide14.xml"/><Relationship Id="rId64" Type="http://schemas.openxmlformats.org/officeDocument/2006/relationships/slide" Target="slides/slide13.xml"/><Relationship Id="rId63" Type="http://schemas.openxmlformats.org/officeDocument/2006/relationships/slide" Target="slides/slide12.xml"/><Relationship Id="rId62" Type="http://schemas.openxmlformats.org/officeDocument/2006/relationships/slide" Target="slides/slide11.xml"/><Relationship Id="rId61" Type="http://schemas.openxmlformats.org/officeDocument/2006/relationships/slide" Target="slides/slide10.xml"/><Relationship Id="rId60" Type="http://schemas.openxmlformats.org/officeDocument/2006/relationships/slide" Target="slides/slide9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8.xml"/><Relationship Id="rId58" Type="http://schemas.openxmlformats.org/officeDocument/2006/relationships/slide" Target="slides/slide7.xml"/><Relationship Id="rId57" Type="http://schemas.openxmlformats.org/officeDocument/2006/relationships/slide" Target="slides/slide6.xml"/><Relationship Id="rId56" Type="http://schemas.openxmlformats.org/officeDocument/2006/relationships/slide" Target="slides/slide5.xml"/><Relationship Id="rId55" Type="http://schemas.openxmlformats.org/officeDocument/2006/relationships/slide" Target="slides/slide4.xml"/><Relationship Id="rId54" Type="http://schemas.openxmlformats.org/officeDocument/2006/relationships/slide" Target="slides/slide3.xml"/><Relationship Id="rId53" Type="http://schemas.openxmlformats.org/officeDocument/2006/relationships/slide" Target="slides/slide2.xml"/><Relationship Id="rId52" Type="http://schemas.openxmlformats.org/officeDocument/2006/relationships/slide" Target="slides/slide1.xml"/><Relationship Id="rId51" Type="http://schemas.openxmlformats.org/officeDocument/2006/relationships/slideMaster" Target="slideMasters/slideMaster50.xml"/><Relationship Id="rId50" Type="http://schemas.openxmlformats.org/officeDocument/2006/relationships/slideMaster" Target="slideMasters/slideMaster49.xml"/><Relationship Id="rId5" Type="http://schemas.openxmlformats.org/officeDocument/2006/relationships/slideMaster" Target="slideMasters/slideMaster4.xml"/><Relationship Id="rId49" Type="http://schemas.openxmlformats.org/officeDocument/2006/relationships/slideMaster" Target="slideMasters/slideMaster48.xml"/><Relationship Id="rId48" Type="http://schemas.openxmlformats.org/officeDocument/2006/relationships/slideMaster" Target="slideMasters/slideMaster47.xml"/><Relationship Id="rId47" Type="http://schemas.openxmlformats.org/officeDocument/2006/relationships/slideMaster" Target="slideMasters/slideMaster46.xml"/><Relationship Id="rId46" Type="http://schemas.openxmlformats.org/officeDocument/2006/relationships/slideMaster" Target="slideMasters/slideMaster45.xml"/><Relationship Id="rId45" Type="http://schemas.openxmlformats.org/officeDocument/2006/relationships/slideMaster" Target="slideMasters/slideMaster44.xml"/><Relationship Id="rId44" Type="http://schemas.openxmlformats.org/officeDocument/2006/relationships/slideMaster" Target="slideMasters/slideMaster43.xml"/><Relationship Id="rId43" Type="http://schemas.openxmlformats.org/officeDocument/2006/relationships/slideMaster" Target="slideMasters/slideMaster42.xml"/><Relationship Id="rId42" Type="http://schemas.openxmlformats.org/officeDocument/2006/relationships/slideMaster" Target="slideMasters/slideMaster41.xml"/><Relationship Id="rId41" Type="http://schemas.openxmlformats.org/officeDocument/2006/relationships/slideMaster" Target="slideMasters/slideMaster40.xml"/><Relationship Id="rId40" Type="http://schemas.openxmlformats.org/officeDocument/2006/relationships/slideMaster" Target="slideMasters/slideMaster39.xml"/><Relationship Id="rId4" Type="http://schemas.openxmlformats.org/officeDocument/2006/relationships/slideMaster" Target="slideMasters/slideMaster3.xml"/><Relationship Id="rId39" Type="http://schemas.openxmlformats.org/officeDocument/2006/relationships/slideMaster" Target="slideMasters/slideMaster38.xml"/><Relationship Id="rId38" Type="http://schemas.openxmlformats.org/officeDocument/2006/relationships/slideMaster" Target="slideMasters/slideMaster37.xml"/><Relationship Id="rId37" Type="http://schemas.openxmlformats.org/officeDocument/2006/relationships/slideMaster" Target="slideMasters/slideMaster36.xml"/><Relationship Id="rId36" Type="http://schemas.openxmlformats.org/officeDocument/2006/relationships/slideMaster" Target="slideMasters/slideMaster35.xml"/><Relationship Id="rId35" Type="http://schemas.openxmlformats.org/officeDocument/2006/relationships/slideMaster" Target="slideMasters/slideMaster34.xml"/><Relationship Id="rId34" Type="http://schemas.openxmlformats.org/officeDocument/2006/relationships/slideMaster" Target="slideMasters/slideMaster33.xml"/><Relationship Id="rId33" Type="http://schemas.openxmlformats.org/officeDocument/2006/relationships/slideMaster" Target="slideMasters/slideMaster32.xml"/><Relationship Id="rId32" Type="http://schemas.openxmlformats.org/officeDocument/2006/relationships/slideMaster" Target="slideMasters/slideMaster31.xml"/><Relationship Id="rId31" Type="http://schemas.openxmlformats.org/officeDocument/2006/relationships/slideMaster" Target="slideMasters/slideMaster30.xml"/><Relationship Id="rId30" Type="http://schemas.openxmlformats.org/officeDocument/2006/relationships/slideMaster" Target="slideMasters/slideMaster29.xml"/><Relationship Id="rId3" Type="http://schemas.openxmlformats.org/officeDocument/2006/relationships/slideMaster" Target="slideMasters/slideMaster2.xml"/><Relationship Id="rId29" Type="http://schemas.openxmlformats.org/officeDocument/2006/relationships/slideMaster" Target="slideMasters/slideMaster28.xml"/><Relationship Id="rId28" Type="http://schemas.openxmlformats.org/officeDocument/2006/relationships/slideMaster" Target="slideMasters/slideMaster27.xml"/><Relationship Id="rId27" Type="http://schemas.openxmlformats.org/officeDocument/2006/relationships/slideMaster" Target="slideMasters/slideMaster26.xml"/><Relationship Id="rId26" Type="http://schemas.openxmlformats.org/officeDocument/2006/relationships/slideMaster" Target="slideMasters/slideMaster25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8" Type="http://schemas.openxmlformats.org/officeDocument/2006/relationships/tags" Target="tags/tag1.xml"/><Relationship Id="rId107" Type="http://schemas.openxmlformats.org/officeDocument/2006/relationships/font" Target="fonts/font4.fntdata"/><Relationship Id="rId106" Type="http://schemas.openxmlformats.org/officeDocument/2006/relationships/font" Target="fonts/font3.fntdata"/><Relationship Id="rId105" Type="http://schemas.openxmlformats.org/officeDocument/2006/relationships/font" Target="fonts/font2.fntdata"/><Relationship Id="rId104" Type="http://schemas.openxmlformats.org/officeDocument/2006/relationships/font" Target="fonts/font1.fntdata"/><Relationship Id="rId103" Type="http://schemas.openxmlformats.org/officeDocument/2006/relationships/tableStyles" Target="tableStyles.xml"/><Relationship Id="rId102" Type="http://schemas.openxmlformats.org/officeDocument/2006/relationships/viewProps" Target="viewProps.xml"/><Relationship Id="rId101" Type="http://schemas.openxmlformats.org/officeDocument/2006/relationships/presProps" Target="presProps.xml"/><Relationship Id="rId100" Type="http://schemas.openxmlformats.org/officeDocument/2006/relationships/slide" Target="slides/slide49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7B4542A-B032-42A0-86C9-2750473ACBD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51D4553-80C6-4B5B-8ABA-00A7B87FABA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40F5A3-6DDF-4901-93F5-4DEF48AC409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45A92C-03B6-4F2F-9959-CFC44F4BD1F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6DB558-3704-47EE-8E7E-518E4C1396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37D353D-C39F-4D25-B6B6-F313A283E48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4D1E4BC-7475-4EA3-8C14-95A6D2F6A8F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5FEB820-CEAD-4ED6-A897-99915EBC8DD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714E462-1B00-4D09-90B9-09AB1A034CC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C3EA491-2E7C-4501-8B60-BF648BCF342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1D55A94-2FE5-4D79-BDDE-9B0FE12EC73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3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3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3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3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3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35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36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37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38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3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40.xml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41.xml"/></Relationships>
</file>

<file path=ppt/slideMasters/_rels/slideMaster32.xml.rels><?xml version="1.0" encoding="UTF-8" standalone="yes"?>
<Relationships xmlns="http://schemas.openxmlformats.org/package/2006/relationships"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42.xml"/></Relationships>
</file>

<file path=ppt/slideMasters/_rels/slideMaster3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43.xml"/></Relationships>
</file>

<file path=ppt/slideMasters/_rels/slideMaster34.xml.rels><?xml version="1.0" encoding="UTF-8" standalone="yes"?>
<Relationships xmlns="http://schemas.openxmlformats.org/package/2006/relationships"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44.xml"/></Relationships>
</file>

<file path=ppt/slideMasters/_rels/slideMaster35.xml.rels><?xml version="1.0" encoding="UTF-8" standalone="yes"?>
<Relationships xmlns="http://schemas.openxmlformats.org/package/2006/relationships"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45.xml"/></Relationships>
</file>

<file path=ppt/slideMasters/_rels/slideMaster36.xml.rels><?xml version="1.0" encoding="UTF-8" standalone="yes"?>
<Relationships xmlns="http://schemas.openxmlformats.org/package/2006/relationships"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46.xml"/></Relationships>
</file>

<file path=ppt/slideMasters/_rels/slideMaster37.xml.rels><?xml version="1.0" encoding="UTF-8" standalone="yes"?>
<Relationships xmlns="http://schemas.openxmlformats.org/package/2006/relationships"><Relationship Id="rId2" Type="http://schemas.openxmlformats.org/officeDocument/2006/relationships/theme" Target="../theme/theme37.xml"/><Relationship Id="rId1" Type="http://schemas.openxmlformats.org/officeDocument/2006/relationships/slideLayout" Target="../slideLayouts/slideLayout47.xml"/></Relationships>
</file>

<file path=ppt/slideMasters/_rels/slideMaster38.xml.rels><?xml version="1.0" encoding="UTF-8" standalone="yes"?>
<Relationships xmlns="http://schemas.openxmlformats.org/package/2006/relationships"><Relationship Id="rId2" Type="http://schemas.openxmlformats.org/officeDocument/2006/relationships/theme" Target="../theme/theme38.xml"/><Relationship Id="rId1" Type="http://schemas.openxmlformats.org/officeDocument/2006/relationships/slideLayout" Target="../slideLayouts/slideLayout48.xml"/></Relationships>
</file>

<file path=ppt/slideMasters/_rels/slideMaster39.xml.rels><?xml version="1.0" encoding="UTF-8" standalone="yes"?>
<Relationships xmlns="http://schemas.openxmlformats.org/package/2006/relationships"><Relationship Id="rId2" Type="http://schemas.openxmlformats.org/officeDocument/2006/relationships/theme" Target="../theme/theme39.xml"/><Relationship Id="rId1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40.xml.rels><?xml version="1.0" encoding="UTF-8" standalone="yes"?>
<Relationships xmlns="http://schemas.openxmlformats.org/package/2006/relationships"><Relationship Id="rId2" Type="http://schemas.openxmlformats.org/officeDocument/2006/relationships/theme" Target="../theme/theme40.xml"/><Relationship Id="rId1" Type="http://schemas.openxmlformats.org/officeDocument/2006/relationships/slideLayout" Target="../slideLayouts/slideLayout50.xml"/></Relationships>
</file>

<file path=ppt/slideMasters/_rels/slideMaster41.xml.rels><?xml version="1.0" encoding="UTF-8" standalone="yes"?>
<Relationships xmlns="http://schemas.openxmlformats.org/package/2006/relationships"><Relationship Id="rId2" Type="http://schemas.openxmlformats.org/officeDocument/2006/relationships/theme" Target="../theme/theme41.xml"/><Relationship Id="rId1" Type="http://schemas.openxmlformats.org/officeDocument/2006/relationships/slideLayout" Target="../slideLayouts/slideLayout51.xml"/></Relationships>
</file>

<file path=ppt/slideMasters/_rels/slideMaster42.xml.rels><?xml version="1.0" encoding="UTF-8" standalone="yes"?>
<Relationships xmlns="http://schemas.openxmlformats.org/package/2006/relationships"><Relationship Id="rId2" Type="http://schemas.openxmlformats.org/officeDocument/2006/relationships/theme" Target="../theme/theme42.xml"/><Relationship Id="rId1" Type="http://schemas.openxmlformats.org/officeDocument/2006/relationships/slideLayout" Target="../slideLayouts/slideLayout52.xml"/></Relationships>
</file>

<file path=ppt/slideMasters/_rels/slideMaster43.xml.rels><?xml version="1.0" encoding="UTF-8" standalone="yes"?>
<Relationships xmlns="http://schemas.openxmlformats.org/package/2006/relationships"><Relationship Id="rId2" Type="http://schemas.openxmlformats.org/officeDocument/2006/relationships/theme" Target="../theme/theme43.xml"/><Relationship Id="rId1" Type="http://schemas.openxmlformats.org/officeDocument/2006/relationships/slideLayout" Target="../slideLayouts/slideLayout53.xml"/></Relationships>
</file>

<file path=ppt/slideMasters/_rels/slideMaster4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4.xml"/><Relationship Id="rId1" Type="http://schemas.openxmlformats.org/officeDocument/2006/relationships/slideLayout" Target="../slideLayouts/slideLayout54.xml"/></Relationships>
</file>

<file path=ppt/slideMasters/_rels/slideMaster45.xml.rels><?xml version="1.0" encoding="UTF-8" standalone="yes"?>
<Relationships xmlns="http://schemas.openxmlformats.org/package/2006/relationships"><Relationship Id="rId2" Type="http://schemas.openxmlformats.org/officeDocument/2006/relationships/theme" Target="../theme/theme45.xml"/><Relationship Id="rId1" Type="http://schemas.openxmlformats.org/officeDocument/2006/relationships/slideLayout" Target="../slideLayouts/slideLayout55.xml"/></Relationships>
</file>

<file path=ppt/slideMasters/_rels/slideMaster46.xml.rels><?xml version="1.0" encoding="UTF-8" standalone="yes"?>
<Relationships xmlns="http://schemas.openxmlformats.org/package/2006/relationships"><Relationship Id="rId2" Type="http://schemas.openxmlformats.org/officeDocument/2006/relationships/theme" Target="../theme/theme46.xml"/><Relationship Id="rId1" Type="http://schemas.openxmlformats.org/officeDocument/2006/relationships/slideLayout" Target="../slideLayouts/slideLayout56.xml"/></Relationships>
</file>

<file path=ppt/slideMasters/_rels/slideMaster47.xml.rels><?xml version="1.0" encoding="UTF-8" standalone="yes"?>
<Relationships xmlns="http://schemas.openxmlformats.org/package/2006/relationships"><Relationship Id="rId2" Type="http://schemas.openxmlformats.org/officeDocument/2006/relationships/theme" Target="../theme/theme47.xml"/><Relationship Id="rId1" Type="http://schemas.openxmlformats.org/officeDocument/2006/relationships/slideLayout" Target="../slideLayouts/slideLayout57.xml"/></Relationships>
</file>

<file path=ppt/slideMasters/_rels/slideMaster48.xml.rels><?xml version="1.0" encoding="UTF-8" standalone="yes"?>
<Relationships xmlns="http://schemas.openxmlformats.org/package/2006/relationships"><Relationship Id="rId2" Type="http://schemas.openxmlformats.org/officeDocument/2006/relationships/theme" Target="../theme/theme48.xml"/><Relationship Id="rId1" Type="http://schemas.openxmlformats.org/officeDocument/2006/relationships/slideLayout" Target="../slideLayouts/slideLayout58.xml"/></Relationships>
</file>

<file path=ppt/slideMasters/_rels/slideMaster49.xml.rels><?xml version="1.0" encoding="UTF-8" standalone="yes"?>
<Relationships xmlns="http://schemas.openxmlformats.org/package/2006/relationships"><Relationship Id="rId2" Type="http://schemas.openxmlformats.org/officeDocument/2006/relationships/theme" Target="../theme/theme49.xml"/><Relationship Id="rId1" Type="http://schemas.openxmlformats.org/officeDocument/2006/relationships/slideLayout" Target="../slideLayouts/slideLayout5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50.xml.rels><?xml version="1.0" encoding="UTF-8" standalone="yes"?>
<Relationships xmlns="http://schemas.openxmlformats.org/package/2006/relationships"><Relationship Id="rId2" Type="http://schemas.openxmlformats.org/officeDocument/2006/relationships/theme" Target="../theme/theme50.xml"/><Relationship Id="rId1" Type="http://schemas.openxmlformats.org/officeDocument/2006/relationships/slideLayout" Target="../slideLayouts/slideLayout60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8.xml"/><Relationship Id="rId1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9.xml"/><Relationship Id="rId1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1.xml"/><Relationship Id="rId1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2.xml"/><Relationship Id="rId1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image" Target="../media/image11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5.xml"/><Relationship Id="rId1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7.xml"/><Relationship Id="rId1" Type="http://schemas.openxmlformats.org/officeDocument/2006/relationships/image" Target="../media/image2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8.xml"/><Relationship Id="rId1" Type="http://schemas.openxmlformats.org/officeDocument/2006/relationships/image" Target="../media/image2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9.xml"/><Relationship Id="rId1" Type="http://schemas.openxmlformats.org/officeDocument/2006/relationships/image" Target="../media/image2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0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2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2.xml"/><Relationship Id="rId1" Type="http://schemas.openxmlformats.org/officeDocument/2006/relationships/image" Target="../media/image2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3.xml"/><Relationship Id="rId1" Type="http://schemas.openxmlformats.org/officeDocument/2006/relationships/image" Target="../media/image2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4.xml"/><Relationship Id="rId1" Type="http://schemas.openxmlformats.org/officeDocument/2006/relationships/image" Target="../media/image12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5.xml"/><Relationship Id="rId1" Type="http://schemas.openxmlformats.org/officeDocument/2006/relationships/image" Target="../media/image2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6.xml"/><Relationship Id="rId1" Type="http://schemas.openxmlformats.org/officeDocument/2006/relationships/image" Target="../media/image2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7.xml"/><Relationship Id="rId1" Type="http://schemas.openxmlformats.org/officeDocument/2006/relationships/image" Target="../media/image2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8.xml"/><Relationship Id="rId1" Type="http://schemas.openxmlformats.org/officeDocument/2006/relationships/image" Target="../media/image2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9.xml"/><Relationship Id="rId1" Type="http://schemas.openxmlformats.org/officeDocument/2006/relationships/image" Target="../media/image2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0.xml"/><Relationship Id="rId1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61998" y="681696"/>
            <a:ext cx="6479133" cy="1905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000"/>
              </a:lnSpc>
              <a:spcBef>
                <a:spcPct val="0"/>
              </a:spcBef>
              <a:spcAft>
                <a:spcPct val="0"/>
              </a:spcAft>
            </a:pPr>
            <a:r>
              <a:rPr sz="6000">
                <a:solidFill>
                  <a:srgbClr val="FFFFFF"/>
                </a:solidFill>
                <a:latin typeface="FLQMPD+é»ä½"/>
                <a:cs typeface="FLQMPD+é»ä½"/>
              </a:rPr>
              <a:t>数据库系统概论</a:t>
            </a:r>
            <a:endParaRPr sz="6000">
              <a:solidFill>
                <a:srgbClr val="FFFFFF"/>
              </a:solidFill>
              <a:latin typeface="FLQMPD+é»ä½"/>
              <a:cs typeface="FLQMPD+é»ä½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1844165"/>
            <a:ext cx="8169574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85"/>
              </a:lnSpc>
              <a:spcBef>
                <a:spcPct val="0"/>
              </a:spcBef>
              <a:spcAft>
                <a:spcPct val="0"/>
              </a:spcAft>
            </a:pPr>
            <a:r>
              <a:rPr sz="3600" b="1" dirty="0" err="1" smtClean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atabase</a:t>
            </a:r>
            <a:r>
              <a:rPr sz="3600" b="1" dirty="0" smtClean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endParaRPr sz="3600" b="1" dirty="0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2868" y="2983388"/>
            <a:ext cx="9024608" cy="13978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05"/>
              </a:lnSpc>
              <a:spcBef>
                <a:spcPct val="0"/>
              </a:spcBef>
              <a:spcAft>
                <a:spcPct val="0"/>
              </a:spcAft>
            </a:pPr>
            <a:r>
              <a:rPr sz="4400">
                <a:solidFill>
                  <a:srgbClr val="FFFFFF"/>
                </a:solidFill>
                <a:latin typeface="FLQMPD+é»ä½"/>
                <a:cs typeface="FLQMPD+é»ä½"/>
              </a:rPr>
              <a:t>第三章</a:t>
            </a:r>
            <a:r>
              <a:rPr sz="4400" spc="1127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spc="12">
                <a:solidFill>
                  <a:srgbClr val="FFFFFF"/>
                </a:solidFill>
                <a:latin typeface="FLQMPD+é»ä½"/>
                <a:cs typeface="FLQMPD+é»ä½"/>
              </a:rPr>
              <a:t>关系数据库标准语言</a:t>
            </a:r>
            <a:r>
              <a:rPr sz="4400" spc="14">
                <a:solidFill>
                  <a:srgbClr val="FFFFFF"/>
                </a:solidFill>
                <a:latin typeface="GUNJKS+é»ä½"/>
                <a:cs typeface="GUNJKS+é»ä½"/>
              </a:rPr>
              <a:t>SQL</a:t>
            </a:r>
            <a:endParaRPr sz="4400" spc="14">
              <a:solidFill>
                <a:srgbClr val="FFFFFF"/>
              </a:solidFill>
              <a:latin typeface="GUNJKS+é»ä½"/>
              <a:cs typeface="GUNJKS+é»ä½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89173" y="4188490"/>
            <a:ext cx="3521323" cy="762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FFFF"/>
                </a:solidFill>
                <a:latin typeface="TNHOWD+é¶ä¹¦"/>
                <a:cs typeface="TNHOWD+é¶ä¹¦"/>
              </a:rPr>
              <a:t>中国人民大学信息学院</a:t>
            </a:r>
            <a:endParaRPr sz="2400" spc="11">
              <a:solidFill>
                <a:srgbClr val="FFFFFF"/>
              </a:solidFill>
              <a:latin typeface="TNHOWD+é¶ä¹¦"/>
              <a:cs typeface="TNHOWD+é¶ä¹¦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49145" y="181379"/>
            <a:ext cx="5804961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4">
                <a:solidFill>
                  <a:srgbClr val="FFFFFF"/>
                </a:solidFill>
                <a:latin typeface="SSENVB+å®ä½"/>
                <a:cs typeface="SSENVB+å®ä½"/>
              </a:rPr>
              <a:t>查询经过计算的值（续）</a:t>
            </a:r>
            <a:endParaRPr sz="3600" spc="14">
              <a:solidFill>
                <a:srgbClr val="FFFFFF"/>
              </a:solidFill>
              <a:latin typeface="SSENVB+å®ä½"/>
              <a:cs typeface="SSENVB+å®ä½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640" y="840467"/>
            <a:ext cx="8579136" cy="1911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2800" spc="206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</a:t>
            </a:r>
            <a:r>
              <a:rPr sz="2800">
                <a:solidFill>
                  <a:srgbClr val="000000"/>
                </a:solidFill>
                <a:latin typeface="SSENVB+å®ä½"/>
                <a:cs typeface="SSENVB+å®ä½"/>
              </a:rPr>
              <a:t>使用列</a:t>
            </a:r>
            <a:r>
              <a:rPr sz="2800">
                <a:solidFill>
                  <a:srgbClr val="FF00FF"/>
                </a:solidFill>
                <a:latin typeface="SSENVB+å®ä½"/>
                <a:cs typeface="SSENVB+å®ä½"/>
              </a:rPr>
              <a:t>别名</a:t>
            </a:r>
            <a:r>
              <a:rPr sz="2800" spc="10">
                <a:solidFill>
                  <a:srgbClr val="000000"/>
                </a:solidFill>
                <a:latin typeface="SSENVB+å®ä½"/>
                <a:cs typeface="SSENVB+å®ä½"/>
              </a:rPr>
              <a:t>改变查询结果的列标题</a:t>
            </a:r>
            <a:r>
              <a:rPr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3215" marR="0">
              <a:lnSpc>
                <a:spcPts val="2240"/>
              </a:lnSpc>
              <a:spcBef>
                <a:spcPts val="68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000" b="1" spc="2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Sname</a:t>
            </a:r>
            <a:r>
              <a:rPr sz="2000" b="1" spc="-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,'Year</a:t>
            </a:r>
            <a:r>
              <a:rPr sz="2000" b="1" spc="-12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000" b="1" spc="-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Birth:'</a:t>
            </a:r>
            <a:r>
              <a:rPr sz="2000" b="1" spc="51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BIRTH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46785" marR="0">
              <a:lnSpc>
                <a:spcPts val="2240"/>
              </a:lnSpc>
              <a:spcBef>
                <a:spcPts val="69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2014-Sage</a:t>
            </a:r>
            <a:r>
              <a:rPr sz="2000" b="1" spc="526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BIRTHDAY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,LOWER(Sdept)</a:t>
            </a:r>
            <a:r>
              <a:rPr sz="2000" b="1" spc="51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</a:t>
            </a:r>
            <a:endParaRPr sz="2000" b="1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>
              <a:lnSpc>
                <a:spcPts val="2240"/>
              </a:lnSpc>
              <a:spcBef>
                <a:spcPts val="69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000" b="1" spc="-2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Student;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6144" y="2448361"/>
            <a:ext cx="1987600" cy="762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SENVB+å®ä½"/>
                <a:cs typeface="SSENVB+å®ä½"/>
              </a:rPr>
              <a:t>输出结果：</a:t>
            </a:r>
            <a:endParaRPr sz="2400" spc="11">
              <a:solidFill>
                <a:srgbClr val="000000"/>
              </a:solidFill>
              <a:latin typeface="SSENVB+å®ä½"/>
              <a:cs typeface="SSENVB+å®ä½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4986" y="2744131"/>
            <a:ext cx="2095935" cy="598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5"/>
              </a:lnSpc>
              <a:spcBef>
                <a:spcPct val="0"/>
              </a:spcBef>
              <a:spcAft>
                <a:spcPct val="0"/>
              </a:spcAft>
            </a:pPr>
            <a:r>
              <a:rPr sz="1800" b="1" spc="-1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sz="1800" b="1" spc="257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BIRTH</a:t>
            </a:r>
            <a:endParaRPr sz="1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09466" y="2744131"/>
            <a:ext cx="3395529" cy="598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5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BIRTHDAY</a:t>
            </a:r>
            <a:r>
              <a:rPr sz="1800" b="1" spc="106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</a:t>
            </a:r>
            <a:endParaRPr sz="1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5089" y="3283690"/>
            <a:ext cx="3729951" cy="176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SENVB+å®ä½"/>
                <a:cs typeface="SSENVB+å®ä½"/>
              </a:rPr>
              <a:t>李勇</a:t>
            </a:r>
            <a:r>
              <a:rPr sz="2000" spc="169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sz="2000" b="1" spc="-14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000" b="1" spc="-1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Birth:</a:t>
            </a:r>
            <a:r>
              <a:rPr sz="2000" b="1" spc="162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1994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240"/>
              </a:lnSpc>
              <a:spcBef>
                <a:spcPts val="69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SENVB+å®ä½"/>
                <a:cs typeface="SSENVB+å®ä½"/>
              </a:rPr>
              <a:t>刘晨</a:t>
            </a:r>
            <a:r>
              <a:rPr sz="2000" spc="169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sz="2000" b="1" spc="-1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000" b="1" spc="-1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Birth:</a:t>
            </a:r>
            <a:r>
              <a:rPr sz="2000" b="1" spc="162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1995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240"/>
              </a:lnSpc>
              <a:spcBef>
                <a:spcPts val="695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SENVB+å®ä½"/>
                <a:cs typeface="SSENVB+å®ä½"/>
              </a:rPr>
              <a:t>王敏</a:t>
            </a:r>
            <a:r>
              <a:rPr sz="2000" spc="169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sz="2000" b="1" spc="-14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000" b="1" spc="-1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Birth:</a:t>
            </a:r>
            <a:r>
              <a:rPr sz="2000" b="1" spc="162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1996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240"/>
              </a:lnSpc>
              <a:spcBef>
                <a:spcPts val="69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SENVB+å®ä½"/>
                <a:cs typeface="SSENVB+å®ä½"/>
              </a:rPr>
              <a:t>张立</a:t>
            </a:r>
            <a:r>
              <a:rPr sz="2000" spc="169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sz="2000" b="1" spc="-14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000" b="1" spc="-1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Birth:</a:t>
            </a:r>
            <a:r>
              <a:rPr sz="2000" b="1" spc="162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1995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05577" y="3283690"/>
            <a:ext cx="748843" cy="176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240"/>
              </a:lnSpc>
              <a:spcBef>
                <a:spcPts val="69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240"/>
              </a:lnSpc>
              <a:spcBef>
                <a:spcPts val="695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240"/>
              </a:lnSpc>
              <a:spcBef>
                <a:spcPts val="69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16602" y="4903344"/>
            <a:ext cx="485296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53360" y="160380"/>
            <a:ext cx="5330445" cy="1196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5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sz="3600" spc="11">
                <a:solidFill>
                  <a:srgbClr val="FFFFFF"/>
                </a:solidFill>
                <a:latin typeface="BAAODO+å®ä½"/>
                <a:cs typeface="BAAODO+å®ä½"/>
              </a:rPr>
              <a:t>选择表中的若干元组</a:t>
            </a:r>
            <a:endParaRPr sz="3600" spc="11">
              <a:solidFill>
                <a:srgbClr val="FFFFFF"/>
              </a:solidFill>
              <a:latin typeface="BAAODO+å®ä½"/>
              <a:cs typeface="BAAODO+å®ä½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640" y="899470"/>
            <a:ext cx="3728313" cy="927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5"/>
              </a:lnSpc>
              <a:spcBef>
                <a:spcPct val="0"/>
              </a:spcBef>
              <a:spcAft>
                <a:spcPct val="0"/>
              </a:spcAft>
            </a:pPr>
            <a:r>
              <a:rPr sz="2800" spc="206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</a:t>
            </a:r>
            <a:r>
              <a:rPr sz="2800">
                <a:solidFill>
                  <a:srgbClr val="000000"/>
                </a:solidFill>
                <a:latin typeface="BAAODO+å®ä½"/>
                <a:cs typeface="BAAODO+å®ä½"/>
              </a:rPr>
              <a:t>消除取值重复的行</a:t>
            </a:r>
            <a:endParaRPr sz="2800">
              <a:solidFill>
                <a:srgbClr val="000000"/>
              </a:solidFill>
              <a:latin typeface="BAAODO+å®ä½"/>
              <a:cs typeface="BAAODO+å®ä½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5664" y="1394376"/>
            <a:ext cx="7227373" cy="1672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BAAODO+å®ä½"/>
                <a:cs typeface="BAAODO+å®ä½"/>
              </a:rPr>
              <a:t>如果没有指定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DISTINCT</a:t>
            </a:r>
            <a:r>
              <a:rPr sz="2400" spc="12">
                <a:solidFill>
                  <a:srgbClr val="000000"/>
                </a:solidFill>
                <a:latin typeface="BAAODO+å®ä½"/>
                <a:cs typeface="BAAODO+å®ä½"/>
              </a:rPr>
              <a:t>关键词，则缺省为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480" marR="0">
              <a:lnSpc>
                <a:spcPts val="2680"/>
              </a:lnSpc>
              <a:spcBef>
                <a:spcPts val="725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sz="2400" spc="11">
                <a:solidFill>
                  <a:srgbClr val="000000"/>
                </a:solidFill>
                <a:latin typeface="BAAODO+å®ä½"/>
                <a:cs typeface="BAAODO+å®ä½"/>
              </a:rPr>
              <a:t>例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3.21]</a:t>
            </a:r>
            <a:r>
              <a:rPr sz="2400" b="1" spc="6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1">
                <a:solidFill>
                  <a:srgbClr val="000000"/>
                </a:solidFill>
                <a:latin typeface="BAAODO+å®ä½"/>
                <a:cs typeface="BAAODO+å®ä½"/>
              </a:rPr>
              <a:t>查询选修了课程的学生学号。</a:t>
            </a:r>
            <a:endParaRPr sz="2400" spc="11">
              <a:solidFill>
                <a:srgbClr val="000000"/>
              </a:solidFill>
              <a:latin typeface="BAAODO+å®ä½"/>
              <a:cs typeface="BAAODO+å®ä½"/>
            </a:endParaRPr>
          </a:p>
          <a:p>
            <a:pPr marL="368935" marR="0">
              <a:lnSpc>
                <a:spcPts val="2680"/>
              </a:lnSpc>
              <a:spcBef>
                <a:spcPts val="75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Sno</a:t>
            </a:r>
            <a:r>
              <a:rPr sz="2400" b="1" spc="1306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400" b="1" spc="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SC;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2605" y="2725356"/>
            <a:ext cx="1680972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BAAODO+å®ä½"/>
                <a:cs typeface="BAAODO+å®ä½"/>
              </a:rPr>
              <a:t>结果为：</a:t>
            </a:r>
            <a:endParaRPr sz="2400" spc="11">
              <a:solidFill>
                <a:srgbClr val="000000"/>
              </a:solidFill>
              <a:latin typeface="BAAODO+å®ä½"/>
              <a:cs typeface="BAAODO+å®ä½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85766" y="2756894"/>
            <a:ext cx="86172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06875" y="3069038"/>
            <a:ext cx="1656570" cy="18852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201215121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240"/>
              </a:lnSpc>
              <a:spcBef>
                <a:spcPts val="165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201215121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240"/>
              </a:lnSpc>
              <a:spcBef>
                <a:spcPts val="16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201215121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240"/>
              </a:lnSpc>
              <a:spcBef>
                <a:spcPts val="16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201215122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240"/>
              </a:lnSpc>
              <a:spcBef>
                <a:spcPts val="16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201215122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08173" y="181379"/>
            <a:ext cx="5801455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FFFFFF"/>
                </a:solidFill>
                <a:latin typeface="KFHKST+å®ä½"/>
                <a:cs typeface="KFHKST+å®ä½"/>
              </a:rPr>
              <a:t>消除取值重复的行（续）</a:t>
            </a:r>
            <a:endParaRPr sz="3600" spc="11">
              <a:solidFill>
                <a:srgbClr val="FFFFFF"/>
              </a:solidFill>
              <a:latin typeface="KFHKST+å®ä½"/>
              <a:cs typeface="KFHKST+å®ä½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1240" y="1048874"/>
            <a:ext cx="8015635" cy="930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2800" spc="204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</a:t>
            </a:r>
            <a:r>
              <a:rPr sz="2800">
                <a:solidFill>
                  <a:srgbClr val="000000"/>
                </a:solidFill>
                <a:latin typeface="KFHKST+å®ä½"/>
                <a:cs typeface="KFHKST+å®ä½"/>
              </a:rPr>
              <a:t>指定</a:t>
            </a:r>
            <a:r>
              <a:rPr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DISTINCT</a:t>
            </a:r>
            <a:r>
              <a:rPr sz="2800">
                <a:solidFill>
                  <a:srgbClr val="000000"/>
                </a:solidFill>
                <a:latin typeface="KFHKST+å®ä½"/>
                <a:cs typeface="KFHKST+å®ä½"/>
              </a:rPr>
              <a:t>关键词，去掉表中重复的行</a:t>
            </a:r>
            <a:endParaRPr sz="2800">
              <a:solidFill>
                <a:srgbClr val="000000"/>
              </a:solidFill>
              <a:latin typeface="KFHKST+å®ä½"/>
              <a:cs typeface="KFHKST+å®ä½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6896" y="1944518"/>
            <a:ext cx="3853490" cy="11763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400" b="1" spc="12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DISTINCT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45" marR="0">
              <a:lnSpc>
                <a:spcPts val="2680"/>
              </a:lnSpc>
              <a:spcBef>
                <a:spcPts val="295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SC;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9568" y="3071423"/>
            <a:ext cx="4868988" cy="1146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4">
                <a:solidFill>
                  <a:srgbClr val="000000"/>
                </a:solidFill>
                <a:latin typeface="KFHKST+å®ä½"/>
                <a:cs typeface="KFHKST+å®ä½"/>
              </a:rPr>
              <a:t>执行结果：</a:t>
            </a:r>
            <a:endParaRPr sz="2400" spc="14">
              <a:solidFill>
                <a:srgbClr val="000000"/>
              </a:solidFill>
              <a:latin typeface="KFHKST+å®ä½"/>
              <a:cs typeface="KFHKST+å®ä½"/>
            </a:endParaRPr>
          </a:p>
          <a:p>
            <a:pPr marL="3658235" marR="0">
              <a:lnSpc>
                <a:spcPts val="2680"/>
              </a:lnSpc>
              <a:spcBef>
                <a:spcPts val="345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89425" y="3786447"/>
            <a:ext cx="1984362" cy="11635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201215121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685"/>
              </a:lnSpc>
              <a:spcBef>
                <a:spcPts val="195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201215122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16602" y="4903344"/>
            <a:ext cx="485296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59229" y="114048"/>
            <a:ext cx="6094227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5">
                <a:solidFill>
                  <a:srgbClr val="FFFFFF"/>
                </a:solidFill>
                <a:latin typeface="QAHQGR+å®ä½"/>
                <a:cs typeface="QAHQGR+å®ä½"/>
              </a:rPr>
              <a:t>（</a:t>
            </a:r>
            <a:r>
              <a:rPr sz="3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3600" spc="11">
                <a:solidFill>
                  <a:srgbClr val="FFFFFF"/>
                </a:solidFill>
                <a:latin typeface="QAHQGR+å®ä½"/>
                <a:cs typeface="QAHQGR+å®ä½"/>
              </a:rPr>
              <a:t>）查询满足条件的元组</a:t>
            </a:r>
            <a:endParaRPr sz="3600" spc="11">
              <a:solidFill>
                <a:srgbClr val="FFFFFF"/>
              </a:solidFill>
              <a:latin typeface="QAHQGR+å®ä½"/>
              <a:cs typeface="QAHQGR+å®ä½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08198" y="1133770"/>
            <a:ext cx="3363467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QAHQGR+å®ä½"/>
                <a:cs typeface="QAHQGR+å®ä½"/>
              </a:rPr>
              <a:t>表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3.6 </a:t>
            </a:r>
            <a:r>
              <a:rPr sz="2400" spc="11">
                <a:solidFill>
                  <a:srgbClr val="000000"/>
                </a:solidFill>
                <a:latin typeface="QAHQGR+å®ä½"/>
                <a:cs typeface="QAHQGR+å®ä½"/>
              </a:rPr>
              <a:t>常用的查询条件</a:t>
            </a:r>
            <a:endParaRPr sz="2400" spc="11">
              <a:solidFill>
                <a:srgbClr val="000000"/>
              </a:solidFill>
              <a:latin typeface="QAHQGR+å®ä½"/>
              <a:cs typeface="QAHQGR+å®ä½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2616" y="1603049"/>
            <a:ext cx="1126185" cy="445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5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QAHQGR+å®ä½"/>
                <a:cs typeface="QAHQGR+å®ä½"/>
              </a:rPr>
              <a:t>查</a:t>
            </a:r>
            <a:r>
              <a:rPr sz="1400" spc="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>
                <a:solidFill>
                  <a:srgbClr val="000000"/>
                </a:solidFill>
                <a:latin typeface="QAHQGR+å®ä½"/>
                <a:cs typeface="QAHQGR+å®ä½"/>
              </a:rPr>
              <a:t>询</a:t>
            </a:r>
            <a:r>
              <a:rPr sz="1400" spc="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>
                <a:solidFill>
                  <a:srgbClr val="000000"/>
                </a:solidFill>
                <a:latin typeface="QAHQGR+å®ä½"/>
                <a:cs typeface="QAHQGR+å®ä½"/>
              </a:rPr>
              <a:t>条</a:t>
            </a:r>
            <a:r>
              <a:rPr sz="1400" spc="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>
                <a:solidFill>
                  <a:srgbClr val="000000"/>
                </a:solidFill>
                <a:latin typeface="QAHQGR+å®ä½"/>
                <a:cs typeface="QAHQGR+å®ä½"/>
              </a:rPr>
              <a:t>件</a:t>
            </a:r>
            <a:endParaRPr sz="1400">
              <a:solidFill>
                <a:srgbClr val="000000"/>
              </a:solidFill>
              <a:latin typeface="QAHQGR+å®ä½"/>
              <a:cs typeface="QAHQGR+å®ä½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45505" y="1603049"/>
            <a:ext cx="821436" cy="445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5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QAHQGR+å®ä½"/>
                <a:cs typeface="QAHQGR+å®ä½"/>
              </a:rPr>
              <a:t>谓</a:t>
            </a:r>
            <a:r>
              <a:rPr sz="1400" spc="12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>
                <a:solidFill>
                  <a:srgbClr val="000000"/>
                </a:solidFill>
                <a:latin typeface="QAHQGR+å®ä½"/>
                <a:cs typeface="QAHQGR+å®ä½"/>
              </a:rPr>
              <a:t>词</a:t>
            </a:r>
            <a:endParaRPr sz="1400">
              <a:solidFill>
                <a:srgbClr val="000000"/>
              </a:solidFill>
              <a:latin typeface="QAHQGR+å®ä½"/>
              <a:cs typeface="QAHQGR+å®ä½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2290" y="1965126"/>
            <a:ext cx="821435" cy="445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5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QAHQGR+å®ä½"/>
                <a:cs typeface="QAHQGR+å®ä½"/>
              </a:rPr>
              <a:t>比</a:t>
            </a:r>
            <a:r>
              <a:rPr sz="1400" spc="12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>
                <a:solidFill>
                  <a:srgbClr val="000000"/>
                </a:solidFill>
                <a:latin typeface="QAHQGR+å®ä½"/>
                <a:cs typeface="QAHQGR+å®ä½"/>
              </a:rPr>
              <a:t>较</a:t>
            </a:r>
            <a:endParaRPr sz="1400">
              <a:solidFill>
                <a:srgbClr val="000000"/>
              </a:solidFill>
              <a:latin typeface="QAHQGR+å®ä½"/>
              <a:cs typeface="QAHQGR+å®ä½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47823" y="1956942"/>
            <a:ext cx="4644159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0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=, &gt;, &lt;, &gt;=, &lt;=, </a:t>
            </a:r>
            <a:r>
              <a:rPr sz="1400" b="1" spc="-1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!=,</a:t>
            </a:r>
            <a:r>
              <a:rPr sz="1400" b="1" spc="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&lt;&gt;, </a:t>
            </a:r>
            <a:r>
              <a:rPr sz="1400" b="1" spc="-1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!&gt;,</a:t>
            </a:r>
            <a:r>
              <a:rPr sz="1400" b="1" spc="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1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!&lt;;</a:t>
            </a:r>
            <a:r>
              <a:rPr sz="1400" b="1" spc="2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NOT+</a:t>
            </a:r>
            <a:r>
              <a:rPr sz="1400">
                <a:solidFill>
                  <a:srgbClr val="000000"/>
                </a:solidFill>
                <a:latin typeface="QAHQGR+å®ä½"/>
                <a:cs typeface="QAHQGR+å®ä½"/>
              </a:rPr>
              <a:t>上述比较运算符</a:t>
            </a:r>
            <a:endParaRPr sz="1400">
              <a:solidFill>
                <a:srgbClr val="000000"/>
              </a:solidFill>
              <a:latin typeface="QAHQGR+å®ä½"/>
              <a:cs typeface="QAHQGR+å®ä½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2290" y="2251003"/>
            <a:ext cx="982784" cy="14384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5"/>
              </a:lnSpc>
              <a:spcBef>
                <a:spcPct val="0"/>
              </a:spcBef>
              <a:spcAft>
                <a:spcPct val="0"/>
              </a:spcAft>
            </a:pPr>
            <a:r>
              <a:rPr sz="1400" spc="10">
                <a:solidFill>
                  <a:srgbClr val="000000"/>
                </a:solidFill>
                <a:latin typeface="QAHQGR+å®ä½"/>
                <a:cs typeface="QAHQGR+å®ä½"/>
              </a:rPr>
              <a:t>确定范围</a:t>
            </a:r>
            <a:endParaRPr sz="1400" spc="10">
              <a:solidFill>
                <a:srgbClr val="000000"/>
              </a:solidFill>
              <a:latin typeface="QAHQGR+å®ä½"/>
              <a:cs typeface="QAHQGR+å®ä½"/>
            </a:endParaRPr>
          </a:p>
          <a:p>
            <a:pPr marL="0" marR="0">
              <a:lnSpc>
                <a:spcPts val="1405"/>
              </a:lnSpc>
              <a:spcBef>
                <a:spcPts val="1315"/>
              </a:spcBef>
              <a:spcAft>
                <a:spcPct val="0"/>
              </a:spcAft>
            </a:pPr>
            <a:r>
              <a:rPr sz="1400" spc="10">
                <a:solidFill>
                  <a:srgbClr val="000000"/>
                </a:solidFill>
                <a:latin typeface="QAHQGR+å®ä½"/>
                <a:cs typeface="QAHQGR+å®ä½"/>
              </a:rPr>
              <a:t>确定集合</a:t>
            </a:r>
            <a:endParaRPr sz="1400" spc="10">
              <a:solidFill>
                <a:srgbClr val="000000"/>
              </a:solidFill>
              <a:latin typeface="QAHQGR+å®ä½"/>
              <a:cs typeface="QAHQGR+å®ä½"/>
            </a:endParaRPr>
          </a:p>
          <a:p>
            <a:pPr marL="0" marR="0">
              <a:lnSpc>
                <a:spcPts val="1405"/>
              </a:lnSpc>
              <a:spcBef>
                <a:spcPts val="1200"/>
              </a:spcBef>
              <a:spcAft>
                <a:spcPct val="0"/>
              </a:spcAft>
            </a:pPr>
            <a:r>
              <a:rPr sz="1400" spc="10">
                <a:solidFill>
                  <a:srgbClr val="000000"/>
                </a:solidFill>
                <a:latin typeface="QAHQGR+å®ä½"/>
                <a:cs typeface="QAHQGR+å®ä½"/>
              </a:rPr>
              <a:t>字符匹配</a:t>
            </a:r>
            <a:endParaRPr sz="1400" spc="10">
              <a:solidFill>
                <a:srgbClr val="000000"/>
              </a:solidFill>
              <a:latin typeface="QAHQGR+å®ä½"/>
              <a:cs typeface="QAHQGR+å®ä½"/>
            </a:endParaRPr>
          </a:p>
          <a:p>
            <a:pPr marL="0" marR="0">
              <a:lnSpc>
                <a:spcPts val="1405"/>
              </a:lnSpc>
              <a:spcBef>
                <a:spcPts val="1145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QAHQGR+å®ä½"/>
                <a:cs typeface="QAHQGR+å®ä½"/>
              </a:rPr>
              <a:t>空</a:t>
            </a:r>
            <a:r>
              <a:rPr sz="1400" spc="12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>
                <a:solidFill>
                  <a:srgbClr val="000000"/>
                </a:solidFill>
                <a:latin typeface="QAHQGR+å®ä½"/>
                <a:cs typeface="QAHQGR+å®ä½"/>
              </a:rPr>
              <a:t>值</a:t>
            </a:r>
            <a:endParaRPr sz="1400">
              <a:solidFill>
                <a:srgbClr val="000000"/>
              </a:solidFill>
              <a:latin typeface="QAHQGR+å®ä½"/>
              <a:cs typeface="QAHQGR+å®ä½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47823" y="2239771"/>
            <a:ext cx="3629112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0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sz="1400" b="1" spc="-44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14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AND,</a:t>
            </a:r>
            <a:r>
              <a:rPr sz="1400" b="1" spc="64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BETWEEN</a:t>
            </a:r>
            <a:r>
              <a:rPr sz="1400" b="1" spc="-34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2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endParaRPr sz="1400" b="1" spc="-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47823" y="2585084"/>
            <a:ext cx="1145255" cy="465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0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IN,</a:t>
            </a:r>
            <a:r>
              <a:rPr sz="1400" b="1" spc="-1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IN</a:t>
            </a:r>
            <a:endParaRPr sz="1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47823" y="2909188"/>
            <a:ext cx="2189607" cy="78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0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LIKE,</a:t>
            </a:r>
            <a:r>
              <a:rPr sz="1400" b="1" spc="-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LIKE</a:t>
            </a:r>
            <a:endParaRPr sz="1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570"/>
              </a:lnSpc>
              <a:spcBef>
                <a:spcPts val="930"/>
              </a:spcBef>
              <a:spcAft>
                <a:spcPct val="0"/>
              </a:spcAft>
            </a:pPr>
            <a:r>
              <a: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NULL, IS</a:t>
            </a:r>
            <a:r>
              <a:rPr sz="1400" b="1" spc="-2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NULL</a:t>
            </a:r>
            <a:endParaRPr sz="1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2290" y="3567858"/>
            <a:ext cx="2054047" cy="4453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5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QAHQGR+å®ä½"/>
                <a:cs typeface="QAHQGR+å®ä½"/>
              </a:rPr>
              <a:t>多重条件（逻辑运算）</a:t>
            </a:r>
            <a:endParaRPr sz="1400">
              <a:solidFill>
                <a:srgbClr val="000000"/>
              </a:solidFill>
              <a:latin typeface="QAHQGR+å®ä½"/>
              <a:cs typeface="QAHQGR+å®ä½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47823" y="3556612"/>
            <a:ext cx="1491697" cy="466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0"/>
              </a:lnSpc>
              <a:spcBef>
                <a:spcPct val="0"/>
              </a:spcBef>
              <a:spcAft>
                <a:spcPct val="0"/>
              </a:spcAft>
            </a:pPr>
            <a:r>
              <a:rPr sz="1400" b="1" spc="-1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AND,</a:t>
            </a:r>
            <a:r>
              <a:rPr sz="1400" b="1" spc="64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OR,</a:t>
            </a:r>
            <a:r>
              <a:rPr sz="1400" b="1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endParaRPr sz="1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16602" y="4903344"/>
            <a:ext cx="485296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61690" y="181379"/>
            <a:ext cx="3105606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FFFFFF"/>
                </a:solidFill>
                <a:latin typeface="BQGVWP+å®ä½"/>
                <a:cs typeface="BQGVWP+å®ä½"/>
              </a:rPr>
              <a:t>①</a:t>
            </a:r>
            <a:r>
              <a:rPr sz="3600" spc="108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14">
                <a:solidFill>
                  <a:srgbClr val="FFFFFF"/>
                </a:solidFill>
                <a:latin typeface="BQGVWP+å®ä½"/>
                <a:cs typeface="BQGVWP+å®ä½"/>
              </a:rPr>
              <a:t>比较大小</a:t>
            </a:r>
            <a:endParaRPr sz="3600" spc="14">
              <a:solidFill>
                <a:srgbClr val="FFFFFF"/>
              </a:solidFill>
              <a:latin typeface="BQGVWP+å®ä½"/>
              <a:cs typeface="BQGVWP+å®ä½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9917" y="825732"/>
            <a:ext cx="7264006" cy="40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sz="2000" spc="15">
                <a:solidFill>
                  <a:srgbClr val="000000"/>
                </a:solidFill>
                <a:latin typeface="BQGVWP+å®ä½"/>
                <a:cs typeface="BQGVWP+å®ä½"/>
              </a:rPr>
              <a:t>例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3.22]</a:t>
            </a:r>
            <a:r>
              <a:rPr sz="2000" b="1" spc="-34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5">
                <a:solidFill>
                  <a:srgbClr val="000000"/>
                </a:solidFill>
                <a:latin typeface="BQGVWP+å®ä½"/>
                <a:cs typeface="BQGVWP+å®ä½"/>
              </a:rPr>
              <a:t>查询计算机科学系全体学生的名单。</a:t>
            </a:r>
            <a:endParaRPr sz="2000" spc="15">
              <a:solidFill>
                <a:srgbClr val="000000"/>
              </a:solidFill>
              <a:latin typeface="BQGVWP+å®ä½"/>
              <a:cs typeface="BQGVWP+å®ä½"/>
            </a:endParaRPr>
          </a:p>
          <a:p>
            <a:pPr marL="735965" marR="0">
              <a:lnSpc>
                <a:spcPts val="2240"/>
              </a:lnSpc>
              <a:spcBef>
                <a:spcPts val="425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000" b="1" spc="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Sname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5965" marR="0">
              <a:lnSpc>
                <a:spcPts val="2240"/>
              </a:lnSpc>
              <a:spcBef>
                <a:spcPts val="40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000" b="1" spc="217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5965" marR="0">
              <a:lnSpc>
                <a:spcPts val="2240"/>
              </a:lnSpc>
              <a:spcBef>
                <a:spcPts val="40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2000" b="1" spc="544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Sdept=‘CS’;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240"/>
              </a:lnSpc>
              <a:spcBef>
                <a:spcPts val="475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sz="2000" spc="15">
                <a:solidFill>
                  <a:srgbClr val="000000"/>
                </a:solidFill>
                <a:latin typeface="BQGVWP+å®ä½"/>
                <a:cs typeface="BQGVWP+å®ä½"/>
              </a:rPr>
              <a:t>例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3.23]</a:t>
            </a:r>
            <a:r>
              <a:rPr sz="2000" spc="12">
                <a:solidFill>
                  <a:srgbClr val="000000"/>
                </a:solidFill>
                <a:latin typeface="BQGVWP+å®ä½"/>
                <a:cs typeface="BQGVWP+å®ä½"/>
              </a:rPr>
              <a:t>查询所有年龄在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sz="2000" spc="14">
                <a:solidFill>
                  <a:srgbClr val="000000"/>
                </a:solidFill>
                <a:latin typeface="BQGVWP+å®ä½"/>
                <a:cs typeface="BQGVWP+å®ä½"/>
              </a:rPr>
              <a:t>岁以下的学生姓名及其年龄。</a:t>
            </a:r>
            <a:endParaRPr sz="2000" spc="14">
              <a:solidFill>
                <a:srgbClr val="000000"/>
              </a:solidFill>
              <a:latin typeface="BQGVWP+å®ä½"/>
              <a:cs typeface="BQGVWP+å®ä½"/>
            </a:endParaRPr>
          </a:p>
          <a:p>
            <a:pPr marL="806450" marR="0">
              <a:lnSpc>
                <a:spcPts val="2240"/>
              </a:lnSpc>
              <a:spcBef>
                <a:spcPts val="375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000" b="1" spc="1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Sname,Sage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6450" marR="0">
              <a:lnSpc>
                <a:spcPts val="2240"/>
              </a:lnSpc>
              <a:spcBef>
                <a:spcPts val="455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000" b="1" spc="218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6450" marR="0">
              <a:lnSpc>
                <a:spcPts val="2240"/>
              </a:lnSpc>
              <a:spcBef>
                <a:spcPts val="40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2000" b="1" spc="544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Sage &lt;</a:t>
            </a:r>
            <a:r>
              <a:rPr sz="2000" b="1" spc="-2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20;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240"/>
              </a:lnSpc>
              <a:spcBef>
                <a:spcPts val="47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sz="2000" spc="15">
                <a:solidFill>
                  <a:srgbClr val="000000"/>
                </a:solidFill>
                <a:latin typeface="BQGVWP+å®ä½"/>
                <a:cs typeface="BQGVWP+å®ä½"/>
              </a:rPr>
              <a:t>例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3.24]</a:t>
            </a:r>
            <a:r>
              <a:rPr sz="2000" spc="10">
                <a:solidFill>
                  <a:srgbClr val="000000"/>
                </a:solidFill>
                <a:latin typeface="BQGVWP+å®ä½"/>
                <a:cs typeface="BQGVWP+å®ä½"/>
              </a:rPr>
              <a:t>查询考试成绩有不及格的学生的学号。</a:t>
            </a:r>
            <a:endParaRPr sz="2000" spc="10">
              <a:solidFill>
                <a:srgbClr val="000000"/>
              </a:solidFill>
              <a:latin typeface="BQGVWP+å®ä½"/>
              <a:cs typeface="BQGVWP+å®ä½"/>
            </a:endParaRPr>
          </a:p>
          <a:p>
            <a:pPr marL="914400" marR="0">
              <a:lnSpc>
                <a:spcPts val="2240"/>
              </a:lnSpc>
              <a:spcBef>
                <a:spcPts val="38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000" b="1" spc="12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DISTINCT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>
              <a:lnSpc>
                <a:spcPts val="2240"/>
              </a:lnSpc>
              <a:spcBef>
                <a:spcPts val="40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000" b="1" spc="534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4342" y="4511402"/>
            <a:ext cx="2651524" cy="665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Grade&lt;60;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16602" y="4903344"/>
            <a:ext cx="485296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61690" y="181379"/>
            <a:ext cx="3105606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FFFFFF"/>
                </a:solidFill>
                <a:latin typeface="SMPGVL+å®ä½"/>
                <a:cs typeface="SMPGVL+å®ä½"/>
              </a:rPr>
              <a:t>②</a:t>
            </a:r>
            <a:r>
              <a:rPr sz="3600" spc="108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14">
                <a:solidFill>
                  <a:srgbClr val="FFFFFF"/>
                </a:solidFill>
                <a:latin typeface="SMPGVL+å®ä½"/>
                <a:cs typeface="SMPGVL+å®ä½"/>
              </a:rPr>
              <a:t>确定范围</a:t>
            </a:r>
            <a:endParaRPr sz="3600" spc="14">
              <a:solidFill>
                <a:srgbClr val="FFFFFF"/>
              </a:solidFill>
              <a:latin typeface="SMPGVL+å®ä½"/>
              <a:cs typeface="SMPGVL+å®ä½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640" y="842350"/>
            <a:ext cx="5013702" cy="8896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2800" spc="206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</a:t>
            </a:r>
            <a:r>
              <a:rPr sz="2800">
                <a:solidFill>
                  <a:srgbClr val="000000"/>
                </a:solidFill>
                <a:latin typeface="SMPGVL+å®ä½"/>
                <a:cs typeface="SMPGVL+å®ä½"/>
              </a:rPr>
              <a:t>谓词</a:t>
            </a:r>
            <a:r>
              <a:rPr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2800" b="1" spc="88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sz="2400" b="1" spc="2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…</a:t>
            </a:r>
            <a:r>
              <a:rPr sz="2400" b="1" spc="73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400" b="1" spc="67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…</a:t>
            </a:r>
            <a:endParaRPr sz="24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9929" y="1298364"/>
            <a:ext cx="4350718" cy="824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2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BETWEEN</a:t>
            </a:r>
            <a:r>
              <a:rPr sz="2400" b="1" spc="67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…</a:t>
            </a:r>
            <a:r>
              <a:rPr sz="2400" b="1" spc="73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400" b="1" spc="676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…</a:t>
            </a:r>
            <a:endParaRPr sz="24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640" y="2187110"/>
            <a:ext cx="9444469" cy="1105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sz="2400" spc="14">
                <a:solidFill>
                  <a:srgbClr val="000000"/>
                </a:solidFill>
                <a:latin typeface="SMPGVL+å®ä½"/>
                <a:cs typeface="SMPGVL+å®ä½"/>
              </a:rPr>
              <a:t>例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3.25]</a:t>
            </a:r>
            <a:r>
              <a:rPr sz="2400" b="1" spc="-16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2">
                <a:solidFill>
                  <a:srgbClr val="000000"/>
                </a:solidFill>
                <a:latin typeface="SMPGVL+å®ä½"/>
                <a:cs typeface="SMPGVL+å®ä½"/>
              </a:rPr>
              <a:t>查询年龄在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20~23</a:t>
            </a:r>
            <a:r>
              <a:rPr sz="2400" spc="12">
                <a:solidFill>
                  <a:srgbClr val="000000"/>
                </a:solidFill>
                <a:latin typeface="SMPGVL+å®ä½"/>
                <a:cs typeface="SMPGVL+å®ä½"/>
              </a:rPr>
              <a:t>岁（包括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sz="2400" spc="11">
                <a:solidFill>
                  <a:srgbClr val="000000"/>
                </a:solidFill>
                <a:latin typeface="SMPGVL+å®ä½"/>
                <a:cs typeface="SMPGVL+å®ä½"/>
              </a:rPr>
              <a:t>岁和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sz="2400" spc="11">
                <a:solidFill>
                  <a:srgbClr val="000000"/>
                </a:solidFill>
                <a:latin typeface="SMPGVL+å®ä½"/>
                <a:cs typeface="SMPGVL+å®ä½"/>
              </a:rPr>
              <a:t>岁）之间的学生</a:t>
            </a:r>
            <a:endParaRPr sz="2400" spc="11">
              <a:solidFill>
                <a:srgbClr val="000000"/>
              </a:solidFill>
              <a:latin typeface="SMPGVL+å®ä½"/>
              <a:cs typeface="SMPGVL+å®ä½"/>
            </a:endParaRPr>
          </a:p>
          <a:p>
            <a:pPr marL="342900" marR="0">
              <a:lnSpc>
                <a:spcPts val="2400"/>
              </a:lnSpc>
              <a:spcBef>
                <a:spcPts val="2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MPGVL+å®ä½"/>
                <a:cs typeface="SMPGVL+å®ä½"/>
              </a:rPr>
              <a:t>的姓名、系别和年龄</a:t>
            </a:r>
            <a:endParaRPr sz="2400" spc="11">
              <a:solidFill>
                <a:srgbClr val="000000"/>
              </a:solidFill>
              <a:latin typeface="SMPGVL+å®ä½"/>
              <a:cs typeface="SMPGVL+å®ä½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6717" y="2915306"/>
            <a:ext cx="6274777" cy="1603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400" b="1" spc="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Sname, Sdept, Sage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830" marR="0">
              <a:lnSpc>
                <a:spcPts val="2680"/>
              </a:lnSpc>
              <a:spcBef>
                <a:spcPts val="49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400" b="1" spc="266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830" marR="0">
              <a:lnSpc>
                <a:spcPts val="2680"/>
              </a:lnSpc>
              <a:spcBef>
                <a:spcPts val="435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2400" b="1" spc="1342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Sage BETWEEN</a:t>
            </a:r>
            <a:r>
              <a:rPr sz="2400" b="1" spc="1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AND</a:t>
            </a:r>
            <a:r>
              <a:rPr sz="2400" b="1" spc="2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23;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16602" y="4903344"/>
            <a:ext cx="485296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61690" y="181379"/>
            <a:ext cx="3105606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FFFFFF"/>
                </a:solidFill>
                <a:latin typeface="ULRUTK+å®ä½"/>
                <a:cs typeface="ULRUTK+å®ä½"/>
              </a:rPr>
              <a:t>②</a:t>
            </a:r>
            <a:r>
              <a:rPr sz="3600" spc="108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14">
                <a:solidFill>
                  <a:srgbClr val="FFFFFF"/>
                </a:solidFill>
                <a:latin typeface="ULRUTK+å®ä½"/>
                <a:cs typeface="ULRUTK+å®ä½"/>
              </a:rPr>
              <a:t>确定范围</a:t>
            </a:r>
            <a:endParaRPr sz="3600" spc="14">
              <a:solidFill>
                <a:srgbClr val="FFFFFF"/>
              </a:solidFill>
              <a:latin typeface="ULRUTK+å®ä½"/>
              <a:cs typeface="ULRUTK+å®ä½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640" y="842350"/>
            <a:ext cx="5013702" cy="8896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2800" spc="206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</a:t>
            </a:r>
            <a:r>
              <a:rPr sz="2800">
                <a:solidFill>
                  <a:srgbClr val="000000"/>
                </a:solidFill>
                <a:latin typeface="ULRUTK+å®ä½"/>
                <a:cs typeface="ULRUTK+å®ä½"/>
              </a:rPr>
              <a:t>谓词</a:t>
            </a:r>
            <a:r>
              <a:rPr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2800" b="1" spc="88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sz="2400" b="1" spc="2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…</a:t>
            </a:r>
            <a:r>
              <a:rPr sz="2400" b="1" spc="73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400" b="1" spc="67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…</a:t>
            </a:r>
            <a:endParaRPr sz="24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9929" y="1298364"/>
            <a:ext cx="4350718" cy="824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2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BETWEEN</a:t>
            </a:r>
            <a:r>
              <a:rPr sz="2400" b="1" spc="67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…</a:t>
            </a:r>
            <a:r>
              <a:rPr sz="2400" b="1" spc="73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400" b="1" spc="676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…</a:t>
            </a:r>
            <a:endParaRPr sz="24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640" y="2187110"/>
            <a:ext cx="9491788" cy="1197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sz="2400" spc="14">
                <a:solidFill>
                  <a:srgbClr val="000000"/>
                </a:solidFill>
                <a:latin typeface="ULRUTK+å®ä½"/>
                <a:cs typeface="ULRUTK+å®ä½"/>
              </a:rPr>
              <a:t>例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3.26]</a:t>
            </a:r>
            <a:r>
              <a:rPr sz="2400" b="1" spc="67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2">
                <a:solidFill>
                  <a:srgbClr val="000000"/>
                </a:solidFill>
                <a:latin typeface="ULRUTK+å®ä½"/>
                <a:cs typeface="ULRUTK+å®ä½"/>
              </a:rPr>
              <a:t>查询年龄不在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20~23</a:t>
            </a:r>
            <a:r>
              <a:rPr sz="2400" spc="11">
                <a:solidFill>
                  <a:srgbClr val="000000"/>
                </a:solidFill>
                <a:latin typeface="ULRUTK+å®ä½"/>
                <a:cs typeface="ULRUTK+å®ä½"/>
              </a:rPr>
              <a:t>岁之间的学生姓名、系别和年龄</a:t>
            </a:r>
            <a:endParaRPr sz="2400" spc="11">
              <a:solidFill>
                <a:srgbClr val="000000"/>
              </a:solidFill>
              <a:latin typeface="ULRUTK+å®ä½"/>
              <a:cs typeface="ULRUTK+å®ä½"/>
            </a:endParaRPr>
          </a:p>
          <a:p>
            <a:pPr marL="931545" marR="0">
              <a:lnSpc>
                <a:spcPts val="2680"/>
              </a:lnSpc>
              <a:spcBef>
                <a:spcPts val="41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400" b="1" spc="2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Sname,</a:t>
            </a:r>
            <a:r>
              <a:rPr sz="2400" b="1" spc="1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Sdept, Sage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0058" y="2988458"/>
            <a:ext cx="6875919" cy="1200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400" b="1" spc="200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680"/>
              </a:lnSpc>
              <a:spcBef>
                <a:spcPts val="49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2400" b="1" spc="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Sage NOT BETWEEN</a:t>
            </a:r>
            <a:r>
              <a:rPr sz="2400" b="1" spc="1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AND</a:t>
            </a:r>
            <a:r>
              <a:rPr sz="2400" b="1" spc="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23;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16602" y="4903344"/>
            <a:ext cx="485296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61690" y="181379"/>
            <a:ext cx="3105606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FFFFFF"/>
                </a:solidFill>
                <a:latin typeface="HUGJVR+å®ä½"/>
                <a:cs typeface="HUGJVR+å®ä½"/>
              </a:rPr>
              <a:t>③</a:t>
            </a:r>
            <a:r>
              <a:rPr sz="3600" spc="108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14">
                <a:solidFill>
                  <a:srgbClr val="FFFFFF"/>
                </a:solidFill>
                <a:latin typeface="HUGJVR+å®ä½"/>
                <a:cs typeface="HUGJVR+å®ä½"/>
              </a:rPr>
              <a:t>确定集合</a:t>
            </a:r>
            <a:endParaRPr sz="3600" spc="14">
              <a:solidFill>
                <a:srgbClr val="FFFFFF"/>
              </a:solidFill>
              <a:latin typeface="HUGJVR+å®ä½"/>
              <a:cs typeface="HUGJVR+å®ä½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1240" y="995280"/>
            <a:ext cx="6585747" cy="930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2800" spc="204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</a:t>
            </a:r>
            <a:r>
              <a:rPr sz="2800">
                <a:solidFill>
                  <a:srgbClr val="000000"/>
                </a:solidFill>
                <a:latin typeface="HUGJVR+å®ä½"/>
                <a:cs typeface="HUGJVR+å®ä½"/>
              </a:rPr>
              <a:t>谓词：</a:t>
            </a:r>
            <a:r>
              <a:rPr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&lt;</a:t>
            </a:r>
            <a:r>
              <a:rPr sz="2800">
                <a:solidFill>
                  <a:srgbClr val="000000"/>
                </a:solidFill>
                <a:latin typeface="HUGJVR+å®ä½"/>
                <a:cs typeface="HUGJVR+å®ä½"/>
              </a:rPr>
              <a:t>值表</a:t>
            </a:r>
            <a:r>
              <a:rPr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</a:t>
            </a:r>
            <a:r>
              <a:rPr sz="2800" b="1" spc="786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sz="2800" b="1" spc="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&lt;</a:t>
            </a:r>
            <a:r>
              <a:rPr sz="2800">
                <a:solidFill>
                  <a:srgbClr val="000000"/>
                </a:solidFill>
                <a:latin typeface="HUGJVR+å®ä½"/>
                <a:cs typeface="HUGJVR+å®ä½"/>
              </a:rPr>
              <a:t>值表</a:t>
            </a:r>
            <a:r>
              <a:rPr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1240" y="1833542"/>
            <a:ext cx="8992240" cy="15011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sz="2400" spc="11">
                <a:solidFill>
                  <a:srgbClr val="000000"/>
                </a:solidFill>
                <a:latin typeface="NLSTDR+é»ä½"/>
                <a:cs typeface="NLSTDR+é»ä½"/>
              </a:rPr>
              <a:t>例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3.27]</a:t>
            </a:r>
            <a:r>
              <a:rPr sz="2400" spc="11">
                <a:solidFill>
                  <a:srgbClr val="000000"/>
                </a:solidFill>
                <a:latin typeface="HUGJVR+å®ä½"/>
                <a:cs typeface="HUGJVR+å®ä½"/>
              </a:rPr>
              <a:t>查询计算机科学系（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  <a:r>
              <a:rPr sz="2400" spc="11">
                <a:solidFill>
                  <a:srgbClr val="000000"/>
                </a:solidFill>
                <a:latin typeface="HUGJVR+å®ä½"/>
                <a:cs typeface="HUGJVR+å®ä½"/>
              </a:rPr>
              <a:t>）、数学系（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</a:t>
            </a:r>
            <a:r>
              <a:rPr sz="2400" spc="11">
                <a:solidFill>
                  <a:srgbClr val="000000"/>
                </a:solidFill>
                <a:latin typeface="HUGJVR+å®ä½"/>
                <a:cs typeface="HUGJVR+å®ä½"/>
              </a:rPr>
              <a:t>）和信息</a:t>
            </a:r>
            <a:endParaRPr sz="2400" spc="11">
              <a:solidFill>
                <a:srgbClr val="000000"/>
              </a:solidFill>
              <a:latin typeface="HUGJVR+å®ä½"/>
              <a:cs typeface="HUGJVR+å®ä½"/>
            </a:endParaRPr>
          </a:p>
          <a:p>
            <a:pPr marL="342900" marR="0">
              <a:lnSpc>
                <a:spcPts val="2680"/>
              </a:lnSpc>
              <a:spcBef>
                <a:spcPts val="20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HUGJVR+å®ä½"/>
                <a:cs typeface="HUGJVR+å®ä½"/>
              </a:rPr>
              <a:t>系（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400" spc="11">
                <a:solidFill>
                  <a:srgbClr val="000000"/>
                </a:solidFill>
                <a:latin typeface="HUGJVR+å®ä½"/>
                <a:cs typeface="HUGJVR+å®ä½"/>
              </a:rPr>
              <a:t>）学生的姓名和性别。</a:t>
            </a:r>
            <a:endParaRPr sz="2400" spc="11">
              <a:solidFill>
                <a:srgbClr val="000000"/>
              </a:solidFill>
              <a:latin typeface="HUGJVR+å®ä½"/>
              <a:cs typeface="HUGJVR+å®ä½"/>
            </a:endParaRPr>
          </a:p>
          <a:p>
            <a:pPr marL="744220" marR="0">
              <a:lnSpc>
                <a:spcPts val="2240"/>
              </a:lnSpc>
              <a:spcBef>
                <a:spcPts val="62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Sname, Ssex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5283" y="2984351"/>
            <a:ext cx="2214732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000" b="1" spc="534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5283" y="3350111"/>
            <a:ext cx="4534026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2000" b="1" spc="-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Sdept</a:t>
            </a:r>
            <a:r>
              <a:rPr sz="2000" b="1" spc="-1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('CS','MA’,'IS'</a:t>
            </a:r>
            <a:r>
              <a:rPr sz="2000" b="1" spc="-2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16602" y="4903344"/>
            <a:ext cx="485296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61690" y="181379"/>
            <a:ext cx="3105606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FFFFFF"/>
                </a:solidFill>
                <a:latin typeface="OUJBMQ+å®ä½"/>
                <a:cs typeface="OUJBMQ+å®ä½"/>
              </a:rPr>
              <a:t>③</a:t>
            </a:r>
            <a:r>
              <a:rPr sz="3600" spc="108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14">
                <a:solidFill>
                  <a:srgbClr val="FFFFFF"/>
                </a:solidFill>
                <a:latin typeface="OUJBMQ+å®ä½"/>
                <a:cs typeface="OUJBMQ+å®ä½"/>
              </a:rPr>
              <a:t>确定集合</a:t>
            </a:r>
            <a:endParaRPr sz="3600" spc="14">
              <a:solidFill>
                <a:srgbClr val="FFFFFF"/>
              </a:solidFill>
              <a:latin typeface="OUJBMQ+å®ä½"/>
              <a:cs typeface="OUJBMQ+å®ä½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1240" y="995280"/>
            <a:ext cx="6585747" cy="930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2800" spc="204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</a:t>
            </a:r>
            <a:r>
              <a:rPr sz="2800">
                <a:solidFill>
                  <a:srgbClr val="000000"/>
                </a:solidFill>
                <a:latin typeface="OUJBMQ+å®ä½"/>
                <a:cs typeface="OUJBMQ+å®ä½"/>
              </a:rPr>
              <a:t>谓词：</a:t>
            </a:r>
            <a:r>
              <a:rPr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&lt;</a:t>
            </a:r>
            <a:r>
              <a:rPr sz="2800">
                <a:solidFill>
                  <a:srgbClr val="000000"/>
                </a:solidFill>
                <a:latin typeface="OUJBMQ+å®ä½"/>
                <a:cs typeface="OUJBMQ+å®ä½"/>
              </a:rPr>
              <a:t>值表</a:t>
            </a:r>
            <a:r>
              <a:rPr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</a:t>
            </a:r>
            <a:r>
              <a:rPr sz="2800" b="1" spc="786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sz="2800" b="1" spc="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&lt;</a:t>
            </a:r>
            <a:r>
              <a:rPr sz="2800">
                <a:solidFill>
                  <a:srgbClr val="000000"/>
                </a:solidFill>
                <a:latin typeface="OUJBMQ+å®ä½"/>
                <a:cs typeface="OUJBMQ+å®ä½"/>
              </a:rPr>
              <a:t>值表</a:t>
            </a:r>
            <a:r>
              <a:rPr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1240" y="1940222"/>
            <a:ext cx="9312966" cy="1141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 b="1" spc="8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sz="2400" spc="95">
                <a:solidFill>
                  <a:srgbClr val="000000"/>
                </a:solidFill>
                <a:latin typeface="GIEQNL+é»ä½"/>
                <a:cs typeface="GIEQNL+é»ä½"/>
              </a:rPr>
              <a:t>例</a:t>
            </a:r>
            <a:r>
              <a:rPr sz="2400" b="1" spc="1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3.28]</a:t>
            </a:r>
            <a:r>
              <a:rPr sz="2400" spc="95">
                <a:solidFill>
                  <a:srgbClr val="000000"/>
                </a:solidFill>
                <a:latin typeface="OUJBMQ+å®ä½"/>
                <a:cs typeface="OUJBMQ+å®ä½"/>
              </a:rPr>
              <a:t>查询既不是计算机科学系、数学系，也不是信息系</a:t>
            </a:r>
            <a:endParaRPr sz="2400" spc="95">
              <a:solidFill>
                <a:srgbClr val="000000"/>
              </a:solidFill>
              <a:latin typeface="OUJBMQ+å®ä½"/>
              <a:cs typeface="OUJBMQ+å®ä½"/>
            </a:endParaRPr>
          </a:p>
          <a:p>
            <a:pPr marL="342900" marR="0">
              <a:lnSpc>
                <a:spcPts val="2400"/>
              </a:lnSpc>
              <a:spcBef>
                <a:spcPts val="305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OUJBMQ+å®ä½"/>
                <a:cs typeface="OUJBMQ+å®ä½"/>
              </a:rPr>
              <a:t>的学生的姓名和性别。</a:t>
            </a:r>
            <a:endParaRPr sz="2400" spc="12">
              <a:solidFill>
                <a:srgbClr val="000000"/>
              </a:solidFill>
              <a:latin typeface="OUJBMQ+å®ä½"/>
              <a:cs typeface="OUJBMQ+å®ä½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5283" y="2725271"/>
            <a:ext cx="3039248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000" b="1" spc="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Sname, Ssex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5283" y="3091031"/>
            <a:ext cx="214514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000" b="1" spc="-2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3571" y="3456516"/>
            <a:ext cx="5231678" cy="665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Sdept</a:t>
            </a:r>
            <a:r>
              <a:rPr sz="2000" b="1" spc="-14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sz="2000" b="1" spc="-1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('IS','MA’,'CS'</a:t>
            </a:r>
            <a:r>
              <a:rPr sz="2000" b="1" spc="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16602" y="4903344"/>
            <a:ext cx="485296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61690" y="181379"/>
            <a:ext cx="3105606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FFFFFF"/>
                </a:solidFill>
                <a:latin typeface="MFSVRM+å®ä½"/>
                <a:cs typeface="MFSVRM+å®ä½"/>
              </a:rPr>
              <a:t>④</a:t>
            </a:r>
            <a:r>
              <a:rPr sz="3600" spc="108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14">
                <a:solidFill>
                  <a:srgbClr val="FFFFFF"/>
                </a:solidFill>
                <a:latin typeface="MFSVRM+å®ä½"/>
                <a:cs typeface="MFSVRM+å®ä½"/>
              </a:rPr>
              <a:t>字符匹配</a:t>
            </a:r>
            <a:endParaRPr sz="3600" spc="14">
              <a:solidFill>
                <a:srgbClr val="FFFFFF"/>
              </a:solidFill>
              <a:latin typeface="MFSVRM+å®ä½"/>
              <a:cs typeface="MFSVRM+å®ä½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2800" dirty="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</a:t>
            </a:r>
            <a:r>
              <a:rPr sz="2800" spc="100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MFSVRM+å®ä½"/>
                <a:cs typeface="MFSVRM+å®ä½"/>
              </a:rPr>
              <a:t>谓词</a:t>
            </a:r>
            <a:r>
              <a:rPr sz="2800" dirty="0">
                <a:solidFill>
                  <a:srgbClr val="000000"/>
                </a:solidFill>
                <a:latin typeface="MFSVRM+å®ä½"/>
                <a:cs typeface="MFSVRM+å®ä½"/>
              </a:rPr>
              <a:t>：</a:t>
            </a:r>
            <a:r>
              <a:rPr sz="2800" spc="27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[NOT]</a:t>
            </a:r>
            <a:r>
              <a:rPr sz="2800" b="1" spc="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sz="2800" b="1" spc="1159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‘&lt;</a:t>
            </a:r>
            <a:r>
              <a:rPr sz="2800" dirty="0" err="1">
                <a:solidFill>
                  <a:srgbClr val="FF0000"/>
                </a:solidFill>
                <a:latin typeface="MFSVRM+å®ä½"/>
                <a:cs typeface="MFSVRM+å®ä½"/>
              </a:rPr>
              <a:t>匹配串</a:t>
            </a:r>
            <a:r>
              <a:rPr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&gt;’</a:t>
            </a:r>
            <a:r>
              <a:rPr sz="2800" b="1" spc="1248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[ESCAPE</a:t>
            </a:r>
            <a:r>
              <a:rPr sz="2800" b="1" spc="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sz="2800" b="1" spc="274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sz="2800" dirty="0">
                <a:solidFill>
                  <a:srgbClr val="000000"/>
                </a:solidFill>
                <a:latin typeface="MFSVRM+å®ä½"/>
                <a:cs typeface="MFSVRM+å®ä½"/>
              </a:rPr>
              <a:t>换</a:t>
            </a:r>
            <a:endParaRPr sz="2800" dirty="0">
              <a:solidFill>
                <a:srgbClr val="000000"/>
              </a:solidFill>
              <a:latin typeface="MFSVRM+å®ä½"/>
              <a:cs typeface="MFSVRM+å®ä½"/>
            </a:endParaRPr>
          </a:p>
          <a:p>
            <a:pPr marL="533400" marR="0">
              <a:lnSpc>
                <a:spcPts val="3125"/>
              </a:lnSpc>
              <a:spcBef>
                <a:spcPts val="960"/>
              </a:spcBef>
              <a:spcAft>
                <a:spcPct val="0"/>
              </a:spcAft>
            </a:pPr>
            <a:r>
              <a:rPr sz="2800" dirty="0" err="1">
                <a:solidFill>
                  <a:srgbClr val="000000"/>
                </a:solidFill>
                <a:latin typeface="MFSVRM+å®ä½"/>
                <a:cs typeface="MFSVRM+å®ä½"/>
              </a:rPr>
              <a:t>码字符</a:t>
            </a:r>
            <a:r>
              <a:rPr sz="2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&gt;’]</a:t>
            </a:r>
            <a:r>
              <a:rPr lang="en-US" sz="2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zh-CN" sz="2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</a:t>
            </a:r>
            <a:r>
              <a:rPr lang="zh-CN" altLang="en-US" sz="2800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适用于字符日期时间类型</a:t>
            </a:r>
            <a:endParaRPr sz="28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520" y="1131590"/>
            <a:ext cx="8712968" cy="382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sz="2400" b="1" spc="11" dirty="0" err="1">
                <a:solidFill>
                  <a:srgbClr val="000000"/>
                </a:solidFill>
                <a:latin typeface="MFSVRM+å®ä½"/>
                <a:cs typeface="MFSVRM+å®ä½"/>
              </a:rPr>
              <a:t>匹配串</a:t>
            </a:r>
            <a:r>
              <a:rPr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sz="2400" b="1" spc="11" dirty="0" err="1">
                <a:solidFill>
                  <a:srgbClr val="000000"/>
                </a:solidFill>
                <a:latin typeface="MFSVRM+å®ä½"/>
                <a:cs typeface="MFSVRM+å®ä½"/>
              </a:rPr>
              <a:t>可以是一个完整的字符串，也可以含有通配符</a:t>
            </a:r>
            <a:r>
              <a:rPr sz="2400" b="1" spc="-46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sz="2400" b="1" dirty="0" err="1">
                <a:solidFill>
                  <a:srgbClr val="000000"/>
                </a:solidFill>
                <a:latin typeface="MFSVRM+å®ä½"/>
                <a:cs typeface="MFSVRM+å®ä½"/>
              </a:rPr>
              <a:t>和</a:t>
            </a:r>
            <a:r>
              <a:rPr sz="2400" b="1" spc="132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en-US" sz="24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2400" b="1" dirty="0" smtClean="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b="1" spc="1135" dirty="0" smtClean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sz="2400" b="1" spc="12" dirty="0">
                <a:solidFill>
                  <a:srgbClr val="000000"/>
                </a:solidFill>
                <a:latin typeface="MFSVRM+å®ä½"/>
                <a:cs typeface="MFSVRM+å®ä½"/>
              </a:rPr>
              <a:t>（</a:t>
            </a:r>
            <a:r>
              <a:rPr sz="2400" b="1" spc="12" dirty="0" err="1">
                <a:solidFill>
                  <a:srgbClr val="000000"/>
                </a:solidFill>
                <a:latin typeface="MFSVRM+å®ä½"/>
                <a:cs typeface="MFSVRM+å®ä½"/>
              </a:rPr>
              <a:t>百分号</a:t>
            </a:r>
            <a:r>
              <a:rPr sz="2400" b="1" spc="12" dirty="0">
                <a:solidFill>
                  <a:srgbClr val="000000"/>
                </a:solidFill>
                <a:latin typeface="MFSVRM+å®ä½"/>
                <a:cs typeface="MFSVRM+å®ä½"/>
              </a:rPr>
              <a:t>）</a:t>
            </a:r>
            <a:r>
              <a:rPr sz="2400" b="1" spc="73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1" dirty="0">
                <a:solidFill>
                  <a:srgbClr val="000000"/>
                </a:solidFill>
                <a:latin typeface="MFSVRM+å®ä½"/>
                <a:cs typeface="MFSVRM+å®ä½"/>
              </a:rPr>
              <a:t>代表任意长度（长度可以为</a:t>
            </a:r>
            <a:r>
              <a:rPr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spc="12" dirty="0">
                <a:solidFill>
                  <a:srgbClr val="000000"/>
                </a:solidFill>
                <a:latin typeface="MFSVRM+å®ä½"/>
                <a:cs typeface="MFSVRM+å®ä½"/>
              </a:rPr>
              <a:t>）的字符串</a:t>
            </a:r>
            <a:endParaRPr sz="2400" b="1" spc="12" dirty="0">
              <a:solidFill>
                <a:srgbClr val="000000"/>
              </a:solidFill>
              <a:latin typeface="MFSVRM+å®ä½"/>
              <a:cs typeface="MFSVRM+å®ä½"/>
            </a:endParaRPr>
          </a:p>
          <a:p>
            <a:pPr marL="755650" marR="0">
              <a:lnSpc>
                <a:spcPts val="3600"/>
              </a:lnSpc>
              <a:spcBef>
                <a:spcPts val="745"/>
              </a:spcBef>
              <a:spcAft>
                <a:spcPct val="0"/>
              </a:spcAft>
            </a:pPr>
            <a:r>
              <a:rPr sz="2200" b="1" dirty="0" err="1" smtClean="0">
                <a:solidFill>
                  <a:srgbClr val="000000"/>
                </a:solidFill>
                <a:latin typeface="MFSVRM+å®ä½"/>
                <a:cs typeface="MFSVRM+å®ä½"/>
              </a:rPr>
              <a:t>如</a:t>
            </a:r>
            <a:r>
              <a:rPr sz="2200" b="1" spc="-15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a%b</a:t>
            </a:r>
            <a:r>
              <a:rPr sz="2200" b="1" spc="11" dirty="0" err="1">
                <a:solidFill>
                  <a:srgbClr val="000000"/>
                </a:solidFill>
                <a:latin typeface="MFSVRM+å®ä½"/>
                <a:cs typeface="MFSVRM+å®ä½"/>
              </a:rPr>
              <a:t>表示以</a:t>
            </a:r>
            <a:r>
              <a:rPr sz="22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200" b="1" spc="14" dirty="0" err="1">
                <a:solidFill>
                  <a:srgbClr val="000000"/>
                </a:solidFill>
                <a:latin typeface="MFSVRM+å®ä½"/>
                <a:cs typeface="MFSVRM+å®ä½"/>
              </a:rPr>
              <a:t>开头，以</a:t>
            </a:r>
            <a:r>
              <a:rPr sz="22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200" b="1" spc="10" dirty="0" err="1" smtClean="0">
                <a:solidFill>
                  <a:srgbClr val="000000"/>
                </a:solidFill>
                <a:latin typeface="MFSVRM+å®ä½"/>
                <a:cs typeface="MFSVRM+å®ä½"/>
              </a:rPr>
              <a:t>结尾的任意长度的字符串</a:t>
            </a:r>
            <a:endParaRPr lang="en-US" sz="2200" b="1" spc="10" dirty="0" smtClean="0">
              <a:solidFill>
                <a:srgbClr val="000000"/>
              </a:solidFill>
              <a:latin typeface="MFSVRM+å®ä½"/>
              <a:cs typeface="MFSVRM+å®ä½"/>
            </a:endParaRPr>
          </a:p>
          <a:p>
            <a:pPr marR="0">
              <a:lnSpc>
                <a:spcPts val="3600"/>
              </a:lnSpc>
              <a:spcAft>
                <a:spcPct val="0"/>
              </a:spcAft>
            </a:pPr>
            <a:r>
              <a:rPr sz="2400" b="1" dirty="0" smtClean="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b="1" spc="1135" dirty="0" smtClean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 </a:t>
            </a:r>
            <a:r>
              <a:rPr sz="2400" b="1" spc="12" dirty="0">
                <a:solidFill>
                  <a:srgbClr val="000000"/>
                </a:solidFill>
                <a:latin typeface="MFSVRM+å®ä½"/>
                <a:cs typeface="MFSVRM+å®ä½"/>
              </a:rPr>
              <a:t>（</a:t>
            </a:r>
            <a:r>
              <a:rPr sz="2400" b="1" spc="12" dirty="0" err="1">
                <a:solidFill>
                  <a:srgbClr val="000000"/>
                </a:solidFill>
                <a:latin typeface="MFSVRM+å®ä½"/>
                <a:cs typeface="MFSVRM+å®ä½"/>
              </a:rPr>
              <a:t>下横线</a:t>
            </a:r>
            <a:r>
              <a:rPr sz="2400" b="1" spc="12" dirty="0">
                <a:solidFill>
                  <a:srgbClr val="000000"/>
                </a:solidFill>
                <a:latin typeface="MFSVRM+å®ä½"/>
                <a:cs typeface="MFSVRM+å®ä½"/>
              </a:rPr>
              <a:t>）</a:t>
            </a:r>
            <a:r>
              <a:rPr sz="2400" b="1" spc="73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2" dirty="0" err="1">
                <a:solidFill>
                  <a:srgbClr val="000000"/>
                </a:solidFill>
                <a:latin typeface="MFSVRM+å®ä½"/>
                <a:cs typeface="MFSVRM+å®ä½"/>
              </a:rPr>
              <a:t>代表任意单个字符</a:t>
            </a:r>
            <a:r>
              <a:rPr sz="2400" b="1" spc="12" dirty="0" smtClean="0">
                <a:solidFill>
                  <a:srgbClr val="000000"/>
                </a:solidFill>
                <a:latin typeface="MFSVRM+å®ä½"/>
                <a:cs typeface="MFSVRM+å®ä½"/>
              </a:rPr>
              <a:t>。</a:t>
            </a:r>
            <a:endParaRPr lang="en-US" sz="2400" b="1" spc="12" dirty="0" smtClean="0">
              <a:solidFill>
                <a:srgbClr val="000000"/>
              </a:solidFill>
              <a:latin typeface="MFSVRM+å®ä½"/>
              <a:cs typeface="MFSVRM+å®ä½"/>
            </a:endParaRPr>
          </a:p>
          <a:p>
            <a:pPr marL="354965">
              <a:lnSpc>
                <a:spcPts val="3600"/>
              </a:lnSpc>
              <a:spcBef>
                <a:spcPts val="80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00"/>
                </a:solidFill>
                <a:latin typeface="MFSVRM+å®ä½"/>
                <a:cs typeface="MFSVRM+å®ä½"/>
              </a:rPr>
              <a:t>      </a:t>
            </a:r>
            <a:r>
              <a:rPr lang="zh-CN" altLang="en-US" sz="2200" b="1" spc="10" dirty="0" smtClean="0">
                <a:solidFill>
                  <a:srgbClr val="000000"/>
                </a:solidFill>
                <a:latin typeface="MFSVRM+å®ä½"/>
                <a:cs typeface="MFSVRM+å®ä½"/>
              </a:rPr>
              <a:t>如</a:t>
            </a:r>
            <a:r>
              <a:rPr lang="en-US" altLang="zh-CN" sz="2200" b="1" spc="10" dirty="0" err="1" smtClean="0">
                <a:solidFill>
                  <a:srgbClr val="000000"/>
                </a:solidFill>
                <a:latin typeface="MFSVRM+å®ä½"/>
                <a:cs typeface="MFSVRM+å®ä½"/>
              </a:rPr>
              <a:t>a_b</a:t>
            </a:r>
            <a:r>
              <a:rPr lang="zh-CN" altLang="en-US" sz="2200" b="1" spc="10" dirty="0" smtClean="0">
                <a:solidFill>
                  <a:srgbClr val="000000"/>
                </a:solidFill>
                <a:latin typeface="MFSVRM+å®ä½"/>
                <a:cs typeface="MFSVRM+å®ä½"/>
              </a:rPr>
              <a:t>表示以</a:t>
            </a:r>
            <a:r>
              <a:rPr lang="en-US" altLang="zh-CN" sz="2200" b="1" spc="10" dirty="0" smtClean="0">
                <a:solidFill>
                  <a:srgbClr val="000000"/>
                </a:solidFill>
                <a:latin typeface="MFSVRM+å®ä½"/>
                <a:cs typeface="MFSVRM+å®ä½"/>
              </a:rPr>
              <a:t>a</a:t>
            </a:r>
            <a:r>
              <a:rPr lang="zh-CN" altLang="en-US" sz="2200" b="1" spc="10" dirty="0" smtClean="0">
                <a:solidFill>
                  <a:srgbClr val="000000"/>
                </a:solidFill>
                <a:latin typeface="MFSVRM+å®ä½"/>
                <a:cs typeface="MFSVRM+å®ä½"/>
              </a:rPr>
              <a:t>开头，以</a:t>
            </a:r>
            <a:r>
              <a:rPr lang="en-US" altLang="zh-CN" sz="2200" b="1" spc="10" dirty="0" smtClean="0">
                <a:solidFill>
                  <a:srgbClr val="000000"/>
                </a:solidFill>
                <a:latin typeface="MFSVRM+å®ä½"/>
                <a:cs typeface="MFSVRM+å®ä½"/>
              </a:rPr>
              <a:t>b</a:t>
            </a:r>
            <a:r>
              <a:rPr lang="zh-CN" altLang="en-US" sz="2200" b="1" spc="10" dirty="0" smtClean="0">
                <a:solidFill>
                  <a:srgbClr val="000000"/>
                </a:solidFill>
                <a:latin typeface="MFSVRM+å®ä½"/>
                <a:cs typeface="MFSVRM+å®ä½"/>
              </a:rPr>
              <a:t>结尾的长度为</a:t>
            </a:r>
            <a:r>
              <a:rPr lang="en-US" altLang="zh-CN" sz="2200" b="1" spc="10" dirty="0" smtClean="0">
                <a:solidFill>
                  <a:srgbClr val="000000"/>
                </a:solidFill>
                <a:latin typeface="MFSVRM+å®ä½"/>
                <a:cs typeface="MFSVRM+å®ä½"/>
              </a:rPr>
              <a:t>3</a:t>
            </a:r>
            <a:r>
              <a:rPr lang="zh-CN" altLang="en-US" sz="2200" b="1" spc="10" dirty="0" smtClean="0">
                <a:solidFill>
                  <a:srgbClr val="000000"/>
                </a:solidFill>
                <a:latin typeface="MFSVRM+å®ä½"/>
                <a:cs typeface="MFSVRM+å®ä½"/>
              </a:rPr>
              <a:t>的任意字符串</a:t>
            </a:r>
            <a:endParaRPr lang="en-US" altLang="zh-CN" sz="2200" b="1" spc="10" dirty="0" smtClean="0">
              <a:solidFill>
                <a:srgbClr val="000000"/>
              </a:solidFill>
              <a:latin typeface="MFSVRM+å®ä½"/>
              <a:cs typeface="MFSVRM+å®ä½"/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smtClean="0"/>
              <a:t>[ ] </a:t>
            </a:r>
            <a:r>
              <a:rPr lang="zh-CN" altLang="en-US" sz="2400" b="1" dirty="0" smtClean="0"/>
              <a:t>指定范围（如 </a:t>
            </a:r>
            <a:r>
              <a:rPr lang="en-US" altLang="zh-CN" sz="2400" b="1" dirty="0" smtClean="0"/>
              <a:t>[a-f]</a:t>
            </a:r>
            <a:r>
              <a:rPr lang="zh-CN" altLang="en-US" sz="2400" b="1" dirty="0" smtClean="0"/>
              <a:t>）或集合（ </a:t>
            </a:r>
            <a:r>
              <a:rPr lang="en-US" altLang="zh-CN" sz="2400" b="1" dirty="0" smtClean="0"/>
              <a:t>[</a:t>
            </a:r>
            <a:r>
              <a:rPr lang="en-US" altLang="zh-CN" sz="2400" b="1" dirty="0" err="1" smtClean="0"/>
              <a:t>acef</a:t>
            </a:r>
            <a:r>
              <a:rPr lang="en-US" altLang="zh-CN" sz="2400" b="1" dirty="0" smtClean="0"/>
              <a:t>]</a:t>
            </a:r>
            <a:r>
              <a:rPr lang="zh-CN" altLang="en-US" sz="2400" b="1" dirty="0" smtClean="0"/>
              <a:t>）内的任何单个字符。</a:t>
            </a:r>
            <a:endParaRPr lang="en-US" altLang="zh-CN" sz="2400" b="1" dirty="0" smtClean="0"/>
          </a:p>
          <a:p>
            <a:pPr>
              <a:lnSpc>
                <a:spcPts val="36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smtClean="0"/>
              <a:t>[^] </a:t>
            </a:r>
            <a:r>
              <a:rPr lang="zh-CN" altLang="en-US" sz="2400" b="1" dirty="0" smtClean="0"/>
              <a:t>不在指定范围（如 </a:t>
            </a:r>
            <a:r>
              <a:rPr lang="en-US" altLang="zh-CN" sz="2400" b="1" dirty="0" smtClean="0"/>
              <a:t>[^a - f]</a:t>
            </a:r>
            <a:r>
              <a:rPr lang="zh-CN" altLang="en-US" sz="2400" b="1" dirty="0" smtClean="0"/>
              <a:t>）或集合（如 </a:t>
            </a:r>
            <a:r>
              <a:rPr lang="en-US" altLang="zh-CN" sz="2400" b="1" dirty="0" smtClean="0"/>
              <a:t>[^</a:t>
            </a:r>
            <a:r>
              <a:rPr lang="en-US" altLang="zh-CN" sz="2400" b="1" dirty="0" err="1" smtClean="0"/>
              <a:t>acdf</a:t>
            </a:r>
            <a:r>
              <a:rPr lang="en-US" altLang="zh-CN" sz="2400" b="1" dirty="0" smtClean="0"/>
              <a:t>]</a:t>
            </a:r>
            <a:r>
              <a:rPr lang="zh-CN" altLang="en-US" sz="2400" b="1" dirty="0" smtClean="0"/>
              <a:t>）内的任何单   个字符。</a:t>
            </a:r>
            <a:endParaRPr sz="2400" b="1" spc="12" dirty="0">
              <a:solidFill>
                <a:srgbClr val="000000"/>
              </a:solidFill>
              <a:latin typeface="MFSVRM+å®ä½"/>
              <a:cs typeface="MFSVRM+å®ä½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16602" y="4903344"/>
            <a:ext cx="485296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54297" y="1987065"/>
            <a:ext cx="2519476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FDFKKO+é»ä½"/>
                <a:cs typeface="FDFKKO+é»ä½"/>
              </a:rPr>
              <a:t>数据查询</a:t>
            </a:r>
            <a:endParaRPr sz="3600" spc="11">
              <a:solidFill>
                <a:srgbClr val="000000"/>
              </a:solidFill>
              <a:latin typeface="FDFKKO+é»ä½"/>
              <a:cs typeface="FDFKKO+é»ä½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0373" y="2612667"/>
            <a:ext cx="2672829" cy="888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5"/>
              </a:lnSpc>
              <a:spcBef>
                <a:spcPct val="0"/>
              </a:spcBef>
              <a:spcAft>
                <a:spcPct val="0"/>
              </a:spcAft>
            </a:pPr>
            <a:r>
              <a:rPr sz="2800" spc="10">
                <a:solidFill>
                  <a:srgbClr val="000000"/>
                </a:solidFill>
                <a:latin typeface="FDFKKO+é»ä½"/>
                <a:cs typeface="FDFKKO+é»ä½"/>
              </a:rPr>
              <a:t>（单表查询）</a:t>
            </a:r>
            <a:endParaRPr sz="2800" spc="10">
              <a:solidFill>
                <a:srgbClr val="000000"/>
              </a:solidFill>
              <a:latin typeface="FDFKKO+é»ä½"/>
              <a:cs typeface="FDFKKO+é»ä½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16602" y="4903344"/>
            <a:ext cx="485296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6973" y="181379"/>
            <a:ext cx="3895648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FFFFFF"/>
                </a:solidFill>
                <a:latin typeface="LJUHIN+å®ä½"/>
                <a:cs typeface="LJUHIN+å®ä½"/>
              </a:rPr>
              <a:t>字符匹配（续）</a:t>
            </a:r>
            <a:endParaRPr sz="3600" spc="11">
              <a:solidFill>
                <a:srgbClr val="FFFFFF"/>
              </a:solidFill>
              <a:latin typeface="LJUHIN+å®ä½"/>
              <a:cs typeface="LJUHIN+å®ä½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9756" y="859335"/>
            <a:ext cx="3782402" cy="7958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spc="180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1">
                <a:solidFill>
                  <a:srgbClr val="000000"/>
                </a:solidFill>
                <a:latin typeface="LJUHIN+å®ä½"/>
                <a:cs typeface="LJUHIN+å®ä½"/>
              </a:rPr>
              <a:t>匹配串为固定字符串</a:t>
            </a:r>
            <a:endParaRPr sz="2400" spc="11">
              <a:solidFill>
                <a:srgbClr val="000000"/>
              </a:solidFill>
              <a:latin typeface="LJUHIN+å®ä½"/>
              <a:cs typeface="LJUHIN+å®ä½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6144" y="1662600"/>
            <a:ext cx="814544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sz="2400" spc="11">
                <a:solidFill>
                  <a:srgbClr val="000000"/>
                </a:solidFill>
                <a:latin typeface="AQDKEU+é»ä½"/>
                <a:cs typeface="AQDKEU+é»ä½"/>
              </a:rPr>
              <a:t>例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3.29]</a:t>
            </a:r>
            <a:r>
              <a:rPr sz="2400" b="1" spc="67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2">
                <a:solidFill>
                  <a:srgbClr val="000000"/>
                </a:solidFill>
                <a:latin typeface="LJUHIN+å®ä½"/>
                <a:cs typeface="LJUHIN+å®ä½"/>
              </a:rPr>
              <a:t>查询学号为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201215121</a:t>
            </a:r>
            <a:r>
              <a:rPr sz="2400" spc="11">
                <a:solidFill>
                  <a:srgbClr val="000000"/>
                </a:solidFill>
                <a:latin typeface="LJUHIN+å®ä½"/>
                <a:cs typeface="LJUHIN+å®ä½"/>
              </a:rPr>
              <a:t>的学生的详细情况。</a:t>
            </a:r>
            <a:endParaRPr sz="2400" spc="11">
              <a:solidFill>
                <a:srgbClr val="000000"/>
              </a:solidFill>
              <a:latin typeface="LJUHIN+å®ä½"/>
              <a:cs typeface="LJUHIN+å®ä½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6144" y="2061612"/>
            <a:ext cx="6211188" cy="199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0265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400" b="1" spc="12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77570" marR="0">
              <a:lnSpc>
                <a:spcPts val="2680"/>
              </a:lnSpc>
              <a:spcBef>
                <a:spcPts val="49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400" b="1" spc="68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77570" marR="0">
              <a:lnSpc>
                <a:spcPts val="2680"/>
              </a:lnSpc>
              <a:spcBef>
                <a:spcPts val="435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2400" b="1" spc="67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 </a:t>
            </a:r>
            <a:r>
              <a:rPr sz="2400" b="1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sz="2400" b="1" spc="-11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‘201215121';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400"/>
              </a:lnSpc>
              <a:spcBef>
                <a:spcPts val="695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LJUHIN+å®ä½"/>
                <a:cs typeface="LJUHIN+å®ä½"/>
              </a:rPr>
              <a:t>等价于：</a:t>
            </a:r>
            <a:endParaRPr sz="2400" spc="11">
              <a:solidFill>
                <a:srgbClr val="000000"/>
              </a:solidFill>
              <a:latin typeface="LJUHIN+å®ä½"/>
              <a:cs typeface="LJUHIN+å®ä½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2498" y="3671842"/>
            <a:ext cx="4716278" cy="1602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400" b="1" spc="684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510" marR="0">
              <a:lnSpc>
                <a:spcPts val="2685"/>
              </a:lnSpc>
              <a:spcBef>
                <a:spcPts val="435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400" b="1" spc="65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510" marR="0">
              <a:lnSpc>
                <a:spcPts val="2680"/>
              </a:lnSpc>
              <a:spcBef>
                <a:spcPts val="49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Sno =</a:t>
            </a:r>
            <a:r>
              <a:rPr sz="2400" b="1" spc="-1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201215121</a:t>
            </a:r>
            <a:r>
              <a:rPr sz="2400" b="1" spc="3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1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';</a:t>
            </a:r>
            <a:endParaRPr sz="2400" b="1" spc="1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16602" y="4903344"/>
            <a:ext cx="485296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6973" y="181379"/>
            <a:ext cx="3895648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FFFFFF"/>
                </a:solidFill>
                <a:latin typeface="WDKMIU+å®ä½"/>
                <a:cs typeface="WDKMIU+å®ä½"/>
              </a:rPr>
              <a:t>字符匹配（续）</a:t>
            </a:r>
            <a:endParaRPr sz="3600" spc="11">
              <a:solidFill>
                <a:srgbClr val="FFFFFF"/>
              </a:solidFill>
              <a:latin typeface="WDKMIU+å®ä½"/>
              <a:cs typeface="WDKMIU+å®ä½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640" y="699542"/>
            <a:ext cx="7047696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5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spc="31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1" dirty="0" err="1">
                <a:solidFill>
                  <a:srgbClr val="000000"/>
                </a:solidFill>
                <a:latin typeface="WDKMIU+å®ä½"/>
                <a:cs typeface="WDKMIU+å®ä½"/>
              </a:rPr>
              <a:t>匹配串为含通配符的字符串</a:t>
            </a:r>
            <a:endParaRPr sz="2400" b="1" spc="11" dirty="0">
              <a:solidFill>
                <a:srgbClr val="000000"/>
              </a:solidFill>
              <a:latin typeface="WDKMIU+å®ä½"/>
              <a:cs typeface="WDKMIU+å®ä½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504" y="1216372"/>
            <a:ext cx="9036496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80"/>
              </a:lnSpc>
              <a:spcBef>
                <a:spcPct val="0"/>
              </a:spcBef>
              <a:spcAft>
                <a:spcPct val="0"/>
              </a:spcAft>
            </a:pPr>
            <a:r>
              <a:rPr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sz="2800" spc="14" dirty="0">
                <a:solidFill>
                  <a:srgbClr val="000000"/>
                </a:solidFill>
                <a:latin typeface="WDKMIU+å®ä½"/>
                <a:cs typeface="WDKMIU+å®ä½"/>
              </a:rPr>
              <a:t>例</a:t>
            </a:r>
            <a:r>
              <a:rPr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3.30</a:t>
            </a:r>
            <a:r>
              <a:rPr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sz="2800" b="1" spc="667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1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DKMIU+å®ä½"/>
                <a:cs typeface="WDKMIU+å®ä½"/>
              </a:rPr>
              <a:t>查询所有姓刘学生的姓名、学号和性别</a:t>
            </a:r>
            <a:r>
              <a:rPr sz="2800" spc="11" dirty="0" smtClean="0">
                <a:solidFill>
                  <a:srgbClr val="000000"/>
                </a:solidFill>
                <a:latin typeface="WDKMIU+å®ä½"/>
                <a:cs typeface="WDKMIU+å®ä½"/>
              </a:rPr>
              <a:t>。</a:t>
            </a:r>
            <a:endParaRPr lang="en-US" sz="2800" spc="11" dirty="0" smtClean="0">
              <a:solidFill>
                <a:srgbClr val="000000"/>
              </a:solidFill>
              <a:latin typeface="WDKMIU+å®ä½"/>
              <a:cs typeface="WDKMIU+å®ä½"/>
            </a:endParaRPr>
          </a:p>
          <a:p>
            <a:pPr marL="0" marR="0">
              <a:lnSpc>
                <a:spcPts val="3580"/>
              </a:lnSpc>
              <a:spcBef>
                <a:spcPct val="0"/>
              </a:spcBef>
              <a:spcAft>
                <a:spcPct val="0"/>
              </a:spcAft>
            </a:pPr>
            <a:r>
              <a:rPr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000" b="1" spc="1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Sname</a:t>
            </a:r>
            <a:r>
              <a:rPr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</a:t>
            </a:r>
            <a:r>
              <a:rPr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20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Ssex</a:t>
            </a: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Student</a:t>
            </a: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zh-CN" sz="2000" b="1" spc="659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Sname</a:t>
            </a:r>
            <a:r>
              <a:rPr lang="en-US" altLang="zh-CN" sz="2000" b="1" spc="17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 smtClean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en-US" altLang="zh-CN" sz="2000" b="1" spc="-11" dirty="0" smtClean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 smtClean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zh-CN" altLang="en-US" sz="2000" spc="11" dirty="0" smtClean="0">
                <a:solidFill>
                  <a:srgbClr val="FF00FF"/>
                </a:solidFill>
                <a:latin typeface="WDKMIU+å®ä½"/>
                <a:cs typeface="WDKMIU+å®ä½"/>
              </a:rPr>
              <a:t>刘</a:t>
            </a:r>
            <a:r>
              <a:rPr lang="en-US" altLang="zh-CN" sz="2000" b="1" spc="-20" dirty="0" smtClean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%‘</a:t>
            </a:r>
            <a:r>
              <a:rPr lang="en-US" altLang="zh-CN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16602" y="4903344"/>
            <a:ext cx="485296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0" y="2440508"/>
            <a:ext cx="8964488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8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spc="1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DKMIU+å®ä½"/>
                <a:cs typeface="WDKMIU+å®ä½"/>
              </a:rPr>
              <a:t> </a:t>
            </a:r>
            <a:r>
              <a:rPr sz="2800" b="1" spc="1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DKMIU+å®ä½"/>
                <a:cs typeface="WDKMIU+å®ä½"/>
              </a:rPr>
              <a:t>查询所有姓刘</a:t>
            </a:r>
            <a:r>
              <a:rPr lang="zh-CN" altLang="en-US" sz="2800" b="1" spc="1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DKMIU+å®ä½"/>
                <a:cs typeface="WDKMIU+å®ä½"/>
              </a:rPr>
              <a:t>或李</a:t>
            </a:r>
            <a:r>
              <a:rPr sz="2800" b="1" spc="1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DKMIU+å®ä½"/>
                <a:cs typeface="WDKMIU+å®ä½"/>
              </a:rPr>
              <a:t>学生的姓名</a:t>
            </a:r>
            <a:r>
              <a:rPr sz="2800" b="1" spc="1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DKMIU+å®ä½"/>
                <a:cs typeface="WDKMIU+å®ä½"/>
              </a:rPr>
              <a:t>、学号和性别</a:t>
            </a:r>
            <a:r>
              <a:rPr sz="2800" spc="11" dirty="0" smtClean="0">
                <a:solidFill>
                  <a:srgbClr val="000000"/>
                </a:solidFill>
                <a:latin typeface="WDKMIU+å®ä½"/>
                <a:cs typeface="WDKMIU+å®ä½"/>
              </a:rPr>
              <a:t>。</a:t>
            </a:r>
            <a:r>
              <a:rPr lang="en-US" sz="2800" spc="11" dirty="0" smtClean="0">
                <a:solidFill>
                  <a:srgbClr val="000000"/>
                </a:solidFill>
                <a:latin typeface="WDKMIU+å®ä½"/>
                <a:cs typeface="WDKMIU+å®ä½"/>
              </a:rPr>
              <a:t>     </a:t>
            </a:r>
            <a:endParaRPr lang="en-US" sz="2800" spc="11" dirty="0" smtClean="0">
              <a:solidFill>
                <a:srgbClr val="000000"/>
              </a:solidFill>
              <a:latin typeface="WDKMIU+å®ä½"/>
              <a:cs typeface="WDKMIU+å®ä½"/>
            </a:endParaRPr>
          </a:p>
          <a:p>
            <a:pPr marL="0" marR="0">
              <a:lnSpc>
                <a:spcPts val="3580"/>
              </a:lnSpc>
              <a:spcBef>
                <a:spcPct val="0"/>
              </a:spcBef>
              <a:spcAft>
                <a:spcPct val="0"/>
              </a:spcAft>
            </a:pPr>
            <a:r>
              <a:rPr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000" b="1" spc="1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Sname</a:t>
            </a:r>
            <a:r>
              <a:rPr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</a:t>
            </a:r>
            <a:r>
              <a:rPr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20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Ssex</a:t>
            </a: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Student</a:t>
            </a: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zh-CN" sz="2000" b="1" spc="659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Sname</a:t>
            </a:r>
            <a:r>
              <a:rPr lang="en-US" altLang="zh-CN" sz="2000" b="1" spc="17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 smtClean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en-US" altLang="zh-CN" sz="2000" b="1" spc="-11" dirty="0" smtClean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 smtClean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‘[</a:t>
            </a:r>
            <a:r>
              <a:rPr lang="zh-CN" altLang="en-US" sz="2000" spc="11" dirty="0" smtClean="0">
                <a:solidFill>
                  <a:srgbClr val="FF00FF"/>
                </a:solidFill>
                <a:latin typeface="WDKMIU+å®ä½"/>
                <a:cs typeface="WDKMIU+å®ä½"/>
              </a:rPr>
              <a:t>刘李</a:t>
            </a:r>
            <a:r>
              <a:rPr lang="en-US" altLang="zh-CN" sz="2000" b="1" dirty="0" smtClean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altLang="zh-CN" sz="2000" b="1" spc="-20" dirty="0" smtClean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%‘</a:t>
            </a:r>
            <a:r>
              <a:rPr lang="en-US" altLang="zh-CN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5"/>
          <p:cNvSpPr txBox="1"/>
          <p:nvPr/>
        </p:nvSpPr>
        <p:spPr>
          <a:xfrm>
            <a:off x="0" y="3808660"/>
            <a:ext cx="914400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8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spc="1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DKMIU+å®ä½"/>
                <a:cs typeface="WDKMIU+å®ä½"/>
              </a:rPr>
              <a:t> </a:t>
            </a:r>
            <a:r>
              <a:rPr sz="2800" b="1" spc="1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DKMIU+å®ä½"/>
                <a:cs typeface="WDKMIU+å®ä½"/>
              </a:rPr>
              <a:t>查询所有</a:t>
            </a:r>
            <a:r>
              <a:rPr lang="zh-CN" altLang="en-US" sz="2800" b="1" spc="1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DKMIU+å®ä½"/>
                <a:cs typeface="WDKMIU+å®ä½"/>
              </a:rPr>
              <a:t>不</a:t>
            </a:r>
            <a:r>
              <a:rPr sz="2800" b="1" spc="1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DKMIU+å®ä½"/>
                <a:cs typeface="WDKMIU+å®ä½"/>
              </a:rPr>
              <a:t>姓刘</a:t>
            </a:r>
            <a:r>
              <a:rPr lang="zh-CN" altLang="en-US" sz="2800" b="1" spc="1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DKMIU+å®ä½"/>
                <a:cs typeface="WDKMIU+å®ä½"/>
              </a:rPr>
              <a:t>和李</a:t>
            </a:r>
            <a:r>
              <a:rPr sz="2800" b="1" spc="1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DKMIU+å®ä½"/>
                <a:cs typeface="WDKMIU+å®ä½"/>
              </a:rPr>
              <a:t>学生的姓名</a:t>
            </a:r>
            <a:r>
              <a:rPr sz="2800" b="1" spc="1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DKMIU+å®ä½"/>
                <a:cs typeface="WDKMIU+å®ä½"/>
              </a:rPr>
              <a:t>、学号和性别</a:t>
            </a:r>
            <a:r>
              <a:rPr sz="2800" b="1" spc="1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DKMIU+å®ä½"/>
                <a:cs typeface="WDKMIU+å®ä½"/>
              </a:rPr>
              <a:t>。</a:t>
            </a:r>
            <a:endParaRPr lang="en-US" sz="2800" b="1" spc="11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DKMIU+å®ä½"/>
              <a:cs typeface="WDKMIU+å®ä½"/>
            </a:endParaRPr>
          </a:p>
          <a:p>
            <a:pPr>
              <a:lnSpc>
                <a:spcPts val="3580"/>
              </a:lnSpc>
              <a:spcBef>
                <a:spcPct val="0"/>
              </a:spcBef>
              <a:spcAft>
                <a:spcPct val="0"/>
              </a:spcAft>
            </a:pPr>
            <a:r>
              <a:rPr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000" b="1" spc="1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Sname</a:t>
            </a:r>
            <a:r>
              <a:rPr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</a:t>
            </a:r>
            <a:r>
              <a:rPr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20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Ssex</a:t>
            </a: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Student</a:t>
            </a: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zh-CN" sz="2000" b="1" spc="659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Sname</a:t>
            </a:r>
            <a:r>
              <a:rPr lang="en-US" altLang="zh-CN" sz="2000" b="1" spc="17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 smtClean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en-US" altLang="zh-CN" sz="2000" b="1" spc="-11" dirty="0" smtClean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 smtClean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‘[</a:t>
            </a:r>
            <a:r>
              <a:rPr lang="en-US" altLang="zh-C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^</a:t>
            </a:r>
            <a:r>
              <a:rPr lang="zh-CN" altLang="en-US" sz="2000" spc="11" dirty="0" smtClean="0">
                <a:solidFill>
                  <a:srgbClr val="FF00FF"/>
                </a:solidFill>
                <a:latin typeface="WDKMIU+å®ä½"/>
                <a:cs typeface="WDKMIU+å®ä½"/>
              </a:rPr>
              <a:t>刘李</a:t>
            </a:r>
            <a:r>
              <a:rPr lang="en-US" altLang="zh-CN" sz="2000" b="1" dirty="0" smtClean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altLang="zh-CN" sz="2000" b="1" spc="-20" dirty="0" smtClean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%‘</a:t>
            </a:r>
            <a:r>
              <a:rPr lang="en-US" altLang="zh-CN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6973" y="181379"/>
            <a:ext cx="3895648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FFFFFF"/>
                </a:solidFill>
                <a:latin typeface="JEWKNN+å®ä½"/>
                <a:cs typeface="JEWKNN+å®ä½"/>
              </a:rPr>
              <a:t>字符匹配（续）</a:t>
            </a:r>
            <a:endParaRPr sz="3600" spc="11">
              <a:solidFill>
                <a:srgbClr val="FFFFFF"/>
              </a:solidFill>
              <a:latin typeface="JEWKNN+å®ä½"/>
              <a:cs typeface="JEWKNN+å®ä½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640" y="895911"/>
            <a:ext cx="4620554" cy="7958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spc="3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1">
                <a:solidFill>
                  <a:srgbClr val="000000"/>
                </a:solidFill>
                <a:latin typeface="JEWKNN+å®ä½"/>
                <a:cs typeface="JEWKNN+å®ä½"/>
              </a:rPr>
              <a:t>匹配串为含通配符的字符串</a:t>
            </a:r>
            <a:endParaRPr sz="2400" spc="11">
              <a:solidFill>
                <a:srgbClr val="000000"/>
              </a:solidFill>
              <a:latin typeface="JEWKNN+å®ä½"/>
              <a:cs typeface="JEWKNN+å®ä½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640" y="1772328"/>
            <a:ext cx="8840844" cy="12338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sz="2400" spc="14">
                <a:solidFill>
                  <a:srgbClr val="000000"/>
                </a:solidFill>
                <a:latin typeface="JEWKNN+å®ä½"/>
                <a:cs typeface="JEWKNN+å®ä½"/>
              </a:rPr>
              <a:t>例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3.31]</a:t>
            </a:r>
            <a:r>
              <a:rPr sz="2400" b="1" spc="6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2">
                <a:solidFill>
                  <a:srgbClr val="000000"/>
                </a:solidFill>
                <a:latin typeface="JEWKNN+å®ä½"/>
                <a:cs typeface="JEWKNN+å®ä½"/>
              </a:rPr>
              <a:t>查询姓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sz="2400" spc="11">
                <a:solidFill>
                  <a:srgbClr val="000000"/>
                </a:solidFill>
                <a:latin typeface="JEWKNN+å®ä½"/>
                <a:cs typeface="JEWKNN+å®ä½"/>
              </a:rPr>
              <a:t>欧阳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sz="2400" spc="11">
                <a:solidFill>
                  <a:srgbClr val="000000"/>
                </a:solidFill>
                <a:latin typeface="JEWKNN+å®ä½"/>
                <a:cs typeface="JEWKNN+å®ä½"/>
              </a:rPr>
              <a:t>且全名为三个汉字的学生的姓名。</a:t>
            </a:r>
            <a:endParaRPr sz="2400" spc="11">
              <a:solidFill>
                <a:srgbClr val="000000"/>
              </a:solidFill>
              <a:latin typeface="JEWKNN+å®ä½"/>
              <a:cs typeface="JEWKNN+å®ä½"/>
            </a:endParaRPr>
          </a:p>
          <a:p>
            <a:pPr marL="975360" marR="0">
              <a:lnSpc>
                <a:spcPts val="2680"/>
              </a:lnSpc>
              <a:spcBef>
                <a:spcPts val="70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Sname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2061" y="2647358"/>
            <a:ext cx="273802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400" b="1" spc="13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12061" y="3089042"/>
            <a:ext cx="5017842" cy="798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2400" b="1" spc="659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Sname</a:t>
            </a:r>
            <a:r>
              <a:rPr sz="2400" b="1" spc="1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sz="2400" b="1" spc="-18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sz="2400" spc="11">
                <a:solidFill>
                  <a:srgbClr val="FF00FF"/>
                </a:solidFill>
                <a:latin typeface="JEWKNN+å®ä½"/>
                <a:cs typeface="JEWKNN+å®ä½"/>
              </a:rPr>
              <a:t>欧阳</a:t>
            </a:r>
            <a:r>
              <a:rPr sz="2400" b="1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__'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16602" y="4903344"/>
            <a:ext cx="485296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6973" y="181379"/>
            <a:ext cx="3895648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FFFFFF"/>
                </a:solidFill>
                <a:latin typeface="MJEFFE+å®ä½"/>
                <a:cs typeface="MJEFFE+å®ä½"/>
              </a:rPr>
              <a:t>字符匹配（续）</a:t>
            </a:r>
            <a:endParaRPr sz="3600" spc="11">
              <a:solidFill>
                <a:srgbClr val="FFFFFF"/>
              </a:solidFill>
              <a:latin typeface="MJEFFE+å®ä½"/>
              <a:cs typeface="MJEFFE+å®ä½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640" y="893974"/>
            <a:ext cx="9386545" cy="12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sz="2400" spc="14">
                <a:solidFill>
                  <a:srgbClr val="000000"/>
                </a:solidFill>
                <a:latin typeface="MJEFFE+å®ä½"/>
                <a:cs typeface="MJEFFE+å®ä½"/>
              </a:rPr>
              <a:t>例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3.32]</a:t>
            </a:r>
            <a:r>
              <a:rPr sz="2400" b="1" spc="65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1">
                <a:solidFill>
                  <a:srgbClr val="000000"/>
                </a:solidFill>
                <a:latin typeface="MJEFFE+å®ä½"/>
                <a:cs typeface="MJEFFE+å®ä½"/>
              </a:rPr>
              <a:t>查询名字中第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spc="12">
                <a:solidFill>
                  <a:srgbClr val="000000"/>
                </a:solidFill>
                <a:latin typeface="MJEFFE+å®ä½"/>
                <a:cs typeface="MJEFFE+å®ä½"/>
              </a:rPr>
              <a:t>个字为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sz="2400" spc="11">
                <a:solidFill>
                  <a:srgbClr val="000000"/>
                </a:solidFill>
                <a:latin typeface="MJEFFE+å®ä½"/>
                <a:cs typeface="MJEFFE+å®ä½"/>
              </a:rPr>
              <a:t>阳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sz="2400" spc="11">
                <a:solidFill>
                  <a:srgbClr val="000000"/>
                </a:solidFill>
                <a:latin typeface="MJEFFE+å®ä½"/>
                <a:cs typeface="MJEFFE+å®ä½"/>
              </a:rPr>
              <a:t>字的学生的姓名和学号。</a:t>
            </a:r>
            <a:endParaRPr sz="2400" spc="11">
              <a:solidFill>
                <a:srgbClr val="000000"/>
              </a:solidFill>
              <a:latin typeface="MJEFFE+å®ä½"/>
              <a:cs typeface="MJEFFE+å®ä½"/>
            </a:endParaRPr>
          </a:p>
          <a:p>
            <a:pPr marL="890270" marR="0">
              <a:lnSpc>
                <a:spcPts val="2680"/>
              </a:lnSpc>
              <a:spcBef>
                <a:spcPts val="725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400" b="1" spc="1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Sname</a:t>
            </a:r>
            <a:r>
              <a:rPr sz="2400" spc="11">
                <a:solidFill>
                  <a:srgbClr val="000000"/>
                </a:solidFill>
                <a:latin typeface="MJEFFE+å®ä½"/>
                <a:cs typeface="MJEFFE+å®ä½"/>
              </a:rPr>
              <a:t>，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2061" y="1769280"/>
            <a:ext cx="290748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400" b="1" spc="264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2061" y="2211494"/>
            <a:ext cx="497040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2400" b="1" spc="659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Sname</a:t>
            </a:r>
            <a:r>
              <a:rPr sz="2400" b="1" spc="1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sz="2400" b="1" spc="-11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'__</a:t>
            </a:r>
            <a:r>
              <a:rPr sz="2400" spc="11">
                <a:solidFill>
                  <a:srgbClr val="FF00FF"/>
                </a:solidFill>
                <a:latin typeface="MJEFFE+å®ä½"/>
                <a:cs typeface="MJEFFE+å®ä½"/>
              </a:rPr>
              <a:t>阳</a:t>
            </a:r>
            <a:r>
              <a:rPr sz="2400" b="1" spc="-2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%'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640" y="3089042"/>
            <a:ext cx="8155489" cy="1673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sz="2400" spc="14">
                <a:solidFill>
                  <a:srgbClr val="000000"/>
                </a:solidFill>
                <a:latin typeface="MJEFFE+å®ä½"/>
                <a:cs typeface="MJEFFE+å®ä½"/>
              </a:rPr>
              <a:t>例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3.33]</a:t>
            </a:r>
            <a:r>
              <a:rPr sz="2400" b="1" spc="66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1">
                <a:solidFill>
                  <a:srgbClr val="000000"/>
                </a:solidFill>
                <a:latin typeface="MJEFFE+å®ä½"/>
                <a:cs typeface="MJEFFE+å®ä½"/>
              </a:rPr>
              <a:t>查询所有不姓刘的学生姓名、学号和性别。</a:t>
            </a:r>
            <a:endParaRPr sz="2400" spc="11">
              <a:solidFill>
                <a:srgbClr val="000000"/>
              </a:solidFill>
              <a:latin typeface="MJEFFE+å®ä½"/>
              <a:cs typeface="MJEFFE+å®ä½"/>
            </a:endParaRPr>
          </a:p>
          <a:p>
            <a:pPr marL="876300" marR="0">
              <a:lnSpc>
                <a:spcPts val="2680"/>
              </a:lnSpc>
              <a:spcBef>
                <a:spcPts val="705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400" b="1" spc="1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Sname, Sno, Ssex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63295" marR="0">
              <a:lnSpc>
                <a:spcPts val="2685"/>
              </a:lnSpc>
              <a:spcBef>
                <a:spcPts val="77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400" b="1" spc="264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2061" y="4406715"/>
            <a:ext cx="6964477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2400" b="1" spc="65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Sname</a:t>
            </a:r>
            <a:r>
              <a:rPr sz="2400" b="1" spc="1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LIKE '</a:t>
            </a:r>
            <a:r>
              <a:rPr sz="2400" spc="11" dirty="0">
                <a:solidFill>
                  <a:srgbClr val="FF00FF"/>
                </a:solidFill>
                <a:latin typeface="MJEFFE+å®ä½"/>
                <a:cs typeface="MJEFFE+å®ä½"/>
              </a:rPr>
              <a:t>刘</a:t>
            </a:r>
            <a:r>
              <a:rPr sz="2400" b="1" spc="-2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%'</a:t>
            </a:r>
            <a:r>
              <a:rPr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90670" marR="0">
              <a:lnSpc>
                <a:spcPts val="1785"/>
              </a:lnSpc>
              <a:spcBef>
                <a:spcPts val="1230"/>
              </a:spcBef>
              <a:spcAft>
                <a:spcPct val="0"/>
              </a:spcAft>
            </a:pPr>
            <a:endParaRPr sz="16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16602" y="4903344"/>
            <a:ext cx="485296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6973" y="181379"/>
            <a:ext cx="3895648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FFFFFF"/>
                </a:solidFill>
                <a:latin typeface="WRCTIH+å®ä½"/>
                <a:cs typeface="WRCTIH+å®ä½"/>
              </a:rPr>
              <a:t>字符匹配（续）</a:t>
            </a:r>
            <a:endParaRPr sz="3600" spc="11">
              <a:solidFill>
                <a:srgbClr val="FFFFFF"/>
              </a:solidFill>
              <a:latin typeface="WRCTIH+å®ä½"/>
              <a:cs typeface="WRCTIH+å®ä½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640" y="876503"/>
            <a:ext cx="6495485" cy="855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800" spc="69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1">
                <a:solidFill>
                  <a:srgbClr val="000000"/>
                </a:solidFill>
                <a:latin typeface="WRCTIH+å®ä½"/>
                <a:cs typeface="WRCTIH+å®ä½"/>
              </a:rPr>
              <a:t>使用换码字符将通配符转义为普通字符</a:t>
            </a:r>
            <a:endParaRPr sz="2400" spc="11">
              <a:solidFill>
                <a:srgbClr val="000000"/>
              </a:solidFill>
              <a:latin typeface="WRCTIH+å®ä½"/>
              <a:cs typeface="WRCTIH+å®ä½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459" y="1544341"/>
            <a:ext cx="7539012" cy="116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sz="2400" spc="14">
                <a:solidFill>
                  <a:srgbClr val="000000"/>
                </a:solidFill>
                <a:latin typeface="WRCTIH+å®ä½"/>
                <a:cs typeface="WRCTIH+å®ä½"/>
              </a:rPr>
              <a:t>例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3.34]</a:t>
            </a:r>
            <a:r>
              <a:rPr sz="2400" b="1" spc="542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1">
                <a:solidFill>
                  <a:srgbClr val="000000"/>
                </a:solidFill>
                <a:latin typeface="WRCTIH+å®ä½"/>
                <a:cs typeface="WRCTIH+å®ä½"/>
              </a:rPr>
              <a:t>查询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DB_Design</a:t>
            </a:r>
            <a:r>
              <a:rPr sz="2400" spc="11">
                <a:solidFill>
                  <a:srgbClr val="000000"/>
                </a:solidFill>
                <a:latin typeface="WRCTIH+å®ä½"/>
                <a:cs typeface="WRCTIH+å®ä½"/>
              </a:rPr>
              <a:t>课程的课程号和学分。</a:t>
            </a:r>
            <a:endParaRPr sz="2400" spc="11">
              <a:solidFill>
                <a:srgbClr val="000000"/>
              </a:solidFill>
              <a:latin typeface="WRCTIH+å®ä½"/>
              <a:cs typeface="WRCTIH+å®ä½"/>
            </a:endParaRPr>
          </a:p>
          <a:p>
            <a:pPr marL="422275" marR="0">
              <a:lnSpc>
                <a:spcPts val="2680"/>
              </a:lnSpc>
              <a:spcBef>
                <a:spcPts val="20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Cno</a:t>
            </a:r>
            <a:r>
              <a:rPr sz="2400" spc="11">
                <a:solidFill>
                  <a:srgbClr val="000000"/>
                </a:solidFill>
                <a:latin typeface="WRCTIH+å®ä½"/>
                <a:cs typeface="WRCTIH+å®ä½"/>
              </a:rPr>
              <a:t>，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Ccredit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4912" y="2273470"/>
            <a:ext cx="8006405" cy="11635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400" b="1" spc="264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685"/>
              </a:lnSpc>
              <a:spcBef>
                <a:spcPts val="195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2400" b="1" spc="659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Cname</a:t>
            </a:r>
            <a:r>
              <a:rPr sz="2400" b="1" spc="14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sz="2400" b="1" spc="-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'DB</a:t>
            </a:r>
            <a:r>
              <a:rPr sz="2400" b="1">
                <a:solidFill>
                  <a:srgbClr val="85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_Design'</a:t>
            </a:r>
            <a:r>
              <a:rPr sz="2400" b="1" spc="1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ESCAPE</a:t>
            </a:r>
            <a:r>
              <a:rPr sz="2400" b="1" spc="2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'\</a:t>
            </a:r>
            <a:r>
              <a:rPr sz="2400" b="1" spc="-2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16602" y="4903344"/>
            <a:ext cx="485296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6973" y="181379"/>
            <a:ext cx="3895648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FFFFFF"/>
                </a:solidFill>
                <a:latin typeface="PNPSRN+å®ä½"/>
                <a:cs typeface="PNPSRN+å®ä½"/>
              </a:rPr>
              <a:t>字符匹配（续）</a:t>
            </a:r>
            <a:endParaRPr sz="3600" spc="11">
              <a:solidFill>
                <a:srgbClr val="FFFFFF"/>
              </a:solidFill>
              <a:latin typeface="PNPSRN+å®ä½"/>
              <a:cs typeface="PNPSRN+å®ä½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640" y="876503"/>
            <a:ext cx="6495485" cy="855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800" spc="69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1">
                <a:solidFill>
                  <a:srgbClr val="000000"/>
                </a:solidFill>
                <a:latin typeface="PNPSRN+å®ä½"/>
                <a:cs typeface="PNPSRN+å®ä½"/>
              </a:rPr>
              <a:t>使用换码字符将通配符转义为普通字符</a:t>
            </a:r>
            <a:endParaRPr sz="2400" spc="11">
              <a:solidFill>
                <a:srgbClr val="000000"/>
              </a:solidFill>
              <a:latin typeface="PNPSRN+å®ä½"/>
              <a:cs typeface="PNPSRN+å®ä½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640" y="1544341"/>
            <a:ext cx="9229249" cy="1069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sz="2400" spc="14">
                <a:solidFill>
                  <a:srgbClr val="000000"/>
                </a:solidFill>
                <a:latin typeface="PNPSRN+å®ä½"/>
                <a:cs typeface="PNPSRN+å®ä½"/>
              </a:rPr>
              <a:t>例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3.35]</a:t>
            </a:r>
            <a:r>
              <a:rPr sz="2400" b="1" spc="66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2">
                <a:solidFill>
                  <a:srgbClr val="000000"/>
                </a:solidFill>
                <a:latin typeface="PNPSRN+å®ä½"/>
                <a:cs typeface="PNPSRN+å®ä½"/>
              </a:rPr>
              <a:t>查询以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"DB_"</a:t>
            </a:r>
            <a:r>
              <a:rPr sz="2400" spc="11">
                <a:solidFill>
                  <a:srgbClr val="000000"/>
                </a:solidFill>
                <a:latin typeface="PNPSRN+å®ä½"/>
                <a:cs typeface="PNPSRN+å®ä½"/>
              </a:rPr>
              <a:t>开头，且倒数第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z="2400" spc="11">
                <a:solidFill>
                  <a:srgbClr val="000000"/>
                </a:solidFill>
                <a:latin typeface="PNPSRN+å®ä½"/>
                <a:cs typeface="PNPSRN+å®ä½"/>
              </a:rPr>
              <a:t>个字符为</a:t>
            </a:r>
            <a:r>
              <a:rPr sz="2400" spc="8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11">
                <a:solidFill>
                  <a:srgbClr val="000000"/>
                </a:solidFill>
                <a:latin typeface="PNPSRN+å®ä½"/>
                <a:cs typeface="PNPSRN+å®ä½"/>
              </a:rPr>
              <a:t>的课程的</a:t>
            </a:r>
            <a:endParaRPr sz="2400" spc="11">
              <a:solidFill>
                <a:srgbClr val="000000"/>
              </a:solidFill>
              <a:latin typeface="PNPSRN+å®ä½"/>
              <a:cs typeface="PNPSRN+å®ä½"/>
            </a:endParaRPr>
          </a:p>
          <a:p>
            <a:pPr marL="34290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PNPSRN+å®ä½"/>
                <a:cs typeface="PNPSRN+å®ä½"/>
              </a:rPr>
              <a:t>详细情况。</a:t>
            </a:r>
            <a:endParaRPr sz="2400" spc="11">
              <a:solidFill>
                <a:srgbClr val="000000"/>
              </a:solidFill>
              <a:latin typeface="PNPSRN+å®ä½"/>
              <a:cs typeface="PNPSRN+å®ä½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4912" y="2200318"/>
            <a:ext cx="7831028" cy="1529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400" b="1" spc="67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685"/>
              </a:lnSpc>
              <a:spcBef>
                <a:spcPts val="195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400" b="1" spc="197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680"/>
              </a:lnSpc>
              <a:spcBef>
                <a:spcPts val="15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2400" b="1" spc="659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Cname</a:t>
            </a:r>
            <a:r>
              <a:rPr sz="2400" b="1" spc="1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sz="2400" b="1" spc="66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'DB</a:t>
            </a:r>
            <a:r>
              <a:rPr sz="2400" b="1">
                <a:solidFill>
                  <a:srgbClr val="85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sz="2400" b="1" spc="-1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_%i_</a:t>
            </a:r>
            <a:r>
              <a:rPr sz="2400" b="1" spc="6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_'</a:t>
            </a:r>
            <a:r>
              <a:rPr sz="2400" b="1" spc="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ESCAPE</a:t>
            </a:r>
            <a:r>
              <a:rPr sz="2400" b="1" spc="2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1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'\</a:t>
            </a:r>
            <a:r>
              <a:rPr sz="2400" b="1" spc="-23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1844" y="3600660"/>
            <a:ext cx="4899247" cy="665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ESCAPE '</a:t>
            </a:r>
            <a:r>
              <a:rPr sz="2000" spc="15">
                <a:solidFill>
                  <a:srgbClr val="009999"/>
                </a:solidFill>
                <a:latin typeface="PNPSRN+å®ä½"/>
                <a:cs typeface="PNPSRN+å®ä½"/>
              </a:rPr>
              <a:t>＼</a:t>
            </a:r>
            <a:r>
              <a:rPr sz="2000" b="1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sz="2000" b="1" spc="-10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5">
                <a:solidFill>
                  <a:srgbClr val="009999"/>
                </a:solidFill>
                <a:latin typeface="PNPSRN+å®ä½"/>
                <a:cs typeface="PNPSRN+å®ä½"/>
              </a:rPr>
              <a:t>表示“</a:t>
            </a:r>
            <a:r>
              <a:rPr sz="2000" spc="43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">
                <a:solidFill>
                  <a:srgbClr val="009999"/>
                </a:solidFill>
                <a:latin typeface="PNPSRN+å®ä½"/>
                <a:cs typeface="PNPSRN+å®ä½"/>
              </a:rPr>
              <a:t>＼”</a:t>
            </a:r>
            <a:r>
              <a:rPr sz="2000" spc="4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">
                <a:solidFill>
                  <a:srgbClr val="009999"/>
                </a:solidFill>
                <a:latin typeface="PNPSRN+å®ä½"/>
                <a:cs typeface="PNPSRN+å®ä½"/>
              </a:rPr>
              <a:t>为换码字符</a:t>
            </a:r>
            <a:endParaRPr sz="2000" spc="15">
              <a:solidFill>
                <a:srgbClr val="009999"/>
              </a:solidFill>
              <a:latin typeface="PNPSRN+å®ä½"/>
              <a:cs typeface="PNPSRN+å®ä½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16602" y="4903344"/>
            <a:ext cx="485296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74366" y="181379"/>
            <a:ext cx="4480864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FFFFFF"/>
                </a:solidFill>
                <a:latin typeface="SNKLRD+å®ä½"/>
                <a:cs typeface="SNKLRD+å®ä½"/>
              </a:rPr>
              <a:t>⑤</a:t>
            </a:r>
            <a:r>
              <a:rPr sz="3600" spc="108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11">
                <a:solidFill>
                  <a:srgbClr val="FFFFFF"/>
                </a:solidFill>
                <a:latin typeface="SNKLRD+å®ä½"/>
                <a:cs typeface="SNKLRD+å®ä½"/>
              </a:rPr>
              <a:t>涉及空值的查询</a:t>
            </a:r>
            <a:endParaRPr sz="3600" spc="11">
              <a:solidFill>
                <a:srgbClr val="FFFFFF"/>
              </a:solidFill>
              <a:latin typeface="SNKLRD+å®ä½"/>
              <a:cs typeface="SNKLRD+å®ä½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9490" y="825840"/>
            <a:ext cx="6501316" cy="930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</a:t>
            </a:r>
            <a:r>
              <a:rPr sz="2800">
                <a:solidFill>
                  <a:srgbClr val="000000"/>
                </a:solidFill>
                <a:latin typeface="SNKLRD+å®ä½"/>
                <a:cs typeface="SNKLRD+å®ä½"/>
              </a:rPr>
              <a:t>谓词：</a:t>
            </a:r>
            <a:r>
              <a:rPr sz="2800" spc="9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800" b="1" spc="-1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sz="2800" b="1" spc="3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>
                <a:solidFill>
                  <a:srgbClr val="000000"/>
                </a:solidFill>
                <a:latin typeface="SNKLRD+å®ä½"/>
                <a:cs typeface="SNKLRD+å®ä½"/>
              </a:rPr>
              <a:t>或</a:t>
            </a:r>
            <a:r>
              <a:rPr sz="2800" spc="8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800" b="1" spc="-1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NULL</a:t>
            </a:r>
            <a:endParaRPr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6995" y="1329098"/>
            <a:ext cx="3822771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spc="6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“IS” </a:t>
            </a:r>
            <a:r>
              <a:rPr sz="2400" spc="11">
                <a:solidFill>
                  <a:srgbClr val="000000"/>
                </a:solidFill>
                <a:latin typeface="SNKLRD+å®ä½"/>
                <a:cs typeface="SNKLRD+å®ä½"/>
              </a:rPr>
              <a:t>不能用</a:t>
            </a:r>
            <a:r>
              <a:rPr sz="2400" spc="6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1">
                <a:solidFill>
                  <a:srgbClr val="000000"/>
                </a:solidFill>
                <a:latin typeface="SNKLRD+å®ä½"/>
                <a:cs typeface="SNKLRD+å®ä½"/>
              </a:rPr>
              <a:t>“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=” </a:t>
            </a:r>
            <a:r>
              <a:rPr sz="2400" spc="11">
                <a:solidFill>
                  <a:srgbClr val="000000"/>
                </a:solidFill>
                <a:latin typeface="SNKLRD+å®ä½"/>
                <a:cs typeface="SNKLRD+å®ä½"/>
              </a:rPr>
              <a:t>代替</a:t>
            </a:r>
            <a:endParaRPr sz="2400" spc="11">
              <a:solidFill>
                <a:srgbClr val="000000"/>
              </a:solidFill>
              <a:latin typeface="SNKLRD+å®ä½"/>
              <a:cs typeface="SNKLRD+å®ä½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2290" y="2207303"/>
            <a:ext cx="921207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sz="2400" spc="11">
                <a:solidFill>
                  <a:srgbClr val="000000"/>
                </a:solidFill>
                <a:latin typeface="SNKLRD+å®ä½"/>
                <a:cs typeface="SNKLRD+å®ä½"/>
              </a:rPr>
              <a:t>例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3.36]</a:t>
            </a:r>
            <a:r>
              <a:rPr sz="2400" b="1" spc="67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1">
                <a:solidFill>
                  <a:srgbClr val="000000"/>
                </a:solidFill>
                <a:latin typeface="SNKLRD+å®ä½"/>
                <a:cs typeface="SNKLRD+å®ä½"/>
              </a:rPr>
              <a:t>某些学生选修课程后没有参加考试，所以有选课记</a:t>
            </a:r>
            <a:endParaRPr sz="2400" spc="11">
              <a:solidFill>
                <a:srgbClr val="000000"/>
              </a:solidFill>
              <a:latin typeface="SNKLRD+å®ä½"/>
              <a:cs typeface="SNKLRD+å®ä½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190" y="2660205"/>
            <a:ext cx="890186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4">
                <a:solidFill>
                  <a:srgbClr val="000000"/>
                </a:solidFill>
                <a:latin typeface="SNKLRD+å®ä½"/>
                <a:cs typeface="SNKLRD+å®ä½"/>
              </a:rPr>
              <a:t>录，但没</a:t>
            </a:r>
            <a:r>
              <a:rPr sz="2400" spc="5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1">
                <a:solidFill>
                  <a:srgbClr val="000000"/>
                </a:solidFill>
                <a:latin typeface="SNKLRD+å®ä½"/>
                <a:cs typeface="SNKLRD+å®ä½"/>
              </a:rPr>
              <a:t>有考试成绩。查询缺少成绩的学生的学号和相应</a:t>
            </a:r>
            <a:endParaRPr sz="2400" spc="11">
              <a:solidFill>
                <a:srgbClr val="000000"/>
              </a:solidFill>
              <a:latin typeface="SNKLRD+å®ä½"/>
              <a:cs typeface="SNKLRD+å®ä½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5190" y="3098855"/>
            <a:ext cx="1988820" cy="762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4">
                <a:solidFill>
                  <a:srgbClr val="000000"/>
                </a:solidFill>
                <a:latin typeface="SNKLRD+å®ä½"/>
                <a:cs typeface="SNKLRD+å®ä½"/>
              </a:rPr>
              <a:t>的课程号。</a:t>
            </a:r>
            <a:endParaRPr sz="2400" spc="14">
              <a:solidFill>
                <a:srgbClr val="000000"/>
              </a:solidFill>
              <a:latin typeface="SNKLRD+å®ä½"/>
              <a:cs typeface="SNKLRD+å®ä½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5471" y="3524293"/>
            <a:ext cx="3214676" cy="123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Sno</a:t>
            </a:r>
            <a:r>
              <a:rPr sz="2400" spc="11">
                <a:solidFill>
                  <a:srgbClr val="000000"/>
                </a:solidFill>
                <a:latin typeface="SNKLRD+å®ä½"/>
                <a:cs typeface="SNKLRD+å®ä½"/>
              </a:rPr>
              <a:t>，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Cno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165" marR="0">
              <a:lnSpc>
                <a:spcPts val="2685"/>
              </a:lnSpc>
              <a:spcBef>
                <a:spcPts val="72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400" b="1" spc="197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5813" y="4402447"/>
            <a:ext cx="7201662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2400" b="1" spc="65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Grade IS</a:t>
            </a:r>
            <a:r>
              <a:rPr sz="2400" b="1" spc="-1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96410" marR="0">
              <a:lnSpc>
                <a:spcPts val="1785"/>
              </a:lnSpc>
              <a:spcBef>
                <a:spcPts val="1210"/>
              </a:spcBef>
              <a:spcAft>
                <a:spcPct val="0"/>
              </a:spcAft>
            </a:pPr>
            <a:endParaRPr sz="16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16602" y="4903344"/>
            <a:ext cx="485296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74366" y="181379"/>
            <a:ext cx="4480864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FFFFFF"/>
                </a:solidFill>
                <a:latin typeface="MLFTEG+å®ä½"/>
                <a:cs typeface="MLFTEG+å®ä½"/>
              </a:rPr>
              <a:t>⑤</a:t>
            </a:r>
            <a:r>
              <a:rPr sz="3600" spc="108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11">
                <a:solidFill>
                  <a:srgbClr val="FFFFFF"/>
                </a:solidFill>
                <a:latin typeface="MLFTEG+å®ä½"/>
                <a:cs typeface="MLFTEG+å®ä½"/>
              </a:rPr>
              <a:t>涉及空值的查询</a:t>
            </a:r>
            <a:endParaRPr sz="3600" spc="11">
              <a:solidFill>
                <a:srgbClr val="FFFFFF"/>
              </a:solidFill>
              <a:latin typeface="MLFTEG+å®ä½"/>
              <a:cs typeface="MLFTEG+å®ä½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9490" y="825840"/>
            <a:ext cx="6501316" cy="930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</a:t>
            </a:r>
            <a:r>
              <a:rPr sz="2800">
                <a:solidFill>
                  <a:srgbClr val="000000"/>
                </a:solidFill>
                <a:latin typeface="MLFTEG+å®ä½"/>
                <a:cs typeface="MLFTEG+å®ä½"/>
              </a:rPr>
              <a:t>谓词：</a:t>
            </a:r>
            <a:r>
              <a:rPr sz="2800" spc="9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800" b="1" spc="-1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sz="2800" b="1" spc="3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>
                <a:solidFill>
                  <a:srgbClr val="000000"/>
                </a:solidFill>
                <a:latin typeface="MLFTEG+å®ä½"/>
                <a:cs typeface="MLFTEG+å®ä½"/>
              </a:rPr>
              <a:t>或</a:t>
            </a:r>
            <a:r>
              <a:rPr sz="2800" spc="8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800" b="1" spc="-1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NULL</a:t>
            </a:r>
            <a:endParaRPr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6995" y="1329098"/>
            <a:ext cx="3822771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spc="6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“IS” </a:t>
            </a:r>
            <a:r>
              <a:rPr sz="2400" spc="11">
                <a:solidFill>
                  <a:srgbClr val="000000"/>
                </a:solidFill>
                <a:latin typeface="MLFTEG+å®ä½"/>
                <a:cs typeface="MLFTEG+å®ä½"/>
              </a:rPr>
              <a:t>不能用</a:t>
            </a:r>
            <a:r>
              <a:rPr sz="2400" spc="6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1">
                <a:solidFill>
                  <a:srgbClr val="000000"/>
                </a:solidFill>
                <a:latin typeface="MLFTEG+å®ä½"/>
                <a:cs typeface="MLFTEG+å®ä½"/>
              </a:rPr>
              <a:t>“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=” </a:t>
            </a:r>
            <a:r>
              <a:rPr sz="2400" spc="11">
                <a:solidFill>
                  <a:srgbClr val="000000"/>
                </a:solidFill>
                <a:latin typeface="MLFTEG+å®ä½"/>
                <a:cs typeface="MLFTEG+å®ä½"/>
              </a:rPr>
              <a:t>代替</a:t>
            </a:r>
            <a:endParaRPr sz="2400" spc="11">
              <a:solidFill>
                <a:srgbClr val="000000"/>
              </a:solidFill>
              <a:latin typeface="MLFTEG+å®ä½"/>
              <a:cs typeface="MLFTEG+å®ä½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6110" y="2216639"/>
            <a:ext cx="8270401" cy="13385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sz="2800">
                <a:solidFill>
                  <a:srgbClr val="000000"/>
                </a:solidFill>
                <a:latin typeface="MLFTEG+å®ä½"/>
                <a:cs typeface="MLFTEG+å®ä½"/>
              </a:rPr>
              <a:t>例</a:t>
            </a:r>
            <a:r>
              <a:rPr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3.37]</a:t>
            </a:r>
            <a:r>
              <a:rPr sz="2800" b="1" spc="782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>
                <a:solidFill>
                  <a:srgbClr val="000000"/>
                </a:solidFill>
                <a:latin typeface="MLFTEG+å®ä½"/>
                <a:cs typeface="MLFTEG+å®ä½"/>
              </a:rPr>
              <a:t>查所有有成绩的学生学号和课程号。</a:t>
            </a:r>
            <a:endParaRPr sz="2800">
              <a:solidFill>
                <a:srgbClr val="000000"/>
              </a:solidFill>
              <a:latin typeface="MLFTEG+å®ä½"/>
              <a:cs typeface="MLFTEG+å®ä½"/>
            </a:endParaRPr>
          </a:p>
          <a:p>
            <a:pPr marL="879475" marR="0">
              <a:lnSpc>
                <a:spcPts val="2680"/>
              </a:lnSpc>
              <a:spcBef>
                <a:spcPts val="835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Sno</a:t>
            </a:r>
            <a:r>
              <a:rPr sz="2400" spc="11">
                <a:solidFill>
                  <a:srgbClr val="000000"/>
                </a:solidFill>
                <a:latin typeface="MLFTEG+å®ä½"/>
                <a:cs typeface="MLFTEG+å®ä½"/>
              </a:rPr>
              <a:t>，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Cno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5813" y="3158003"/>
            <a:ext cx="2196958" cy="798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400" b="1" spc="264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5813" y="3597445"/>
            <a:ext cx="492118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2400" b="1" spc="659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Grade IS</a:t>
            </a:r>
            <a:r>
              <a:rPr sz="2400" b="1" spc="-1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NULL;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16602" y="4903344"/>
            <a:ext cx="485296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6973" y="181379"/>
            <a:ext cx="3895648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FFFFFF"/>
                </a:solidFill>
                <a:latin typeface="LJWKSM+å®ä½"/>
                <a:cs typeface="LJWKSM+å®ä½"/>
              </a:rPr>
              <a:t>⑥多重条件查询</a:t>
            </a:r>
            <a:endParaRPr sz="3600" spc="11">
              <a:solidFill>
                <a:srgbClr val="FFFFFF"/>
              </a:solidFill>
              <a:latin typeface="LJWKSM+å®ä½"/>
              <a:cs typeface="LJWKSM+å®ä½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640" y="1070950"/>
            <a:ext cx="8571586" cy="930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2800" spc="206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</a:t>
            </a:r>
            <a:r>
              <a:rPr sz="2800">
                <a:solidFill>
                  <a:srgbClr val="000000"/>
                </a:solidFill>
                <a:latin typeface="LJWKSM+å®ä½"/>
                <a:cs typeface="LJWKSM+å®ä½"/>
              </a:rPr>
              <a:t>逻辑运算符：</a:t>
            </a:r>
            <a:r>
              <a:rPr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800">
                <a:solidFill>
                  <a:srgbClr val="000000"/>
                </a:solidFill>
                <a:latin typeface="LJWKSM+å®ä½"/>
                <a:cs typeface="LJWKSM+å®ä½"/>
              </a:rPr>
              <a:t>和</a:t>
            </a:r>
            <a:r>
              <a:rPr sz="2800" spc="13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2800">
                <a:solidFill>
                  <a:srgbClr val="000000"/>
                </a:solidFill>
                <a:latin typeface="LJWKSM+å®ä½"/>
                <a:cs typeface="LJWKSM+å®ä½"/>
              </a:rPr>
              <a:t>来连接多个查询条件</a:t>
            </a:r>
            <a:endParaRPr sz="2800">
              <a:solidFill>
                <a:srgbClr val="000000"/>
              </a:solidFill>
              <a:latin typeface="LJWKSM+å®ä½"/>
              <a:cs typeface="LJWKSM+å®ä½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3294" y="1723560"/>
            <a:ext cx="375701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spc="6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400" spc="11">
                <a:solidFill>
                  <a:srgbClr val="000000"/>
                </a:solidFill>
                <a:latin typeface="LJWKSM+å®ä½"/>
                <a:cs typeface="LJWKSM+å®ä½"/>
              </a:rPr>
              <a:t>的优先级高于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3294" y="2310437"/>
            <a:ext cx="3880606" cy="7958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spc="6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1">
                <a:solidFill>
                  <a:srgbClr val="000000"/>
                </a:solidFill>
                <a:latin typeface="LJWKSM+å®ä½"/>
                <a:cs typeface="LJWKSM+å®ä½"/>
              </a:rPr>
              <a:t>可以用括号改变优先级</a:t>
            </a:r>
            <a:endParaRPr sz="2400" spc="11">
              <a:solidFill>
                <a:srgbClr val="000000"/>
              </a:solidFill>
              <a:latin typeface="LJWKSM+å®ä½"/>
              <a:cs typeface="LJWKSM+å®ä½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640" y="2810426"/>
            <a:ext cx="819267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sz="2400" spc="14">
                <a:solidFill>
                  <a:srgbClr val="000000"/>
                </a:solidFill>
                <a:latin typeface="LJWKSM+å®ä½"/>
                <a:cs typeface="LJWKSM+å®ä½"/>
              </a:rPr>
              <a:t>例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3.38]</a:t>
            </a:r>
            <a:r>
              <a:rPr sz="2400" b="1" spc="6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2">
                <a:solidFill>
                  <a:srgbClr val="000000"/>
                </a:solidFill>
                <a:latin typeface="LJWKSM+å®ä½"/>
                <a:cs typeface="LJWKSM+å®ä½"/>
              </a:rPr>
              <a:t>查询计算机系年龄在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sz="2400" spc="11">
                <a:solidFill>
                  <a:srgbClr val="000000"/>
                </a:solidFill>
                <a:latin typeface="LJWKSM+å®ä½"/>
                <a:cs typeface="LJWKSM+å®ä½"/>
              </a:rPr>
              <a:t>岁以下的学生姓名。</a:t>
            </a:r>
            <a:endParaRPr sz="2400" spc="11">
              <a:solidFill>
                <a:srgbClr val="000000"/>
              </a:solidFill>
              <a:latin typeface="LJWKSM+å®ä½"/>
              <a:cs typeface="LJWKSM+å®ä½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7688" y="3367934"/>
            <a:ext cx="2742786" cy="798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400" b="1" spc="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Sname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7208" y="3831862"/>
            <a:ext cx="265755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400" b="1" spc="676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7208" y="4270498"/>
            <a:ext cx="5834495" cy="798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Sdept=</a:t>
            </a:r>
            <a:r>
              <a:rPr sz="2400" b="1" spc="1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'CS' AND</a:t>
            </a:r>
            <a:r>
              <a:rPr sz="2400" b="1" spc="14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Sage&lt;20;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16602" y="4903344"/>
            <a:ext cx="485296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08250" y="181379"/>
            <a:ext cx="4813096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FFFFFF"/>
                </a:solidFill>
                <a:latin typeface="HCWPPN+å®ä½"/>
                <a:cs typeface="HCWPPN+å®ä½"/>
              </a:rPr>
              <a:t>多重条件查询（续）</a:t>
            </a:r>
            <a:endParaRPr sz="3600" spc="11">
              <a:solidFill>
                <a:srgbClr val="FFFFFF"/>
              </a:solidFill>
              <a:latin typeface="HCWPPN+å®ä½"/>
              <a:cs typeface="HCWPPN+å®ä½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814" y="929494"/>
            <a:ext cx="9539079" cy="16126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2800" spc="206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</a:t>
            </a:r>
            <a:r>
              <a:rPr sz="2800">
                <a:solidFill>
                  <a:srgbClr val="000000"/>
                </a:solidFill>
                <a:latin typeface="HCWPPN+å®ä½"/>
                <a:cs typeface="HCWPPN+å®ä½"/>
              </a:rPr>
              <a:t>改写</a:t>
            </a:r>
            <a:r>
              <a:rPr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sz="2800">
                <a:solidFill>
                  <a:srgbClr val="000000"/>
                </a:solidFill>
                <a:latin typeface="HCWPPN+å®ä½"/>
                <a:cs typeface="HCWPPN+å®ä½"/>
              </a:rPr>
              <a:t>例</a:t>
            </a:r>
            <a:r>
              <a:rPr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3.27]</a:t>
            </a:r>
            <a:endParaRPr sz="2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680"/>
              </a:lnSpc>
              <a:spcBef>
                <a:spcPts val="50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sz="2400" spc="14">
                <a:solidFill>
                  <a:srgbClr val="000000"/>
                </a:solidFill>
                <a:latin typeface="HCWPPN+å®ä½"/>
                <a:cs typeface="HCWPPN+å®ä½"/>
              </a:rPr>
              <a:t>例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3.27]</a:t>
            </a:r>
            <a:r>
              <a:rPr sz="2400" b="1" spc="6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1">
                <a:solidFill>
                  <a:srgbClr val="000000"/>
                </a:solidFill>
                <a:latin typeface="HCWPPN+å®ä½"/>
                <a:cs typeface="HCWPPN+å®ä½"/>
              </a:rPr>
              <a:t>查询计算机科学系（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  <a:r>
              <a:rPr sz="2400" spc="11">
                <a:solidFill>
                  <a:srgbClr val="000000"/>
                </a:solidFill>
                <a:latin typeface="HCWPPN+å®ä½"/>
                <a:cs typeface="HCWPPN+å®ä½"/>
              </a:rPr>
              <a:t>）、数学系（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</a:t>
            </a:r>
            <a:r>
              <a:rPr sz="2400" spc="11">
                <a:solidFill>
                  <a:srgbClr val="000000"/>
                </a:solidFill>
                <a:latin typeface="HCWPPN+å®ä½"/>
                <a:cs typeface="HCWPPN+å®ä½"/>
              </a:rPr>
              <a:t>）和信息系</a:t>
            </a:r>
            <a:endParaRPr sz="2400" spc="11">
              <a:solidFill>
                <a:srgbClr val="000000"/>
              </a:solidFill>
              <a:latin typeface="HCWPPN+å®ä½"/>
              <a:cs typeface="HCWPPN+å®ä½"/>
            </a:endParaRPr>
          </a:p>
          <a:p>
            <a:pPr marL="34290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HCWPPN+å®ä½"/>
                <a:cs typeface="HCWPPN+å®ä½"/>
              </a:rPr>
              <a:t>（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400" spc="11">
                <a:solidFill>
                  <a:srgbClr val="000000"/>
                </a:solidFill>
                <a:latin typeface="HCWPPN+å®ä½"/>
                <a:cs typeface="HCWPPN+å®ä½"/>
              </a:rPr>
              <a:t>）学生的姓名和性别。</a:t>
            </a:r>
            <a:endParaRPr sz="2400" spc="11">
              <a:solidFill>
                <a:srgbClr val="000000"/>
              </a:solidFill>
              <a:latin typeface="HCWPPN+å®ä½"/>
              <a:cs typeface="HCWPPN+å®ä½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8519" y="2107416"/>
            <a:ext cx="4588269" cy="1336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Sname,</a:t>
            </a:r>
            <a:r>
              <a:rPr sz="2000" b="1" spc="-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Ssex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240"/>
              </a:lnSpc>
              <a:spcBef>
                <a:spcPts val="455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000" b="1" spc="2186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240"/>
              </a:lnSpc>
              <a:spcBef>
                <a:spcPts val="40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2000" b="1" spc="546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Sdept IN ('CS</a:t>
            </a:r>
            <a:r>
              <a:rPr sz="2000" b="1" spc="-2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','MA</a:t>
            </a:r>
            <a:r>
              <a:rPr sz="2000" b="1" spc="-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','IS')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814" y="3261542"/>
            <a:ext cx="1988820" cy="762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4">
                <a:solidFill>
                  <a:srgbClr val="000000"/>
                </a:solidFill>
                <a:latin typeface="HCWPPN+å®ä½"/>
                <a:cs typeface="HCWPPN+å®ä½"/>
              </a:rPr>
              <a:t>可改写为：</a:t>
            </a:r>
            <a:endParaRPr sz="2400" spc="14">
              <a:solidFill>
                <a:srgbClr val="000000"/>
              </a:solidFill>
              <a:latin typeface="HCWPPN+å®ä½"/>
              <a:cs typeface="HCWPPN+å®ä½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8519" y="3699081"/>
            <a:ext cx="7529686" cy="1335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Sname,</a:t>
            </a:r>
            <a:r>
              <a:rPr sz="2000" b="1" spc="-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Ssex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240"/>
              </a:lnSpc>
              <a:spcBef>
                <a:spcPts val="45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000" b="1" spc="2186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240"/>
              </a:lnSpc>
              <a:spcBef>
                <a:spcPts val="40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2000" b="1" spc="54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Sdept=</a:t>
            </a:r>
            <a:r>
              <a:rPr sz="2000" b="1" spc="-1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sz="2000" b="1" spc="-1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CS' OR</a:t>
            </a:r>
            <a:r>
              <a:rPr sz="2000" b="1" spc="-1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Sdept=</a:t>
            </a:r>
            <a:r>
              <a:rPr sz="2000" b="1" spc="-2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sz="2000" b="1" spc="-1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MA'</a:t>
            </a:r>
            <a:r>
              <a:rPr sz="2000" b="1" spc="-1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2000" b="1" spc="-1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Sdept=</a:t>
            </a:r>
            <a:r>
              <a:rPr sz="2000" b="1" spc="-2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'IS ';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16602" y="4903344"/>
            <a:ext cx="485296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54297" y="181379"/>
            <a:ext cx="2519476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FFFFFF"/>
                </a:solidFill>
                <a:latin typeface="OVOCLO+å®ä½"/>
                <a:cs typeface="OVOCLO+å®ä½"/>
              </a:rPr>
              <a:t>数据查询</a:t>
            </a:r>
            <a:endParaRPr sz="3600" spc="11">
              <a:solidFill>
                <a:srgbClr val="FFFFFF"/>
              </a:solidFill>
              <a:latin typeface="OVOCLO+å®ä½"/>
              <a:cs typeface="OVOCLO+å®ä½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0390" y="972639"/>
            <a:ext cx="2024786" cy="795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</a:t>
            </a:r>
            <a:r>
              <a:rPr sz="2400" spc="-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4">
                <a:solidFill>
                  <a:srgbClr val="000000"/>
                </a:solidFill>
                <a:latin typeface="OVOCLO+å®ä½"/>
                <a:cs typeface="OVOCLO+å®ä½"/>
              </a:rPr>
              <a:t>语句格式</a:t>
            </a:r>
            <a:endParaRPr sz="2400" spc="14">
              <a:solidFill>
                <a:srgbClr val="000000"/>
              </a:solidFill>
              <a:latin typeface="OVOCLO+å®ä½"/>
              <a:cs typeface="OVOCLO+å®ä½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5398" y="1556976"/>
            <a:ext cx="8248003" cy="17022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000" b="1" spc="15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[ALL|DISTINCT]</a:t>
            </a:r>
            <a:r>
              <a:rPr sz="2000" b="1" spc="-2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sz="2000" spc="15">
                <a:solidFill>
                  <a:srgbClr val="000000"/>
                </a:solidFill>
                <a:latin typeface="OVOCLO+å®ä½"/>
                <a:cs typeface="OVOCLO+å®ä½"/>
              </a:rPr>
              <a:t>目标列表达式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&gt;[,&lt;</a:t>
            </a:r>
            <a:r>
              <a:rPr sz="2000" spc="11">
                <a:solidFill>
                  <a:srgbClr val="000000"/>
                </a:solidFill>
                <a:latin typeface="OVOCLO+å®ä½"/>
                <a:cs typeface="OVOCLO+å®ä½"/>
              </a:rPr>
              <a:t>目标列表达式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&gt;]</a:t>
            </a:r>
            <a:r>
              <a:rPr sz="2000" b="1" spc="-4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…</a:t>
            </a:r>
            <a:endParaRPr sz="2000" b="1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 marL="44450" marR="0">
              <a:lnSpc>
                <a:spcPts val="2270"/>
              </a:lnSpc>
              <a:spcBef>
                <a:spcPts val="1615"/>
              </a:spcBef>
              <a:spcAft>
                <a:spcPct val="0"/>
              </a:spcAft>
            </a:pPr>
            <a:r>
              <a:rPr sz="2000" b="1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000" b="1" spc="-28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sz="2000" spc="15">
                <a:solidFill>
                  <a:srgbClr val="000000"/>
                </a:solidFill>
                <a:latin typeface="OVOCLO+å®ä½"/>
                <a:cs typeface="OVOCLO+å®ä½"/>
              </a:rPr>
              <a:t>表名或视图名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&gt;[,&lt;</a:t>
            </a:r>
            <a:r>
              <a:rPr sz="2000" spc="11">
                <a:solidFill>
                  <a:srgbClr val="000000"/>
                </a:solidFill>
                <a:latin typeface="OVOCLO+å®ä½"/>
                <a:cs typeface="OVOCLO+å®ä½"/>
              </a:rPr>
              <a:t>表名或视图名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sz="2000" b="1" spc="-4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sz="20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…|(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000" b="1" spc="14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5">
                <a:solidFill>
                  <a:srgbClr val="000000"/>
                </a:solidFill>
                <a:latin typeface="OVOCLO+å®ä½"/>
                <a:cs typeface="OVOCLO+å®ä½"/>
              </a:rPr>
              <a:t>语句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2650" marR="0">
              <a:lnSpc>
                <a:spcPts val="2240"/>
              </a:lnSpc>
              <a:spcBef>
                <a:spcPts val="166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[AS]&lt;</a:t>
            </a:r>
            <a:r>
              <a:rPr sz="2000" spc="17">
                <a:solidFill>
                  <a:srgbClr val="000000"/>
                </a:solidFill>
                <a:latin typeface="OVOCLO+å®ä½"/>
                <a:cs typeface="OVOCLO+å®ä½"/>
              </a:rPr>
              <a:t>别名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3790" y="3112367"/>
            <a:ext cx="3335219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</a:t>
            </a:r>
            <a:r>
              <a:rPr sz="2000" b="1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sz="2000" spc="15">
                <a:solidFill>
                  <a:srgbClr val="000000"/>
                </a:solidFill>
                <a:latin typeface="OVOCLO+å®ä½"/>
                <a:cs typeface="OVOCLO+å®ä½"/>
              </a:rPr>
              <a:t>条件表达式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sz="2000" b="1" spc="-4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3790" y="3630252"/>
            <a:ext cx="6546391" cy="11840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</a:t>
            </a:r>
            <a:r>
              <a:rPr sz="20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sz="2000" b="1" spc="-28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000" b="1" spc="-12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sz="2000" spc="17" dirty="0">
                <a:solidFill>
                  <a:srgbClr val="000000"/>
                </a:solidFill>
                <a:latin typeface="OVOCLO+å®ä½"/>
                <a:cs typeface="OVOCLO+å®ä½"/>
              </a:rPr>
              <a:t>列名</a:t>
            </a:r>
            <a:r>
              <a:rPr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1&gt;</a:t>
            </a:r>
            <a:r>
              <a:rPr sz="2000" b="1" spc="-34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sz="2000" b="1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HAVING</a:t>
            </a:r>
            <a:r>
              <a:rPr sz="2000" b="1" spc="-15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sz="2000" spc="15" dirty="0" err="1">
                <a:solidFill>
                  <a:srgbClr val="000000"/>
                </a:solidFill>
                <a:latin typeface="OVOCLO+å®ä½"/>
                <a:cs typeface="OVOCLO+å®ä½"/>
              </a:rPr>
              <a:t>条件表达式</a:t>
            </a:r>
            <a:r>
              <a:rPr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sz="2000" b="1" spc="-4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sz="2000" b="1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240"/>
              </a:lnSpc>
              <a:spcBef>
                <a:spcPts val="1890"/>
              </a:spcBef>
              <a:spcAft>
                <a:spcPct val="0"/>
              </a:spcAft>
            </a:pPr>
            <a:r>
              <a:rPr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</a:t>
            </a:r>
            <a:r>
              <a:rPr sz="20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sz="2000" b="1" spc="-15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000" b="1" spc="-12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sz="2000" spc="17" dirty="0">
                <a:solidFill>
                  <a:srgbClr val="000000"/>
                </a:solidFill>
                <a:latin typeface="OVOCLO+å®ä½"/>
                <a:cs typeface="OVOCLO+å®ä½"/>
              </a:rPr>
              <a:t>列名</a:t>
            </a:r>
            <a:r>
              <a:rPr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2&gt;</a:t>
            </a:r>
            <a:r>
              <a:rPr sz="2000" b="1" spc="-34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sz="2000" b="1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ASC|DESC ]</a:t>
            </a:r>
            <a:r>
              <a:rPr sz="2000" b="1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  <a:endParaRPr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16602" y="4903344"/>
            <a:ext cx="485296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15514" y="160380"/>
            <a:ext cx="4397298" cy="1196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5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3.ORDER BY</a:t>
            </a:r>
            <a:r>
              <a:rPr sz="3600" spc="11">
                <a:solidFill>
                  <a:srgbClr val="FFFFFF"/>
                </a:solidFill>
                <a:latin typeface="AGTOIG+å®ä½"/>
                <a:cs typeface="AGTOIG+å®ä½"/>
              </a:rPr>
              <a:t>子句</a:t>
            </a:r>
            <a:endParaRPr sz="3600" spc="11">
              <a:solidFill>
                <a:srgbClr val="FFFFFF"/>
              </a:solidFill>
              <a:latin typeface="AGTOIG+å®ä½"/>
              <a:cs typeface="AGTOIG+å®ä½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640" y="1049255"/>
            <a:ext cx="3463163" cy="930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2800" spc="206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</a:t>
            </a:r>
            <a:r>
              <a:rPr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sz="2800" b="1" spc="1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800">
                <a:solidFill>
                  <a:srgbClr val="000000"/>
                </a:solidFill>
                <a:latin typeface="AGTOIG+å®ä½"/>
                <a:cs typeface="AGTOIG+å®ä½"/>
              </a:rPr>
              <a:t>子句</a:t>
            </a:r>
            <a:endParaRPr sz="2800">
              <a:solidFill>
                <a:srgbClr val="000000"/>
              </a:solidFill>
              <a:latin typeface="AGTOIG+å®ä½"/>
              <a:cs typeface="AGTOIG+å®ä½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6144" y="1741624"/>
            <a:ext cx="4907221" cy="795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spc="-13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1">
                <a:solidFill>
                  <a:srgbClr val="000000"/>
                </a:solidFill>
                <a:latin typeface="AGTOIG+å®ä½"/>
                <a:cs typeface="AGTOIG+å®ä½"/>
              </a:rPr>
              <a:t>可以按一个或多个属性列排序</a:t>
            </a:r>
            <a:endParaRPr sz="2400" spc="11">
              <a:solidFill>
                <a:srgbClr val="000000"/>
              </a:solidFill>
              <a:latin typeface="AGTOIG+å®ä½"/>
              <a:cs typeface="AGTOIG+å®ä½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6144" y="2361205"/>
            <a:ext cx="6499663" cy="798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spc="-13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1">
                <a:solidFill>
                  <a:srgbClr val="000000"/>
                </a:solidFill>
                <a:latin typeface="AGTOIG+å®ä½"/>
                <a:cs typeface="AGTOIG+å®ä½"/>
              </a:rPr>
              <a:t>升序：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ASC;</a:t>
            </a:r>
            <a:r>
              <a:rPr sz="2400" spc="11">
                <a:solidFill>
                  <a:srgbClr val="000000"/>
                </a:solidFill>
                <a:latin typeface="AGTOIG+å®ä½"/>
                <a:cs typeface="AGTOIG+å®ä½"/>
              </a:rPr>
              <a:t>降序：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DESC;</a:t>
            </a:r>
            <a:r>
              <a:rPr sz="2400" spc="11">
                <a:solidFill>
                  <a:srgbClr val="000000"/>
                </a:solidFill>
                <a:latin typeface="AGTOIG+å®ä½"/>
                <a:cs typeface="AGTOIG+å®ä½"/>
              </a:rPr>
              <a:t>缺省值为升序</a:t>
            </a:r>
            <a:endParaRPr sz="2400" spc="11">
              <a:solidFill>
                <a:srgbClr val="000000"/>
              </a:solidFill>
              <a:latin typeface="AGTOIG+å®ä½"/>
              <a:cs typeface="AGTOIG+å®ä½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640" y="3021152"/>
            <a:ext cx="9250954" cy="9275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5"/>
              </a:lnSpc>
              <a:spcBef>
                <a:spcPct val="0"/>
              </a:spcBef>
              <a:spcAft>
                <a:spcPct val="0"/>
              </a:spcAft>
            </a:pPr>
            <a:r>
              <a:rPr sz="2800" spc="206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</a:t>
            </a:r>
            <a:r>
              <a:rPr sz="2800" spc="92">
                <a:solidFill>
                  <a:srgbClr val="000000"/>
                </a:solidFill>
                <a:latin typeface="AGTOIG+å®ä½"/>
                <a:cs typeface="AGTOIG+å®ä½"/>
              </a:rPr>
              <a:t>对于空值，排序时显示的次序由具体系统实现来</a:t>
            </a:r>
            <a:endParaRPr sz="2800" spc="92">
              <a:solidFill>
                <a:srgbClr val="000000"/>
              </a:solidFill>
              <a:latin typeface="AGTOIG+å®ä½"/>
              <a:cs typeface="AGTOIG+å®ä½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1844" y="3675530"/>
            <a:ext cx="1245108" cy="8884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GTOIG+å®ä½"/>
                <a:cs typeface="AGTOIG+å®ä½"/>
              </a:rPr>
              <a:t>决定</a:t>
            </a:r>
            <a:endParaRPr sz="2800">
              <a:solidFill>
                <a:srgbClr val="000000"/>
              </a:solidFill>
              <a:latin typeface="AGTOIG+å®ä½"/>
              <a:cs typeface="AGTOIG+å®ä½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16602" y="4903344"/>
            <a:ext cx="485296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54301" y="160380"/>
            <a:ext cx="5558575" cy="1196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5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</a:t>
            </a:r>
            <a:r>
              <a:rPr sz="3600" spc="11">
                <a:solidFill>
                  <a:srgbClr val="FFFFFF"/>
                </a:solidFill>
                <a:latin typeface="DHGVLC+å®ä½"/>
                <a:cs typeface="DHGVLC+å®ä½"/>
              </a:rPr>
              <a:t>子句</a:t>
            </a:r>
            <a:r>
              <a:rPr sz="3600" spc="95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11">
                <a:solidFill>
                  <a:srgbClr val="FFFFFF"/>
                </a:solidFill>
                <a:latin typeface="DHGVLC+å®ä½"/>
                <a:cs typeface="DHGVLC+å®ä½"/>
              </a:rPr>
              <a:t>（续）</a:t>
            </a:r>
            <a:endParaRPr sz="3600" spc="11">
              <a:solidFill>
                <a:srgbClr val="FFFFFF"/>
              </a:solidFill>
              <a:latin typeface="DHGVLC+å®ä½"/>
              <a:cs typeface="DHGVLC+å®ä½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640" y="914951"/>
            <a:ext cx="924922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 b="1" spc="1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sz="2400" spc="25">
                <a:solidFill>
                  <a:srgbClr val="000000"/>
                </a:solidFill>
                <a:latin typeface="DHGVLC+å®ä½"/>
                <a:cs typeface="DHGVLC+å®ä½"/>
              </a:rPr>
              <a:t>例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3.39]</a:t>
            </a:r>
            <a:r>
              <a:rPr sz="2400" spc="21">
                <a:solidFill>
                  <a:srgbClr val="000000"/>
                </a:solidFill>
                <a:latin typeface="DHGVLC+å®ä½"/>
                <a:cs typeface="DHGVLC+å®ä½"/>
              </a:rPr>
              <a:t>查询选修了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z="2400" spc="21">
                <a:solidFill>
                  <a:srgbClr val="000000"/>
                </a:solidFill>
                <a:latin typeface="DHGVLC+å®ä½"/>
                <a:cs typeface="DHGVLC+å®ä½"/>
              </a:rPr>
              <a:t>号课程的学生的学号及其成绩，查询结</a:t>
            </a:r>
            <a:endParaRPr sz="2400" spc="21">
              <a:solidFill>
                <a:srgbClr val="000000"/>
              </a:solidFill>
              <a:latin typeface="DHGVLC+å®ä½"/>
              <a:cs typeface="DHGVLC+å®ä½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1844" y="1294439"/>
            <a:ext cx="3213226" cy="762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DHGVLC+å®ä½"/>
                <a:cs typeface="DHGVLC+å®ä½"/>
              </a:rPr>
              <a:t>果按分数降序排列。</a:t>
            </a:r>
            <a:endParaRPr sz="2400" spc="11">
              <a:solidFill>
                <a:srgbClr val="000000"/>
              </a:solidFill>
              <a:latin typeface="DHGVLC+å®ä½"/>
              <a:cs typeface="DHGVLC+å®ä½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2552" y="1716829"/>
            <a:ext cx="3366892" cy="123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Sno, Grade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685"/>
              </a:lnSpc>
              <a:spcBef>
                <a:spcPts val="72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400" b="1" spc="199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2552" y="2595034"/>
            <a:ext cx="4144872" cy="1236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2400" b="1" spc="669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Cno=</a:t>
            </a:r>
            <a:r>
              <a:rPr sz="2400" b="1" spc="-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3 '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680"/>
              </a:lnSpc>
              <a:spcBef>
                <a:spcPts val="725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sz="2400" b="1" spc="14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Grade DESC;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16602" y="4903344"/>
            <a:ext cx="485296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54301" y="160380"/>
            <a:ext cx="5558575" cy="1196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5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</a:t>
            </a:r>
            <a:r>
              <a:rPr sz="3600" spc="11">
                <a:solidFill>
                  <a:srgbClr val="FFFFFF"/>
                </a:solidFill>
                <a:latin typeface="FUUHDF+å®ä½"/>
                <a:cs typeface="FUUHDF+å®ä½"/>
              </a:rPr>
              <a:t>子句</a:t>
            </a:r>
            <a:r>
              <a:rPr sz="3600" spc="95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11">
                <a:solidFill>
                  <a:srgbClr val="FFFFFF"/>
                </a:solidFill>
                <a:latin typeface="FUUHDF+å®ä½"/>
                <a:cs typeface="FUUHDF+å®ä½"/>
              </a:rPr>
              <a:t>（续）</a:t>
            </a:r>
            <a:endParaRPr sz="3600" spc="11">
              <a:solidFill>
                <a:srgbClr val="FFFFFF"/>
              </a:solidFill>
              <a:latin typeface="FUUHDF+å®ä½"/>
              <a:cs typeface="FUUHDF+å®ä½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640" y="914951"/>
            <a:ext cx="9017417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sz="2400" spc="14">
                <a:solidFill>
                  <a:srgbClr val="000000"/>
                </a:solidFill>
                <a:latin typeface="FUUHDF+å®ä½"/>
                <a:cs typeface="FUUHDF+å®ä½"/>
              </a:rPr>
              <a:t>例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3.40]</a:t>
            </a:r>
            <a:r>
              <a:rPr sz="2400" spc="11">
                <a:solidFill>
                  <a:srgbClr val="000000"/>
                </a:solidFill>
                <a:latin typeface="FUUHDF+å®ä½"/>
                <a:cs typeface="FUUHDF+å®ä½"/>
              </a:rPr>
              <a:t>查询全体学生情况，查询结果按所在系的系号升序</a:t>
            </a:r>
            <a:endParaRPr sz="2400" spc="11">
              <a:solidFill>
                <a:srgbClr val="000000"/>
              </a:solidFill>
              <a:latin typeface="FUUHDF+å®ä½"/>
              <a:cs typeface="FUUHDF+å®ä½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1844" y="1294439"/>
            <a:ext cx="6339503" cy="762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FUUHDF+å®ä½"/>
                <a:cs typeface="FUUHDF+å®ä½"/>
              </a:rPr>
              <a:t>排列，同一系中的学生按年龄降序排列。</a:t>
            </a:r>
            <a:endParaRPr sz="2400" spc="11">
              <a:solidFill>
                <a:srgbClr val="000000"/>
              </a:solidFill>
              <a:latin typeface="FUUHDF+å®ä½"/>
              <a:cs typeface="FUUHDF+å®ä½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2552" y="1716829"/>
            <a:ext cx="1944977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400" b="1" spc="67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2552" y="2155465"/>
            <a:ext cx="2656397" cy="798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400" b="1" spc="65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2552" y="2595034"/>
            <a:ext cx="513684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sz="2400" b="1" spc="1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Sdept, Sage DESC;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16602" y="4903344"/>
            <a:ext cx="485296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916602" y="4903344"/>
            <a:ext cx="485296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54297" y="1987065"/>
            <a:ext cx="2519476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MTFUNL+é»ä½"/>
                <a:cs typeface="MTFUNL+é»ä½"/>
              </a:rPr>
              <a:t>数据查询</a:t>
            </a:r>
            <a:endParaRPr sz="3600" spc="11">
              <a:solidFill>
                <a:srgbClr val="000000"/>
              </a:solidFill>
              <a:latin typeface="MTFUNL+é»ä½"/>
              <a:cs typeface="MTFUNL+é»ä½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51021" y="2596369"/>
            <a:ext cx="2972054" cy="930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2800" spc="20">
                <a:solidFill>
                  <a:srgbClr val="000000"/>
                </a:solidFill>
                <a:latin typeface="MTFUNL+é»ä½"/>
                <a:cs typeface="MTFUNL+é»ä½"/>
              </a:rPr>
              <a:t>（单表查询</a:t>
            </a:r>
            <a:r>
              <a:rPr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800" b="1" spc="-3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>
                <a:solidFill>
                  <a:srgbClr val="000000"/>
                </a:solidFill>
                <a:latin typeface="MTFUNL+é»ä½"/>
                <a:cs typeface="MTFUNL+é»ä½"/>
              </a:rPr>
              <a:t>）</a:t>
            </a:r>
            <a:endParaRPr sz="2800">
              <a:solidFill>
                <a:srgbClr val="000000"/>
              </a:solidFill>
              <a:latin typeface="MTFUNL+é»ä½"/>
              <a:cs typeface="MTFUNL+é»ä½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16602" y="4903344"/>
            <a:ext cx="485296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54297" y="181379"/>
            <a:ext cx="2519476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FFFFFF"/>
                </a:solidFill>
                <a:latin typeface="NPWLGT+å®ä½"/>
                <a:cs typeface="NPWLGT+å®ä½"/>
              </a:rPr>
              <a:t>数据查询</a:t>
            </a:r>
            <a:endParaRPr sz="3600" spc="11">
              <a:solidFill>
                <a:srgbClr val="FFFFFF"/>
              </a:solidFill>
              <a:latin typeface="NPWLGT+å®ä½"/>
              <a:cs typeface="NPWLGT+å®ä½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2642" y="924792"/>
            <a:ext cx="7227750" cy="1269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 dirty="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000" spc="263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000" spc="15" dirty="0" err="1">
                <a:solidFill>
                  <a:srgbClr val="000000"/>
                </a:solidFill>
                <a:latin typeface="NPWLGT+å®ä½"/>
                <a:cs typeface="NPWLGT+å®ä½"/>
              </a:rPr>
              <a:t>子句：指定要显示的属性列</a:t>
            </a:r>
            <a:endParaRPr sz="2000" spc="15" dirty="0">
              <a:solidFill>
                <a:srgbClr val="000000"/>
              </a:solidFill>
              <a:latin typeface="NPWLGT+å®ä½"/>
              <a:cs typeface="NPWLGT+å®ä½"/>
            </a:endParaRPr>
          </a:p>
          <a:p>
            <a:pPr marL="0" marR="0">
              <a:lnSpc>
                <a:spcPts val="2240"/>
              </a:lnSpc>
              <a:spcBef>
                <a:spcPts val="1650"/>
              </a:spcBef>
              <a:spcAft>
                <a:spcPct val="0"/>
              </a:spcAft>
            </a:pPr>
            <a:r>
              <a:rPr sz="2000" dirty="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000" spc="263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000" spc="14" dirty="0" err="1">
                <a:solidFill>
                  <a:srgbClr val="000000"/>
                </a:solidFill>
                <a:latin typeface="NPWLGT+å®ä½"/>
                <a:cs typeface="NPWLGT+å®ä½"/>
              </a:rPr>
              <a:t>子句：指定查询对象（基本表或视图</a:t>
            </a:r>
            <a:r>
              <a:rPr sz="2000" spc="14" dirty="0">
                <a:solidFill>
                  <a:srgbClr val="000000"/>
                </a:solidFill>
                <a:latin typeface="NPWLGT+å®ä½"/>
                <a:cs typeface="NPWLGT+å®ä½"/>
              </a:rPr>
              <a:t>）</a:t>
            </a:r>
            <a:endParaRPr sz="2000" spc="14" dirty="0">
              <a:solidFill>
                <a:srgbClr val="000000"/>
              </a:solidFill>
              <a:latin typeface="NPWLGT+å®ä½"/>
              <a:cs typeface="NPWLGT+å®ä½"/>
            </a:endParaRPr>
          </a:p>
          <a:p>
            <a:pPr marL="0" marR="0">
              <a:lnSpc>
                <a:spcPts val="2240"/>
              </a:lnSpc>
              <a:spcBef>
                <a:spcPts val="1605"/>
              </a:spcBef>
              <a:spcAft>
                <a:spcPct val="0"/>
              </a:spcAft>
            </a:pPr>
            <a:r>
              <a:rPr sz="2000" dirty="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000" spc="263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2000" spc="15" dirty="0" err="1">
                <a:solidFill>
                  <a:srgbClr val="000000"/>
                </a:solidFill>
                <a:latin typeface="NPWLGT+å®ä½"/>
                <a:cs typeface="NPWLGT+å®ä½"/>
              </a:rPr>
              <a:t>子句：指定查询条件</a:t>
            </a:r>
            <a:endParaRPr sz="2000" spc="15" dirty="0">
              <a:solidFill>
                <a:srgbClr val="000000"/>
              </a:solidFill>
              <a:latin typeface="NPWLGT+å®ä½"/>
              <a:cs typeface="NPWLGT+å®ä½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2642" y="2388086"/>
            <a:ext cx="8878282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 dirty="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000" spc="263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sz="2000" b="1" spc="486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27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000" spc="58" dirty="0" err="1">
                <a:solidFill>
                  <a:srgbClr val="000000"/>
                </a:solidFill>
                <a:latin typeface="NPWLGT+å®ä½"/>
                <a:cs typeface="NPWLGT+å®ä½"/>
              </a:rPr>
              <a:t>子句：对查询结果按指定列的值分组，该属性列值相</a:t>
            </a:r>
            <a:endParaRPr sz="2000" spc="58" dirty="0">
              <a:solidFill>
                <a:srgbClr val="000000"/>
              </a:solidFill>
              <a:latin typeface="NPWLGT+å®ä½"/>
              <a:cs typeface="NPWLGT+å®ä½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9154" y="2826226"/>
            <a:ext cx="6766380" cy="6358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5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NPWLGT+å®ä½"/>
                <a:cs typeface="NPWLGT+å®ä½"/>
              </a:rPr>
              <a:t>等的元组为一个组。通常会在每组中作用聚集函数。</a:t>
            </a:r>
            <a:endParaRPr sz="2000" spc="15">
              <a:solidFill>
                <a:srgbClr val="000000"/>
              </a:solidFill>
              <a:latin typeface="NPWLGT+å®ä½"/>
              <a:cs typeface="NPWLGT+å®ä½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2642" y="3302867"/>
            <a:ext cx="6761929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 dirty="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000" spc="263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HAVING</a:t>
            </a:r>
            <a:r>
              <a:rPr sz="2000" spc="14" dirty="0" err="1">
                <a:solidFill>
                  <a:srgbClr val="000000"/>
                </a:solidFill>
                <a:latin typeface="NPWLGT+å®ä½"/>
                <a:cs typeface="NPWLGT+å®ä½"/>
              </a:rPr>
              <a:t>短语：只有满足指定条件的组才予以输出</a:t>
            </a:r>
            <a:endParaRPr sz="2000" spc="14" dirty="0">
              <a:solidFill>
                <a:srgbClr val="000000"/>
              </a:solidFill>
              <a:latin typeface="NPWLGT+å®ä½"/>
              <a:cs typeface="NPWLGT+å®ä½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2642" y="3790246"/>
            <a:ext cx="8344871" cy="665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 dirty="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000" spc="263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sz="2000" b="1" spc="-1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000" spc="14" dirty="0" err="1">
                <a:solidFill>
                  <a:srgbClr val="000000"/>
                </a:solidFill>
                <a:latin typeface="NPWLGT+å®ä½"/>
                <a:cs typeface="NPWLGT+å®ä½"/>
              </a:rPr>
              <a:t>子句：对查询结果表按指定列值的升序或降序排序</a:t>
            </a:r>
            <a:endParaRPr sz="2000" spc="14" dirty="0">
              <a:solidFill>
                <a:srgbClr val="000000"/>
              </a:solidFill>
              <a:latin typeface="NPWLGT+å®ä½"/>
              <a:cs typeface="NPWLGT+å®ä½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16602" y="4903344"/>
            <a:ext cx="485296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15514" y="160380"/>
            <a:ext cx="4397298" cy="1196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5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3.ORDER BY</a:t>
            </a:r>
            <a:r>
              <a:rPr sz="3600" spc="11">
                <a:solidFill>
                  <a:srgbClr val="FFFFFF"/>
                </a:solidFill>
                <a:latin typeface="SIFEWD+å®ä½"/>
                <a:cs typeface="SIFEWD+å®ä½"/>
              </a:rPr>
              <a:t>子句</a:t>
            </a:r>
            <a:endParaRPr sz="3600" spc="11">
              <a:solidFill>
                <a:srgbClr val="FFFFFF"/>
              </a:solidFill>
              <a:latin typeface="SIFEWD+å®ä½"/>
              <a:cs typeface="SIFEWD+å®ä½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640" y="1049255"/>
            <a:ext cx="3463163" cy="930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2800" spc="206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</a:t>
            </a:r>
            <a:r>
              <a:rPr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sz="2800" b="1" spc="1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800">
                <a:solidFill>
                  <a:srgbClr val="000000"/>
                </a:solidFill>
                <a:latin typeface="SIFEWD+å®ä½"/>
                <a:cs typeface="SIFEWD+å®ä½"/>
              </a:rPr>
              <a:t>子句</a:t>
            </a:r>
            <a:endParaRPr sz="2800">
              <a:solidFill>
                <a:srgbClr val="000000"/>
              </a:solidFill>
              <a:latin typeface="SIFEWD+å®ä½"/>
              <a:cs typeface="SIFEWD+å®ä½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6144" y="1741624"/>
            <a:ext cx="4907221" cy="795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spc="-13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1">
                <a:solidFill>
                  <a:srgbClr val="000000"/>
                </a:solidFill>
                <a:latin typeface="SIFEWD+å®ä½"/>
                <a:cs typeface="SIFEWD+å®ä½"/>
              </a:rPr>
              <a:t>可以按一个或多个属性列排序</a:t>
            </a:r>
            <a:endParaRPr sz="2400" spc="11">
              <a:solidFill>
                <a:srgbClr val="000000"/>
              </a:solidFill>
              <a:latin typeface="SIFEWD+å®ä½"/>
              <a:cs typeface="SIFEWD+å®ä½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6144" y="2361205"/>
            <a:ext cx="6499663" cy="798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spc="-13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1">
                <a:solidFill>
                  <a:srgbClr val="000000"/>
                </a:solidFill>
                <a:latin typeface="SIFEWD+å®ä½"/>
                <a:cs typeface="SIFEWD+å®ä½"/>
              </a:rPr>
              <a:t>升序：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ASC;</a:t>
            </a:r>
            <a:r>
              <a:rPr sz="2400" spc="11">
                <a:solidFill>
                  <a:srgbClr val="000000"/>
                </a:solidFill>
                <a:latin typeface="SIFEWD+å®ä½"/>
                <a:cs typeface="SIFEWD+å®ä½"/>
              </a:rPr>
              <a:t>降序：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DESC;</a:t>
            </a:r>
            <a:r>
              <a:rPr sz="2400" spc="11">
                <a:solidFill>
                  <a:srgbClr val="000000"/>
                </a:solidFill>
                <a:latin typeface="SIFEWD+å®ä½"/>
                <a:cs typeface="SIFEWD+å®ä½"/>
              </a:rPr>
              <a:t>缺省值为升序</a:t>
            </a:r>
            <a:endParaRPr sz="2400" spc="11">
              <a:solidFill>
                <a:srgbClr val="000000"/>
              </a:solidFill>
              <a:latin typeface="SIFEWD+å®ä½"/>
              <a:cs typeface="SIFEWD+å®ä½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640" y="3021152"/>
            <a:ext cx="9250954" cy="9275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5"/>
              </a:lnSpc>
              <a:spcBef>
                <a:spcPct val="0"/>
              </a:spcBef>
              <a:spcAft>
                <a:spcPct val="0"/>
              </a:spcAft>
            </a:pPr>
            <a:r>
              <a:rPr sz="2800" spc="206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</a:t>
            </a:r>
            <a:r>
              <a:rPr sz="2800" spc="92">
                <a:solidFill>
                  <a:srgbClr val="000000"/>
                </a:solidFill>
                <a:latin typeface="SIFEWD+å®ä½"/>
                <a:cs typeface="SIFEWD+å®ä½"/>
              </a:rPr>
              <a:t>对于空值，排序时显示的次序由具体系统实现来</a:t>
            </a:r>
            <a:endParaRPr sz="2800" spc="92">
              <a:solidFill>
                <a:srgbClr val="000000"/>
              </a:solidFill>
              <a:latin typeface="SIFEWD+å®ä½"/>
              <a:cs typeface="SIFEWD+å®ä½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1844" y="3675530"/>
            <a:ext cx="1245108" cy="8884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SIFEWD+å®ä½"/>
                <a:cs typeface="SIFEWD+å®ä½"/>
              </a:rPr>
              <a:t>决定</a:t>
            </a:r>
            <a:endParaRPr sz="2800">
              <a:solidFill>
                <a:srgbClr val="000000"/>
              </a:solidFill>
              <a:latin typeface="SIFEWD+å®ä½"/>
              <a:cs typeface="SIFEWD+å®ä½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16602" y="4903344"/>
            <a:ext cx="485296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54301" y="160380"/>
            <a:ext cx="5558575" cy="1196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5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</a:t>
            </a:r>
            <a:r>
              <a:rPr sz="3600" spc="11">
                <a:solidFill>
                  <a:srgbClr val="FFFFFF"/>
                </a:solidFill>
                <a:latin typeface="TLIDOT+å®ä½"/>
                <a:cs typeface="TLIDOT+å®ä½"/>
              </a:rPr>
              <a:t>子句</a:t>
            </a:r>
            <a:r>
              <a:rPr sz="3600" spc="95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11">
                <a:solidFill>
                  <a:srgbClr val="FFFFFF"/>
                </a:solidFill>
                <a:latin typeface="TLIDOT+å®ä½"/>
                <a:cs typeface="TLIDOT+å®ä½"/>
              </a:rPr>
              <a:t>（续）</a:t>
            </a:r>
            <a:endParaRPr sz="3600" spc="11">
              <a:solidFill>
                <a:srgbClr val="FFFFFF"/>
              </a:solidFill>
              <a:latin typeface="TLIDOT+å®ä½"/>
              <a:cs typeface="TLIDOT+å®ä½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640" y="914951"/>
            <a:ext cx="924922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 b="1" spc="1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sz="2400" spc="25">
                <a:solidFill>
                  <a:srgbClr val="000000"/>
                </a:solidFill>
                <a:latin typeface="TLIDOT+å®ä½"/>
                <a:cs typeface="TLIDOT+å®ä½"/>
              </a:rPr>
              <a:t>例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3.39]</a:t>
            </a:r>
            <a:r>
              <a:rPr sz="2400" spc="21">
                <a:solidFill>
                  <a:srgbClr val="000000"/>
                </a:solidFill>
                <a:latin typeface="TLIDOT+å®ä½"/>
                <a:cs typeface="TLIDOT+å®ä½"/>
              </a:rPr>
              <a:t>查询选修了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z="2400" spc="21">
                <a:solidFill>
                  <a:srgbClr val="000000"/>
                </a:solidFill>
                <a:latin typeface="TLIDOT+å®ä½"/>
                <a:cs typeface="TLIDOT+å®ä½"/>
              </a:rPr>
              <a:t>号课程的学生的学号及其成绩，查询结</a:t>
            </a:r>
            <a:endParaRPr sz="2400" spc="21">
              <a:solidFill>
                <a:srgbClr val="000000"/>
              </a:solidFill>
              <a:latin typeface="TLIDOT+å®ä½"/>
              <a:cs typeface="TLIDOT+å®ä½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1844" y="1294439"/>
            <a:ext cx="3213226" cy="762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TLIDOT+å®ä½"/>
                <a:cs typeface="TLIDOT+å®ä½"/>
              </a:rPr>
              <a:t>果按分数降序排列。</a:t>
            </a:r>
            <a:endParaRPr sz="2400" spc="11">
              <a:solidFill>
                <a:srgbClr val="000000"/>
              </a:solidFill>
              <a:latin typeface="TLIDOT+å®ä½"/>
              <a:cs typeface="TLIDOT+å®ä½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2552" y="1716829"/>
            <a:ext cx="3366892" cy="123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Sno, Grade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685"/>
              </a:lnSpc>
              <a:spcBef>
                <a:spcPts val="72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400" b="1" spc="199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2552" y="2595034"/>
            <a:ext cx="4144872" cy="1236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2400" b="1" spc="669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Cno=</a:t>
            </a:r>
            <a:r>
              <a:rPr sz="2400" b="1" spc="-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3 '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680"/>
              </a:lnSpc>
              <a:spcBef>
                <a:spcPts val="725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sz="2400" b="1" spc="14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Grade DESC;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16602" y="4903344"/>
            <a:ext cx="485296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54301" y="160380"/>
            <a:ext cx="5558575" cy="1196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5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</a:t>
            </a:r>
            <a:r>
              <a:rPr sz="3600" spc="11">
                <a:solidFill>
                  <a:srgbClr val="FFFFFF"/>
                </a:solidFill>
                <a:latin typeface="FVKHRG+å®ä½"/>
                <a:cs typeface="FVKHRG+å®ä½"/>
              </a:rPr>
              <a:t>子句</a:t>
            </a:r>
            <a:r>
              <a:rPr sz="3600" spc="95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11">
                <a:solidFill>
                  <a:srgbClr val="FFFFFF"/>
                </a:solidFill>
                <a:latin typeface="FVKHRG+å®ä½"/>
                <a:cs typeface="FVKHRG+å®ä½"/>
              </a:rPr>
              <a:t>（续）</a:t>
            </a:r>
            <a:endParaRPr sz="3600" spc="11">
              <a:solidFill>
                <a:srgbClr val="FFFFFF"/>
              </a:solidFill>
              <a:latin typeface="FVKHRG+å®ä½"/>
              <a:cs typeface="FVKHRG+å®ä½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640" y="914951"/>
            <a:ext cx="9017417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sz="2400" spc="14">
                <a:solidFill>
                  <a:srgbClr val="000000"/>
                </a:solidFill>
                <a:latin typeface="FVKHRG+å®ä½"/>
                <a:cs typeface="FVKHRG+å®ä½"/>
              </a:rPr>
              <a:t>例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3.40]</a:t>
            </a:r>
            <a:r>
              <a:rPr sz="2400" spc="11">
                <a:solidFill>
                  <a:srgbClr val="000000"/>
                </a:solidFill>
                <a:latin typeface="FVKHRG+å®ä½"/>
                <a:cs typeface="FVKHRG+å®ä½"/>
              </a:rPr>
              <a:t>查询全体学生情况，查询结果按所在系的系号升序</a:t>
            </a:r>
            <a:endParaRPr sz="2400" spc="11">
              <a:solidFill>
                <a:srgbClr val="000000"/>
              </a:solidFill>
              <a:latin typeface="FVKHRG+å®ä½"/>
              <a:cs typeface="FVKHRG+å®ä½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1844" y="1294439"/>
            <a:ext cx="6339503" cy="762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FVKHRG+å®ä½"/>
                <a:cs typeface="FVKHRG+å®ä½"/>
              </a:rPr>
              <a:t>排列，同一系中的学生按年龄降序排列。</a:t>
            </a:r>
            <a:endParaRPr sz="2400" spc="11">
              <a:solidFill>
                <a:srgbClr val="000000"/>
              </a:solidFill>
              <a:latin typeface="FVKHRG+å®ä½"/>
              <a:cs typeface="FVKHRG+å®ä½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2552" y="1716829"/>
            <a:ext cx="1944977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400" b="1" spc="67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2552" y="2155465"/>
            <a:ext cx="2656397" cy="798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400" b="1" spc="65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2552" y="2595034"/>
            <a:ext cx="513684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sz="2400" b="1" spc="1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Sdept, Sage DESC;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16602" y="4903344"/>
            <a:ext cx="485296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01314" y="160380"/>
            <a:ext cx="3026968" cy="1196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5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sz="3600" spc="11">
                <a:solidFill>
                  <a:srgbClr val="FFFFFF"/>
                </a:solidFill>
                <a:latin typeface="FBPFIK+å®ä½"/>
                <a:cs typeface="FBPFIK+å®ä½"/>
              </a:rPr>
              <a:t>聚集函数</a:t>
            </a:r>
            <a:endParaRPr sz="3600" spc="11">
              <a:solidFill>
                <a:srgbClr val="FFFFFF"/>
              </a:solidFill>
              <a:latin typeface="FBPFIK+å®ä½"/>
              <a:cs typeface="FBPFIK+å®ä½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640" y="700458"/>
            <a:ext cx="2491486" cy="1389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5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</a:t>
            </a:r>
            <a:r>
              <a:rPr sz="2400" spc="-36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1" dirty="0" err="1">
                <a:solidFill>
                  <a:srgbClr val="000000"/>
                </a:solidFill>
                <a:latin typeface="FBPFIK+å®ä½"/>
                <a:cs typeface="FBPFIK+å®ä½"/>
              </a:rPr>
              <a:t>聚集函数</a:t>
            </a:r>
            <a:r>
              <a:rPr sz="2400" spc="11" dirty="0">
                <a:solidFill>
                  <a:srgbClr val="000000"/>
                </a:solidFill>
                <a:latin typeface="FBPFIK+å®ä½"/>
                <a:cs typeface="FBPFIK+å®ä½"/>
              </a:rPr>
              <a:t>：</a:t>
            </a:r>
            <a:endParaRPr sz="2400" spc="11" dirty="0">
              <a:solidFill>
                <a:srgbClr val="000000"/>
              </a:solidFill>
              <a:latin typeface="FBPFIK+å®ä½"/>
              <a:cs typeface="FBPFIK+å®ä½"/>
            </a:endParaRPr>
          </a:p>
          <a:p>
            <a:pPr marL="457200" marR="0">
              <a:lnSpc>
                <a:spcPts val="1995"/>
              </a:lnSpc>
              <a:spcBef>
                <a:spcPts val="615"/>
              </a:spcBef>
              <a:spcAft>
                <a:spcPct val="0"/>
              </a:spcAft>
            </a:pPr>
            <a:r>
              <a:rPr sz="1800" dirty="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1800" spc="46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1" dirty="0" err="1">
                <a:solidFill>
                  <a:srgbClr val="000000"/>
                </a:solidFill>
                <a:latin typeface="FBPFIK+å®ä½"/>
                <a:cs typeface="FBPFIK+å®ä½"/>
              </a:rPr>
              <a:t>统计元组个数</a:t>
            </a:r>
            <a:endParaRPr sz="1800" spc="11" dirty="0">
              <a:solidFill>
                <a:srgbClr val="000000"/>
              </a:solidFill>
              <a:latin typeface="FBPFIK+å®ä½"/>
              <a:cs typeface="FBPFIK+å®ä½"/>
            </a:endParaRPr>
          </a:p>
          <a:p>
            <a:pPr marL="749935" marR="0">
              <a:lnSpc>
                <a:spcPts val="1785"/>
              </a:lnSpc>
              <a:spcBef>
                <a:spcPts val="935"/>
              </a:spcBef>
              <a:spcAft>
                <a:spcPct val="0"/>
              </a:spcAft>
            </a:pPr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COUNT(*)</a:t>
            </a:r>
            <a:endParaRPr sz="1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6144" y="1830041"/>
            <a:ext cx="2709811" cy="596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sz="1800" dirty="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1800" spc="46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1" dirty="0" err="1">
                <a:solidFill>
                  <a:srgbClr val="000000"/>
                </a:solidFill>
                <a:latin typeface="FBPFIK+å®ä½"/>
                <a:cs typeface="FBPFIK+å®ä½"/>
              </a:rPr>
              <a:t>统计一列中值的个数</a:t>
            </a:r>
            <a:endParaRPr sz="1800" spc="11" dirty="0">
              <a:solidFill>
                <a:srgbClr val="000000"/>
              </a:solidFill>
              <a:latin typeface="FBPFIK+å®ä½"/>
              <a:cs typeface="FBPFIK+å®ä½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4797" y="2208728"/>
            <a:ext cx="3544704" cy="531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COUNT([DISTINCT|</a:t>
            </a:r>
            <a:r>
              <a:rPr sz="16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sz="1600" b="1" spc="5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sz="1600" dirty="0" err="1">
                <a:solidFill>
                  <a:srgbClr val="000000"/>
                </a:solidFill>
                <a:latin typeface="FBPFIK+å®ä½"/>
                <a:cs typeface="FBPFIK+å®ä½"/>
              </a:rPr>
              <a:t>列名</a:t>
            </a:r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&gt;)</a:t>
            </a:r>
            <a:endParaRPr sz="1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6144" y="2543801"/>
            <a:ext cx="5091974" cy="9291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5"/>
              </a:lnSpc>
              <a:spcBef>
                <a:spcPct val="0"/>
              </a:spcBef>
              <a:spcAft>
                <a:spcPct val="0"/>
              </a:spcAft>
            </a:pPr>
            <a:r>
              <a:rPr sz="1800" dirty="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1800" spc="46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1" dirty="0" err="1">
                <a:solidFill>
                  <a:srgbClr val="000000"/>
                </a:solidFill>
                <a:latin typeface="FBPFIK+å®ä½"/>
                <a:cs typeface="FBPFIK+å®ä½"/>
              </a:rPr>
              <a:t>计算一列值的总和（此列必须为数值型</a:t>
            </a:r>
            <a:r>
              <a:rPr sz="1800" spc="11" dirty="0">
                <a:solidFill>
                  <a:srgbClr val="000000"/>
                </a:solidFill>
                <a:latin typeface="FBPFIK+å®ä½"/>
                <a:cs typeface="FBPFIK+å®ä½"/>
              </a:rPr>
              <a:t>）</a:t>
            </a:r>
            <a:endParaRPr sz="1800" spc="11" dirty="0">
              <a:solidFill>
                <a:srgbClr val="000000"/>
              </a:solidFill>
              <a:latin typeface="FBPFIK+å®ä½"/>
              <a:cs typeface="FBPFIK+å®ä½"/>
            </a:endParaRPr>
          </a:p>
          <a:p>
            <a:pPr marL="457200" marR="0">
              <a:lnSpc>
                <a:spcPts val="1785"/>
              </a:lnSpc>
              <a:spcBef>
                <a:spcPts val="980"/>
              </a:spcBef>
              <a:spcAft>
                <a:spcPct val="0"/>
              </a:spcAft>
            </a:pPr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SUM([DISTINCT|</a:t>
            </a:r>
            <a:r>
              <a:rPr sz="1600" b="1" u="sng" spc="-12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sz="1600" b="1" spc="5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sz="1600" dirty="0" err="1">
                <a:solidFill>
                  <a:srgbClr val="000000"/>
                </a:solidFill>
                <a:latin typeface="FBPFIK+å®ä½"/>
                <a:cs typeface="FBPFIK+å®ä½"/>
              </a:rPr>
              <a:t>列名</a:t>
            </a:r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&gt;)</a:t>
            </a:r>
            <a:endParaRPr sz="1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6144" y="3257287"/>
            <a:ext cx="5356617" cy="896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1800" spc="46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1">
                <a:solidFill>
                  <a:srgbClr val="000000"/>
                </a:solidFill>
                <a:latin typeface="FBPFIK+å®ä½"/>
                <a:cs typeface="FBPFIK+å®ä½"/>
              </a:rPr>
              <a:t>计算一列值的平均值（此列必须为数值型）</a:t>
            </a:r>
            <a:endParaRPr sz="1800" spc="11">
              <a:solidFill>
                <a:srgbClr val="000000"/>
              </a:solidFill>
              <a:latin typeface="FBPFIK+å®ä½"/>
              <a:cs typeface="FBPFIK+å®ä½"/>
            </a:endParaRPr>
          </a:p>
          <a:p>
            <a:pPr marL="457200" marR="0">
              <a:lnSpc>
                <a:spcPts val="1785"/>
              </a:lnSpc>
              <a:spcBef>
                <a:spcPts val="725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AVG([DISTINCT|</a:t>
            </a:r>
            <a:r>
              <a:rPr sz="1600" b="1" u="sng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sz="16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sz="1600" b="1" spc="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sz="1600">
                <a:solidFill>
                  <a:srgbClr val="000000"/>
                </a:solidFill>
                <a:latin typeface="FBPFIK+å®ä½"/>
                <a:cs typeface="FBPFIK+å®ä½"/>
              </a:rPr>
              <a:t>列名</a:t>
            </a:r>
            <a:r>
              <a:rPr sz="16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&gt;)</a:t>
            </a:r>
            <a:endParaRPr sz="16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6144" y="3930672"/>
            <a:ext cx="3630522" cy="929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1800" spc="46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1">
                <a:solidFill>
                  <a:srgbClr val="000000"/>
                </a:solidFill>
                <a:latin typeface="FBPFIK+å®ä½"/>
                <a:cs typeface="FBPFIK+å®ä½"/>
              </a:rPr>
              <a:t>求一列中的最大值和最小值</a:t>
            </a:r>
            <a:endParaRPr sz="1800" spc="11">
              <a:solidFill>
                <a:srgbClr val="000000"/>
              </a:solidFill>
              <a:latin typeface="FBPFIK+å®ä½"/>
              <a:cs typeface="FBPFIK+å®ä½"/>
            </a:endParaRPr>
          </a:p>
          <a:p>
            <a:pPr marL="342900" marR="0">
              <a:lnSpc>
                <a:spcPts val="1785"/>
              </a:lnSpc>
              <a:spcBef>
                <a:spcPts val="98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MAX([DISTINCT|</a:t>
            </a:r>
            <a:r>
              <a:rPr sz="1600" b="1" u="sng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sz="16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sz="1600" b="1" spc="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sz="1600">
                <a:solidFill>
                  <a:srgbClr val="000000"/>
                </a:solidFill>
                <a:latin typeface="FBPFIK+å®ä½"/>
                <a:cs typeface="FBPFIK+å®ä½"/>
              </a:rPr>
              <a:t>列名</a:t>
            </a:r>
            <a:r>
              <a:rPr sz="16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&gt;)</a:t>
            </a:r>
            <a:endParaRPr sz="16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48994" y="4634022"/>
            <a:ext cx="3146863" cy="531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MIN([DISTINCT|</a:t>
            </a:r>
            <a:r>
              <a:rPr sz="1600" b="1" u="sng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sz="16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sz="1600" b="1" spc="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sz="1600">
                <a:solidFill>
                  <a:srgbClr val="000000"/>
                </a:solidFill>
                <a:latin typeface="FBPFIK+å®ä½"/>
                <a:cs typeface="FBPFIK+å®ä½"/>
              </a:rPr>
              <a:t>列名</a:t>
            </a:r>
            <a:r>
              <a:rPr sz="16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&gt;)</a:t>
            </a:r>
            <a:endParaRPr sz="16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16602" y="4903344"/>
            <a:ext cx="485296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54297" y="181379"/>
            <a:ext cx="2519476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FFFFFF"/>
                </a:solidFill>
                <a:latin typeface="QTLHWJ+å®ä½"/>
                <a:cs typeface="QTLHWJ+å®ä½"/>
              </a:rPr>
              <a:t>数据查询</a:t>
            </a:r>
            <a:endParaRPr sz="3600" spc="11">
              <a:solidFill>
                <a:srgbClr val="FFFFFF"/>
              </a:solidFill>
              <a:latin typeface="QTLHWJ+å®ä½"/>
              <a:cs typeface="QTLHWJ+å®ä½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2642" y="924792"/>
            <a:ext cx="6191176" cy="1640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000" spc="26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000" spc="15">
                <a:solidFill>
                  <a:srgbClr val="000000"/>
                </a:solidFill>
                <a:latin typeface="QTLHWJ+å®ä½"/>
                <a:cs typeface="QTLHWJ+å®ä½"/>
              </a:rPr>
              <a:t>子句：指定要显示的属性列</a:t>
            </a:r>
            <a:endParaRPr sz="2000" spc="15">
              <a:solidFill>
                <a:srgbClr val="000000"/>
              </a:solidFill>
              <a:latin typeface="QTLHWJ+å®ä½"/>
              <a:cs typeface="QTLHWJ+å®ä½"/>
            </a:endParaRPr>
          </a:p>
          <a:p>
            <a:pPr marL="0" marR="0">
              <a:lnSpc>
                <a:spcPts val="2240"/>
              </a:lnSpc>
              <a:spcBef>
                <a:spcPts val="165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000" spc="26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000" spc="14">
                <a:solidFill>
                  <a:srgbClr val="000000"/>
                </a:solidFill>
                <a:latin typeface="QTLHWJ+å®ä½"/>
                <a:cs typeface="QTLHWJ+å®ä½"/>
              </a:rPr>
              <a:t>子句：指定查询对象（基本表或视图）</a:t>
            </a:r>
            <a:endParaRPr sz="2000" spc="14">
              <a:solidFill>
                <a:srgbClr val="000000"/>
              </a:solidFill>
              <a:latin typeface="QTLHWJ+å®ä½"/>
              <a:cs typeface="QTLHWJ+å®ä½"/>
            </a:endParaRPr>
          </a:p>
          <a:p>
            <a:pPr marL="0" marR="0">
              <a:lnSpc>
                <a:spcPts val="2240"/>
              </a:lnSpc>
              <a:spcBef>
                <a:spcPts val="1605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000" spc="26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2000" spc="15">
                <a:solidFill>
                  <a:srgbClr val="000000"/>
                </a:solidFill>
                <a:latin typeface="QTLHWJ+å®ä½"/>
                <a:cs typeface="QTLHWJ+å®ä½"/>
              </a:rPr>
              <a:t>子句：指定查询条件</a:t>
            </a:r>
            <a:endParaRPr sz="2000" spc="15">
              <a:solidFill>
                <a:srgbClr val="000000"/>
              </a:solidFill>
              <a:latin typeface="QTLHWJ+å®ä½"/>
              <a:cs typeface="QTLHWJ+å®ä½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2642" y="2388086"/>
            <a:ext cx="8878282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000" spc="26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sz="2000" b="1" spc="486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2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000" spc="58">
                <a:solidFill>
                  <a:srgbClr val="000000"/>
                </a:solidFill>
                <a:latin typeface="QTLHWJ+å®ä½"/>
                <a:cs typeface="QTLHWJ+å®ä½"/>
              </a:rPr>
              <a:t>子句：对查询结果按指定列的值分组，该属性列值相</a:t>
            </a:r>
            <a:endParaRPr sz="2000" spc="58">
              <a:solidFill>
                <a:srgbClr val="000000"/>
              </a:solidFill>
              <a:latin typeface="QTLHWJ+å®ä½"/>
              <a:cs typeface="QTLHWJ+å®ä½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9154" y="2826226"/>
            <a:ext cx="6766380" cy="6358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5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QTLHWJ+å®ä½"/>
                <a:cs typeface="QTLHWJ+å®ä½"/>
              </a:rPr>
              <a:t>等的元组为一个组。通常会在每组中作用聚集函数。</a:t>
            </a:r>
            <a:endParaRPr sz="2000" spc="15">
              <a:solidFill>
                <a:srgbClr val="000000"/>
              </a:solidFill>
              <a:latin typeface="QTLHWJ+å®ä½"/>
              <a:cs typeface="QTLHWJ+å®ä½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2642" y="3302867"/>
            <a:ext cx="6761929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000" spc="26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HAVING</a:t>
            </a:r>
            <a:r>
              <a:rPr sz="2000" spc="14">
                <a:solidFill>
                  <a:srgbClr val="000000"/>
                </a:solidFill>
                <a:latin typeface="QTLHWJ+å®ä½"/>
                <a:cs typeface="QTLHWJ+å®ä½"/>
              </a:rPr>
              <a:t>短语：只有满足指定条件的组才予以输出</a:t>
            </a:r>
            <a:endParaRPr sz="2000" spc="14">
              <a:solidFill>
                <a:srgbClr val="000000"/>
              </a:solidFill>
              <a:latin typeface="QTLHWJ+å®ä½"/>
              <a:cs typeface="QTLHWJ+å®ä½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2642" y="3790246"/>
            <a:ext cx="8344871" cy="665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000" spc="26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sz="2000" b="1" spc="-1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000" spc="14">
                <a:solidFill>
                  <a:srgbClr val="000000"/>
                </a:solidFill>
                <a:latin typeface="QTLHWJ+å®ä½"/>
                <a:cs typeface="QTLHWJ+å®ä½"/>
              </a:rPr>
              <a:t>子句：对查询结果表按指定列值的升序或降序排序</a:t>
            </a:r>
            <a:endParaRPr sz="2000" spc="14">
              <a:solidFill>
                <a:srgbClr val="000000"/>
              </a:solidFill>
              <a:latin typeface="QTLHWJ+å®ä½"/>
              <a:cs typeface="QTLHWJ+å®ä½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16602" y="4903344"/>
            <a:ext cx="485296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6973" y="181379"/>
            <a:ext cx="3895648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FFFFFF"/>
                </a:solidFill>
                <a:latin typeface="BDFAWG+å®ä½"/>
                <a:cs typeface="BDFAWG+å®ä½"/>
              </a:rPr>
              <a:t>聚集函数（续）</a:t>
            </a:r>
            <a:endParaRPr sz="3600" spc="11">
              <a:solidFill>
                <a:srgbClr val="FFFFFF"/>
              </a:solidFill>
              <a:latin typeface="BDFAWG+å®ä½"/>
              <a:cs typeface="BDFAWG+å®ä½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9244" y="891010"/>
            <a:ext cx="3570776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sz="2000" spc="15">
                <a:solidFill>
                  <a:srgbClr val="000000"/>
                </a:solidFill>
                <a:latin typeface="BDFAWG+å®ä½"/>
                <a:cs typeface="BDFAWG+å®ä½"/>
              </a:rPr>
              <a:t>例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3.41]</a:t>
            </a:r>
            <a:r>
              <a:rPr sz="2000" b="1" spc="51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5">
                <a:solidFill>
                  <a:srgbClr val="000000"/>
                </a:solidFill>
                <a:latin typeface="BDFAWG+å®ä½"/>
                <a:cs typeface="BDFAWG+å®ä½"/>
              </a:rPr>
              <a:t>查询学生总人数。</a:t>
            </a:r>
            <a:endParaRPr sz="2000" spc="15">
              <a:solidFill>
                <a:srgbClr val="000000"/>
              </a:solidFill>
              <a:latin typeface="BDFAWG+å®ä½"/>
              <a:cs typeface="BDFAWG+å®ä½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1622" y="1349988"/>
            <a:ext cx="263021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sz="2000" b="1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(*)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5632" y="1819380"/>
            <a:ext cx="5542064" cy="1877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630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000" b="1" spc="54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Student;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240"/>
              </a:lnSpc>
              <a:spcBef>
                <a:spcPts val="1065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sz="2000" spc="15">
                <a:solidFill>
                  <a:srgbClr val="000000"/>
                </a:solidFill>
                <a:latin typeface="BDFAWG+å®ä½"/>
                <a:cs typeface="BDFAWG+å®ä½"/>
              </a:rPr>
              <a:t>例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3.42]</a:t>
            </a:r>
            <a:r>
              <a:rPr sz="2000" b="1" spc="51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5">
                <a:solidFill>
                  <a:srgbClr val="000000"/>
                </a:solidFill>
                <a:latin typeface="BDFAWG+å®ä½"/>
                <a:cs typeface="BDFAWG+å®ä½"/>
              </a:rPr>
              <a:t>查询选修了课程的学生人数。</a:t>
            </a:r>
            <a:endParaRPr sz="2000" spc="15">
              <a:solidFill>
                <a:srgbClr val="000000"/>
              </a:solidFill>
              <a:latin typeface="BDFAWG+å®ä½"/>
              <a:cs typeface="BDFAWG+å®ä½"/>
            </a:endParaRPr>
          </a:p>
          <a:p>
            <a:pPr marL="946785" marR="0">
              <a:lnSpc>
                <a:spcPts val="2240"/>
              </a:lnSpc>
              <a:spcBef>
                <a:spcPts val="93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000" b="1" spc="14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COUNT(</a:t>
            </a:r>
            <a:r>
              <a:rPr sz="2000" b="1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DISTINCT</a:t>
            </a:r>
            <a:r>
              <a:rPr sz="2000" b="1" spc="-23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Sno)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46785" marR="0">
              <a:lnSpc>
                <a:spcPts val="2240"/>
              </a:lnSpc>
              <a:spcBef>
                <a:spcPts val="88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000" b="1" spc="-1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SC;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9652" y="3427835"/>
            <a:ext cx="5204141" cy="1061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sz="2000" spc="15">
                <a:solidFill>
                  <a:srgbClr val="000000"/>
                </a:solidFill>
                <a:latin typeface="BDFAWG+å®ä½"/>
                <a:cs typeface="BDFAWG+å®ä½"/>
              </a:rPr>
              <a:t>例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3.43]</a:t>
            </a:r>
            <a:r>
              <a:rPr sz="2000" b="1" spc="51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5">
                <a:solidFill>
                  <a:srgbClr val="000000"/>
                </a:solidFill>
                <a:latin typeface="BDFAWG+å®ä½"/>
                <a:cs typeface="BDFAWG+å®ä½"/>
              </a:rPr>
              <a:t>计算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000" spc="15">
                <a:solidFill>
                  <a:srgbClr val="000000"/>
                </a:solidFill>
                <a:latin typeface="BDFAWG+å®ä½"/>
                <a:cs typeface="BDFAWG+å®ä½"/>
              </a:rPr>
              <a:t>号课程的学生平均成绩。</a:t>
            </a:r>
            <a:endParaRPr sz="2000" spc="15">
              <a:solidFill>
                <a:srgbClr val="000000"/>
              </a:solidFill>
              <a:latin typeface="BDFAWG+å®ä½"/>
              <a:cs typeface="BDFAWG+å®ä½"/>
            </a:endParaRPr>
          </a:p>
          <a:p>
            <a:pPr marL="762000" marR="0">
              <a:lnSpc>
                <a:spcPts val="2240"/>
              </a:lnSpc>
              <a:spcBef>
                <a:spcPts val="93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000" b="1" spc="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(Grade)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4085" y="4220014"/>
            <a:ext cx="1761738" cy="665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000" b="1" spc="1629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4085" y="4616834"/>
            <a:ext cx="2599733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Cno=</a:t>
            </a:r>
            <a:r>
              <a:rPr sz="2000" b="1" spc="-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sz="2000" b="1" spc="-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';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16602" y="4903344"/>
            <a:ext cx="485296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02966" y="181379"/>
            <a:ext cx="4023918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FFFFFF"/>
                </a:solidFill>
                <a:latin typeface="WLIRFI+å®ä½"/>
                <a:cs typeface="WLIRFI+å®ä½"/>
              </a:rPr>
              <a:t>聚集函数</a:t>
            </a:r>
            <a:r>
              <a:rPr sz="3600" spc="11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11">
                <a:solidFill>
                  <a:srgbClr val="FFFFFF"/>
                </a:solidFill>
                <a:latin typeface="WLIRFI+å®ä½"/>
                <a:cs typeface="WLIRFI+å®ä½"/>
              </a:rPr>
              <a:t>（续）</a:t>
            </a:r>
            <a:endParaRPr sz="3600" spc="11">
              <a:solidFill>
                <a:srgbClr val="FFFFFF"/>
              </a:solidFill>
              <a:latin typeface="WLIRFI+å®ä½"/>
              <a:cs typeface="WLIRFI+å®ä½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4599" y="889486"/>
            <a:ext cx="5791671" cy="1394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sz="2000" spc="15">
                <a:solidFill>
                  <a:srgbClr val="000000"/>
                </a:solidFill>
                <a:latin typeface="WLIRFI+å®ä½"/>
                <a:cs typeface="WLIRFI+å®ä½"/>
              </a:rPr>
              <a:t>例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3.44]</a:t>
            </a:r>
            <a:r>
              <a:rPr sz="2000" b="1" spc="519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5">
                <a:solidFill>
                  <a:srgbClr val="000000"/>
                </a:solidFill>
                <a:latin typeface="WLIRFI+å®ä½"/>
                <a:cs typeface="WLIRFI+å®ä½"/>
              </a:rPr>
              <a:t>查询选修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000" spc="14">
                <a:solidFill>
                  <a:srgbClr val="000000"/>
                </a:solidFill>
                <a:latin typeface="WLIRFI+å®ä½"/>
                <a:cs typeface="WLIRFI+å®ä½"/>
              </a:rPr>
              <a:t>号课程的学生最高分数。</a:t>
            </a:r>
            <a:endParaRPr sz="2000" spc="14">
              <a:solidFill>
                <a:srgbClr val="000000"/>
              </a:solidFill>
              <a:latin typeface="WLIRFI+å®ä½"/>
              <a:cs typeface="WLIRFI+å®ä½"/>
            </a:endParaRPr>
          </a:p>
          <a:p>
            <a:pPr marL="982980" marR="0">
              <a:lnSpc>
                <a:spcPts val="2240"/>
              </a:lnSpc>
              <a:spcBef>
                <a:spcPts val="67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000" b="1" spc="2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(Grade)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2980" marR="0">
              <a:lnSpc>
                <a:spcPts val="2240"/>
              </a:lnSpc>
              <a:spcBef>
                <a:spcPts val="69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000" b="1" spc="-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7883" y="1983696"/>
            <a:ext cx="2392444" cy="665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Cno='1';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4599" y="2682218"/>
            <a:ext cx="6795490" cy="1028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sz="2000" spc="15">
                <a:solidFill>
                  <a:srgbClr val="000000"/>
                </a:solidFill>
                <a:latin typeface="WLIRFI+å®ä½"/>
                <a:cs typeface="WLIRFI+å®ä½"/>
              </a:rPr>
              <a:t>例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3.45</a:t>
            </a:r>
            <a:r>
              <a:rPr sz="2000" b="1" spc="-3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sz="2000" spc="15">
                <a:solidFill>
                  <a:srgbClr val="000000"/>
                </a:solidFill>
                <a:latin typeface="WLIRFI+å®ä½"/>
                <a:cs typeface="WLIRFI+å®ä½"/>
              </a:rPr>
              <a:t>查询学生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201215012</a:t>
            </a:r>
            <a:r>
              <a:rPr sz="2000" spc="10">
                <a:solidFill>
                  <a:srgbClr val="000000"/>
                </a:solidFill>
                <a:latin typeface="WLIRFI+å®ä½"/>
                <a:cs typeface="WLIRFI+å®ä½"/>
              </a:rPr>
              <a:t>选修课程的总学分数。</a:t>
            </a:r>
            <a:endParaRPr sz="2000" spc="10">
              <a:solidFill>
                <a:srgbClr val="000000"/>
              </a:solidFill>
              <a:latin typeface="WLIRFI+å®ä½"/>
              <a:cs typeface="WLIRFI+å®ä½"/>
            </a:endParaRPr>
          </a:p>
          <a:p>
            <a:pPr marL="914400" marR="0">
              <a:lnSpc>
                <a:spcPts val="2240"/>
              </a:lnSpc>
              <a:spcBef>
                <a:spcPts val="665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sz="2000" b="1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(Ccredit)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2799" y="3411071"/>
            <a:ext cx="2570062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000" b="1" spc="532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SC,Course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2799" y="3776806"/>
            <a:ext cx="728048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2000" b="1" spc="-1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Sno='201215012'</a:t>
            </a:r>
            <a:r>
              <a:rPr sz="2000" b="1" spc="-4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SC.Cno=Course.Cno;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16602" y="4903344"/>
            <a:ext cx="485296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39314" y="160380"/>
            <a:ext cx="4549699" cy="1196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5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GROUP BY</a:t>
            </a:r>
            <a:r>
              <a:rPr sz="3600" spc="11">
                <a:solidFill>
                  <a:srgbClr val="FFFFFF"/>
                </a:solidFill>
                <a:latin typeface="REBWVI+å®ä½"/>
                <a:cs typeface="REBWVI+å®ä½"/>
              </a:rPr>
              <a:t>子句</a:t>
            </a:r>
            <a:endParaRPr sz="3600" spc="11">
              <a:solidFill>
                <a:srgbClr val="FFFFFF"/>
              </a:solidFill>
              <a:latin typeface="REBWVI+å®ä½"/>
              <a:cs typeface="REBWVI+å®ä½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290" y="1069702"/>
            <a:ext cx="4623417" cy="930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2800" spc="204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</a:t>
            </a:r>
            <a:r>
              <a:rPr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sz="2800" b="1" spc="2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800" spc="10">
                <a:solidFill>
                  <a:srgbClr val="000000"/>
                </a:solidFill>
                <a:latin typeface="REBWVI+å®ä½"/>
                <a:cs typeface="REBWVI+å®ä½"/>
              </a:rPr>
              <a:t>子句分组：</a:t>
            </a:r>
            <a:endParaRPr sz="2800" spc="10">
              <a:solidFill>
                <a:srgbClr val="000000"/>
              </a:solidFill>
              <a:latin typeface="REBWVI+å®ä½"/>
              <a:cs typeface="REBWVI+å®ä½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914" y="1736026"/>
            <a:ext cx="3876751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4">
                <a:solidFill>
                  <a:srgbClr val="000000"/>
                </a:solidFill>
                <a:latin typeface="REBWVI+å®ä½"/>
                <a:cs typeface="REBWVI+å®ä½"/>
              </a:rPr>
              <a:t>细化聚集函数的作用对象</a:t>
            </a:r>
            <a:endParaRPr sz="2400" spc="14">
              <a:solidFill>
                <a:srgbClr val="000000"/>
              </a:solidFill>
              <a:latin typeface="REBWVI+å®ä½"/>
              <a:cs typeface="REBWVI+å®ä½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9490" y="2308913"/>
            <a:ext cx="9236552" cy="1966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spc="5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2">
                <a:solidFill>
                  <a:srgbClr val="000000"/>
                </a:solidFill>
                <a:latin typeface="REBWVI+å®ä½"/>
                <a:cs typeface="REBWVI+å®ä½"/>
              </a:rPr>
              <a:t>如果未对查询结果分组，聚集函数将作用于整个查询结果</a:t>
            </a:r>
            <a:endParaRPr sz="2400" spc="12">
              <a:solidFill>
                <a:srgbClr val="000000"/>
              </a:solidFill>
              <a:latin typeface="REBWVI+å®ä½"/>
              <a:cs typeface="REBWVI+å®ä½"/>
            </a:endParaRPr>
          </a:p>
          <a:p>
            <a:pPr marL="0" marR="0">
              <a:lnSpc>
                <a:spcPts val="2665"/>
              </a:lnSpc>
              <a:spcBef>
                <a:spcPts val="194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spc="5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1">
                <a:solidFill>
                  <a:srgbClr val="000000"/>
                </a:solidFill>
                <a:latin typeface="REBWVI+å®ä½"/>
                <a:cs typeface="REBWVI+å®ä½"/>
              </a:rPr>
              <a:t>对查询结果分组后，聚集函数将分别作用于每个组</a:t>
            </a:r>
            <a:endParaRPr sz="2400" spc="11">
              <a:solidFill>
                <a:srgbClr val="000000"/>
              </a:solidFill>
              <a:latin typeface="REBWVI+å®ä½"/>
              <a:cs typeface="REBWVI+å®ä½"/>
            </a:endParaRPr>
          </a:p>
          <a:p>
            <a:pPr marL="0" marR="0">
              <a:lnSpc>
                <a:spcPts val="2665"/>
              </a:lnSpc>
              <a:spcBef>
                <a:spcPts val="194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spc="-13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1">
                <a:solidFill>
                  <a:srgbClr val="000000"/>
                </a:solidFill>
                <a:latin typeface="REBWVI+å®ä½"/>
                <a:cs typeface="REBWVI+å®ä½"/>
              </a:rPr>
              <a:t>按指定的一列或多列值分组，值相等的为一组</a:t>
            </a:r>
            <a:endParaRPr sz="2400" spc="11">
              <a:solidFill>
                <a:srgbClr val="000000"/>
              </a:solidFill>
              <a:latin typeface="REBWVI+å®ä½"/>
              <a:cs typeface="REBWVI+å®ä½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16602" y="4903344"/>
            <a:ext cx="485296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06117" y="160380"/>
            <a:ext cx="5441150" cy="1196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5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</a:t>
            </a:r>
            <a:r>
              <a:rPr sz="3600" spc="11">
                <a:solidFill>
                  <a:srgbClr val="FFFFFF"/>
                </a:solidFill>
                <a:latin typeface="WLCGAA+å®ä½"/>
                <a:cs typeface="WLCGAA+å®ä½"/>
              </a:rPr>
              <a:t>子句（续）</a:t>
            </a:r>
            <a:endParaRPr sz="3600" spc="11">
              <a:solidFill>
                <a:srgbClr val="FFFFFF"/>
              </a:solidFill>
              <a:latin typeface="WLCGAA+å®ä½"/>
              <a:cs typeface="WLCGAA+å®ä½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6144" y="980018"/>
            <a:ext cx="6766496" cy="147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sz="2400" spc="11">
                <a:solidFill>
                  <a:srgbClr val="000000"/>
                </a:solidFill>
                <a:latin typeface="AMJTPO+é»ä½"/>
                <a:cs typeface="AMJTPO+é»ä½"/>
              </a:rPr>
              <a:t>例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3.46]</a:t>
            </a:r>
            <a:r>
              <a:rPr sz="2400" b="1" spc="67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2">
                <a:solidFill>
                  <a:srgbClr val="000000"/>
                </a:solidFill>
                <a:latin typeface="WLCGAA+å®ä½"/>
                <a:cs typeface="WLCGAA+å®ä½"/>
              </a:rPr>
              <a:t>求各个课程号及相应的选课人数。</a:t>
            </a:r>
            <a:endParaRPr sz="2400" spc="12">
              <a:solidFill>
                <a:srgbClr val="000000"/>
              </a:solidFill>
              <a:latin typeface="WLCGAA+å®ä½"/>
              <a:cs typeface="WLCGAA+å®ä½"/>
            </a:endParaRPr>
          </a:p>
          <a:p>
            <a:pPr marL="349250" marR="0">
              <a:lnSpc>
                <a:spcPts val="2240"/>
              </a:lnSpc>
              <a:spcBef>
                <a:spcPts val="49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000" b="1" spc="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Cno</a:t>
            </a:r>
            <a:r>
              <a:rPr sz="2000" spc="15">
                <a:solidFill>
                  <a:srgbClr val="000000"/>
                </a:solidFill>
                <a:latin typeface="WLCGAA+å®ä½"/>
                <a:cs typeface="WLCGAA+å®ä½"/>
              </a:rPr>
              <a:t>，</a:t>
            </a:r>
            <a:r>
              <a:rPr sz="2000" b="1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COUNT(Sno)</a:t>
            </a:r>
            <a:endParaRPr sz="2000" b="1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9250" marR="0">
              <a:lnSpc>
                <a:spcPts val="2240"/>
              </a:lnSpc>
              <a:spcBef>
                <a:spcPts val="375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000" b="1" spc="1632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5089" y="2100155"/>
            <a:ext cx="2387999" cy="665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sz="2000" b="1" spc="-3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Cno;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5089" y="2450695"/>
            <a:ext cx="2427732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5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WLCGAA+å®ä½"/>
                <a:cs typeface="WLCGAA+å®ä½"/>
              </a:rPr>
              <a:t>查询结果可能为：</a:t>
            </a:r>
            <a:endParaRPr sz="2000" spc="15">
              <a:solidFill>
                <a:srgbClr val="000000"/>
              </a:solidFill>
              <a:latin typeface="WLCGAA+å®ä½"/>
              <a:cs typeface="WLCGAA+å®ä½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03601" y="2771245"/>
            <a:ext cx="2782867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Cno</a:t>
            </a:r>
            <a:r>
              <a:rPr sz="2000" b="1" spc="2202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COUNT(Sno)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35275" y="3162637"/>
            <a:ext cx="522714" cy="665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85612" y="3162637"/>
            <a:ext cx="664429" cy="665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35275" y="3565630"/>
            <a:ext cx="522714" cy="168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240"/>
              </a:lnSpc>
              <a:spcBef>
                <a:spcPts val="535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240"/>
              </a:lnSpc>
              <a:spcBef>
                <a:spcPts val="40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240"/>
              </a:lnSpc>
              <a:spcBef>
                <a:spcPts val="405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85310" y="3565630"/>
            <a:ext cx="664446" cy="168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240"/>
              </a:lnSpc>
              <a:spcBef>
                <a:spcPts val="535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240"/>
              </a:lnSpc>
              <a:spcBef>
                <a:spcPts val="40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240"/>
              </a:lnSpc>
              <a:spcBef>
                <a:spcPts val="405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16602" y="4903344"/>
            <a:ext cx="485296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06117" y="160380"/>
            <a:ext cx="5441150" cy="1196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5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</a:t>
            </a:r>
            <a:r>
              <a:rPr sz="3600" spc="11">
                <a:solidFill>
                  <a:srgbClr val="FFFFFF"/>
                </a:solidFill>
                <a:latin typeface="AAAWNK+å®ä½"/>
                <a:cs typeface="AAAWNK+å®ä½"/>
              </a:rPr>
              <a:t>子句（续）</a:t>
            </a:r>
            <a:endParaRPr sz="3600" spc="11">
              <a:solidFill>
                <a:srgbClr val="FFFFFF"/>
              </a:solidFill>
              <a:latin typeface="AAAWNK+å®ä½"/>
              <a:cs typeface="AAAWNK+å®ä½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5716" y="1077638"/>
            <a:ext cx="729359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sz="2400" spc="11">
                <a:solidFill>
                  <a:srgbClr val="000000"/>
                </a:solidFill>
                <a:latin typeface="IDABAG+é»ä½"/>
                <a:cs typeface="IDABAG+é»ä½"/>
              </a:rPr>
              <a:t>例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3.47]</a:t>
            </a:r>
            <a:r>
              <a:rPr sz="2400" b="1" spc="669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2">
                <a:solidFill>
                  <a:srgbClr val="000000"/>
                </a:solidFill>
                <a:latin typeface="AAAWNK+å®ä½"/>
                <a:cs typeface="AAAWNK+å®ä½"/>
              </a:rPr>
              <a:t>查询选修了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z="2400" spc="11">
                <a:solidFill>
                  <a:srgbClr val="000000"/>
                </a:solidFill>
                <a:latin typeface="AAAWNK+å®ä½"/>
                <a:cs typeface="AAAWNK+å®ä½"/>
              </a:rPr>
              <a:t>门以上课程的学生学号。</a:t>
            </a:r>
            <a:endParaRPr sz="2400" spc="11">
              <a:solidFill>
                <a:srgbClr val="000000"/>
              </a:solidFill>
              <a:latin typeface="AAAWNK+å®ä½"/>
              <a:cs typeface="AAAWNK+å®ä½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2270" y="1763819"/>
            <a:ext cx="2319174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400" b="1" spc="1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3794" y="2298467"/>
            <a:ext cx="1947029" cy="798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400" b="1" spc="67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53794" y="2737909"/>
            <a:ext cx="3788860" cy="1236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Sno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680"/>
              </a:lnSpc>
              <a:spcBef>
                <a:spcPts val="725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HAVING</a:t>
            </a:r>
            <a:r>
              <a:rPr sz="2400" b="1" spc="68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COUNT(*)</a:t>
            </a:r>
            <a:r>
              <a:rPr sz="2400" b="1" spc="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&gt;3;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16602" y="4903344"/>
            <a:ext cx="485296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06117" y="160380"/>
            <a:ext cx="5441150" cy="1196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5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</a:t>
            </a:r>
            <a:r>
              <a:rPr sz="3600" spc="11">
                <a:solidFill>
                  <a:srgbClr val="FFFFFF"/>
                </a:solidFill>
                <a:latin typeface="QBBLOT+å®ä½"/>
                <a:cs typeface="QBBLOT+å®ä½"/>
              </a:rPr>
              <a:t>子句（续）</a:t>
            </a:r>
            <a:endParaRPr sz="3600" spc="11">
              <a:solidFill>
                <a:srgbClr val="FFFFFF"/>
              </a:solidFill>
              <a:latin typeface="QBBLOT+å®ä½"/>
              <a:cs typeface="QBBLOT+å®ä½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640" y="854688"/>
            <a:ext cx="763917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sz="2000" spc="18">
                <a:solidFill>
                  <a:srgbClr val="000000"/>
                </a:solidFill>
                <a:latin typeface="QBBLOT+å®ä½"/>
                <a:cs typeface="QBBLOT+å®ä½"/>
              </a:rPr>
              <a:t>例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3.48</a:t>
            </a:r>
            <a:r>
              <a:rPr sz="2000" b="1" spc="-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sz="2000" spc="15">
                <a:solidFill>
                  <a:srgbClr val="000000"/>
                </a:solidFill>
                <a:latin typeface="QBBLOT+å®ä½"/>
                <a:cs typeface="QBBLOT+å®ä½"/>
              </a:rPr>
              <a:t>查询平均成绩大于等于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r>
              <a:rPr sz="2000" spc="14">
                <a:solidFill>
                  <a:srgbClr val="000000"/>
                </a:solidFill>
                <a:latin typeface="QBBLOT+å®ä½"/>
                <a:cs typeface="QBBLOT+å®ä½"/>
              </a:rPr>
              <a:t>分的学生学号和平均成绩</a:t>
            </a:r>
            <a:endParaRPr sz="2000" spc="14">
              <a:solidFill>
                <a:srgbClr val="000000"/>
              </a:solidFill>
              <a:latin typeface="QBBLOT+å®ä½"/>
              <a:cs typeface="QBBLOT+å®ä½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640" y="1232130"/>
            <a:ext cx="2942615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5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QBBLOT+å®ä½"/>
                <a:cs typeface="QBBLOT+å®ä½"/>
              </a:rPr>
              <a:t>下面的语句是不对的：</a:t>
            </a:r>
            <a:endParaRPr sz="2000" spc="15">
              <a:solidFill>
                <a:srgbClr val="000000"/>
              </a:solidFill>
              <a:latin typeface="QBBLOT+å®ä½"/>
              <a:cs typeface="QBBLOT+å®ä½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3148" y="1575858"/>
            <a:ext cx="3250081" cy="928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5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Sno, AVG(Grade)</a:t>
            </a:r>
            <a:endParaRPr sz="1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010"/>
              </a:lnSpc>
              <a:spcBef>
                <a:spcPts val="58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800" b="1" spc="50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</a:t>
            </a:r>
            <a:endParaRPr sz="1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3148" y="2234756"/>
            <a:ext cx="3149491" cy="9274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AVG(Grade)&gt;=90</a:t>
            </a:r>
            <a:endParaRPr sz="1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010"/>
              </a:lnSpc>
              <a:spcBef>
                <a:spcPts val="58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Sno;</a:t>
            </a:r>
            <a:endParaRPr sz="1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40" y="2903579"/>
            <a:ext cx="697212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 spc="17">
                <a:solidFill>
                  <a:srgbClr val="000000"/>
                </a:solidFill>
                <a:latin typeface="QBBLOT+å®ä½"/>
                <a:cs typeface="QBBLOT+å®ä½"/>
              </a:rPr>
              <a:t>因为</a:t>
            </a:r>
            <a:r>
              <a:rPr sz="2000" b="1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2000" spc="14">
                <a:solidFill>
                  <a:srgbClr val="FF00FF"/>
                </a:solidFill>
                <a:latin typeface="QBBLOT+å®ä½"/>
                <a:cs typeface="QBBLOT+å®ä½"/>
              </a:rPr>
              <a:t>子句中是不能用聚集函数作为条件表达式</a:t>
            </a:r>
            <a:endParaRPr sz="2000" spc="14">
              <a:solidFill>
                <a:srgbClr val="FF00FF"/>
              </a:solidFill>
              <a:latin typeface="QBBLOT+å®ä½"/>
              <a:cs typeface="QBBLOT+å®ä½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640" y="3281021"/>
            <a:ext cx="3614506" cy="1284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5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QBBLOT+å®ä½"/>
                <a:cs typeface="QBBLOT+å®ä½"/>
              </a:rPr>
              <a:t>正确的查询语句应该是：</a:t>
            </a:r>
            <a:endParaRPr sz="2000" spc="15">
              <a:solidFill>
                <a:srgbClr val="000000"/>
              </a:solidFill>
              <a:latin typeface="QBBLOT+å®ä½"/>
              <a:cs typeface="QBBLOT+å®ä½"/>
            </a:endParaRPr>
          </a:p>
          <a:p>
            <a:pPr marL="254635" marR="0">
              <a:lnSpc>
                <a:spcPts val="2010"/>
              </a:lnSpc>
              <a:spcBef>
                <a:spcPts val="705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1800" b="1" spc="50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Sno,</a:t>
            </a:r>
            <a:r>
              <a:rPr sz="1800" b="1" spc="-1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AVG(Grade)</a:t>
            </a:r>
            <a:endParaRPr sz="1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4635" marR="0">
              <a:lnSpc>
                <a:spcPts val="2010"/>
              </a:lnSpc>
              <a:spcBef>
                <a:spcPts val="585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800" b="1" spc="50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</a:t>
            </a:r>
            <a:endParaRPr sz="1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3148" y="4283673"/>
            <a:ext cx="2059420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Sno</a:t>
            </a:r>
            <a:endParaRPr sz="1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3148" y="4612856"/>
            <a:ext cx="3279759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HAVING</a:t>
            </a:r>
            <a:r>
              <a:rPr sz="1800" b="1" spc="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AVG(Grade)&gt;=90;</a:t>
            </a:r>
            <a:endParaRPr sz="1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16602" y="4903344"/>
            <a:ext cx="485296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06117" y="160380"/>
            <a:ext cx="5441150" cy="1196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5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</a:t>
            </a:r>
            <a:r>
              <a:rPr sz="3600" spc="11">
                <a:solidFill>
                  <a:srgbClr val="FFFFFF"/>
                </a:solidFill>
                <a:latin typeface="VMQCIJ+å®ä½"/>
                <a:cs typeface="VMQCIJ+å®ä½"/>
              </a:rPr>
              <a:t>子句（续）</a:t>
            </a:r>
            <a:endParaRPr sz="3600" spc="11">
              <a:solidFill>
                <a:srgbClr val="FFFFFF"/>
              </a:solidFill>
              <a:latin typeface="VMQCIJ+å®ä½"/>
              <a:cs typeface="VMQCIJ+å®ä½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439" y="1005226"/>
            <a:ext cx="6229821" cy="12293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FF"/>
                </a:solidFill>
                <a:latin typeface="Wingdings" panose="05000000000000000000"/>
                <a:cs typeface="Wingdings" panose="05000000000000000000"/>
              </a:rPr>
              <a:t></a:t>
            </a:r>
            <a:r>
              <a:rPr sz="2400" spc="-36">
                <a:solidFill>
                  <a:srgbClr val="FF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HAVING</a:t>
            </a:r>
            <a:r>
              <a:rPr sz="2400" spc="12">
                <a:solidFill>
                  <a:srgbClr val="000000"/>
                </a:solidFill>
                <a:latin typeface="VMQCIJ+å®ä½"/>
                <a:cs typeface="VMQCIJ+å®ä½"/>
              </a:rPr>
              <a:t>短语与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2400" spc="14">
                <a:solidFill>
                  <a:srgbClr val="000000"/>
                </a:solidFill>
                <a:latin typeface="VMQCIJ+å®ä½"/>
                <a:cs typeface="VMQCIJ+å®ä½"/>
              </a:rPr>
              <a:t>子句的区别：</a:t>
            </a:r>
            <a:endParaRPr sz="2400" spc="14">
              <a:solidFill>
                <a:srgbClr val="000000"/>
              </a:solidFill>
              <a:latin typeface="VMQCIJ+å®ä½"/>
              <a:cs typeface="VMQCIJ+å®ä½"/>
            </a:endParaRPr>
          </a:p>
          <a:p>
            <a:pPr marL="457200" marR="0">
              <a:lnSpc>
                <a:spcPts val="2225"/>
              </a:lnSpc>
              <a:spcBef>
                <a:spcPts val="147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000" spc="26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">
                <a:solidFill>
                  <a:srgbClr val="000000"/>
                </a:solidFill>
                <a:latin typeface="VMQCIJ+å®ä½"/>
                <a:cs typeface="VMQCIJ+å®ä½"/>
              </a:rPr>
              <a:t>作用对象不同</a:t>
            </a:r>
            <a:endParaRPr sz="2000" spc="15">
              <a:solidFill>
                <a:srgbClr val="000000"/>
              </a:solidFill>
              <a:latin typeface="VMQCIJ+å®ä½"/>
              <a:cs typeface="VMQCIJ+å®ä½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0894" y="1988268"/>
            <a:ext cx="7889848" cy="11230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000" spc="26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sz="2000" spc="14">
                <a:solidFill>
                  <a:srgbClr val="000000"/>
                </a:solidFill>
                <a:latin typeface="VMQCIJ+å®ä½"/>
                <a:cs typeface="VMQCIJ+å®ä½"/>
              </a:rPr>
              <a:t>子句作用于基表或视图，从中选择满足条件的元组</a:t>
            </a:r>
            <a:endParaRPr sz="2000" spc="14">
              <a:solidFill>
                <a:srgbClr val="000000"/>
              </a:solidFill>
              <a:latin typeface="VMQCIJ+å®ä½"/>
              <a:cs typeface="VMQCIJ+å®ä½"/>
            </a:endParaRPr>
          </a:p>
          <a:p>
            <a:pPr marL="0" marR="0">
              <a:lnSpc>
                <a:spcPts val="2240"/>
              </a:lnSpc>
              <a:spcBef>
                <a:spcPts val="136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000" spc="26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HAVING</a:t>
            </a:r>
            <a:r>
              <a:rPr sz="2000" spc="14">
                <a:solidFill>
                  <a:srgbClr val="000000"/>
                </a:solidFill>
                <a:latin typeface="VMQCIJ+å®ä½"/>
                <a:cs typeface="VMQCIJ+å®ä½"/>
              </a:rPr>
              <a:t>短语作用于组，从中选择满足条件的组。</a:t>
            </a:r>
            <a:endParaRPr sz="2000" spc="14">
              <a:solidFill>
                <a:srgbClr val="000000"/>
              </a:solidFill>
              <a:latin typeface="VMQCIJ+å®ä½"/>
              <a:cs typeface="VMQCIJ+å®ä½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16602" y="4903344"/>
            <a:ext cx="485296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63797" y="160380"/>
            <a:ext cx="2900476" cy="1196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5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sz="3600" spc="11">
                <a:solidFill>
                  <a:srgbClr val="FFFFFF"/>
                </a:solidFill>
                <a:latin typeface="CMOQKN+å®ä½"/>
                <a:cs typeface="CMOQKN+å®ä½"/>
              </a:rPr>
              <a:t>综合练习</a:t>
            </a:r>
            <a:endParaRPr sz="3600" spc="11">
              <a:solidFill>
                <a:srgbClr val="FFFFFF"/>
              </a:solidFill>
              <a:latin typeface="CMOQKN+å®ä½"/>
              <a:cs typeface="CMOQKN+å®ä½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439" y="893974"/>
            <a:ext cx="8626938" cy="1142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sz="2400" spc="11">
                <a:solidFill>
                  <a:srgbClr val="000000"/>
                </a:solidFill>
                <a:latin typeface="CMOQKN+å®ä½"/>
                <a:cs typeface="CMOQKN+å®ä½"/>
              </a:rPr>
              <a:t>练习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1] </a:t>
            </a:r>
            <a:r>
              <a:rPr sz="2400" spc="11">
                <a:solidFill>
                  <a:srgbClr val="000000"/>
                </a:solidFill>
                <a:latin typeface="CMOQKN+å®ä½"/>
                <a:cs typeface="CMOQKN+å®ä½"/>
              </a:rPr>
              <a:t>列出计算机系姓刘的同学的信息，按照学号大小</a:t>
            </a:r>
            <a:endParaRPr sz="2400" spc="11">
              <a:solidFill>
                <a:srgbClr val="000000"/>
              </a:solidFill>
              <a:latin typeface="CMOQKN+å®ä½"/>
              <a:cs typeface="CMOQKN+å®ä½"/>
            </a:endParaRPr>
          </a:p>
          <a:p>
            <a:pPr marL="0" marR="0">
              <a:lnSpc>
                <a:spcPts val="2400"/>
              </a:lnSpc>
              <a:spcBef>
                <a:spcPts val="310"/>
              </a:spcBef>
              <a:spcAft>
                <a:spcPct val="0"/>
              </a:spcAft>
            </a:pPr>
            <a:r>
              <a:rPr sz="2400" spc="14">
                <a:solidFill>
                  <a:srgbClr val="000000"/>
                </a:solidFill>
                <a:latin typeface="CMOQKN+å®ä½"/>
                <a:cs typeface="CMOQKN+å®ä½"/>
              </a:rPr>
              <a:t>排序</a:t>
            </a:r>
            <a:endParaRPr sz="2400" spc="14">
              <a:solidFill>
                <a:srgbClr val="000000"/>
              </a:solidFill>
              <a:latin typeface="CMOQKN+å®ä½"/>
              <a:cs typeface="CMOQKN+å®ä½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2072" y="2134764"/>
            <a:ext cx="1860615" cy="798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2072" y="2574206"/>
            <a:ext cx="265602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400" b="1" spc="65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2072" y="3015890"/>
            <a:ext cx="7716404" cy="1234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Sdept=‘CS’</a:t>
            </a:r>
            <a:r>
              <a:rPr sz="2400" b="1" spc="-14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400" b="1" spc="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Sname</a:t>
            </a:r>
            <a:r>
              <a:rPr sz="2400" b="1" spc="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sz="2400" b="1" spc="-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1">
                <a:solidFill>
                  <a:srgbClr val="000000"/>
                </a:solidFill>
                <a:latin typeface="CMOQKN+å®ä½"/>
                <a:cs typeface="CMOQKN+å®ä½"/>
              </a:rPr>
              <a:t>‘刘</a:t>
            </a:r>
            <a:r>
              <a:rPr sz="2400" b="1" spc="-46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sz="2400">
                <a:solidFill>
                  <a:srgbClr val="000000"/>
                </a:solidFill>
                <a:latin typeface="CMOQKN+å®ä½"/>
                <a:cs typeface="CMOQKN+å®ä½"/>
              </a:rPr>
              <a:t>’</a:t>
            </a:r>
            <a:endParaRPr sz="2400">
              <a:solidFill>
                <a:srgbClr val="000000"/>
              </a:solidFill>
              <a:latin typeface="CMOQKN+å®ä½"/>
              <a:cs typeface="CMOQKN+å®ä½"/>
            </a:endParaRPr>
          </a:p>
          <a:p>
            <a:pPr marL="82550" marR="0">
              <a:lnSpc>
                <a:spcPts val="2680"/>
              </a:lnSpc>
              <a:spcBef>
                <a:spcPts val="705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sz="2400" b="1" spc="1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Sno;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16602" y="4903344"/>
            <a:ext cx="485296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63797" y="160380"/>
            <a:ext cx="2900476" cy="1196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5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sz="3600" spc="11">
                <a:solidFill>
                  <a:srgbClr val="FFFFFF"/>
                </a:solidFill>
                <a:latin typeface="VEQQJI+å®ä½"/>
                <a:cs typeface="VEQQJI+å®ä½"/>
              </a:rPr>
              <a:t>综合练习</a:t>
            </a:r>
            <a:endParaRPr sz="3600" spc="11">
              <a:solidFill>
                <a:srgbClr val="FFFFFF"/>
              </a:solidFill>
              <a:latin typeface="VEQQJI+å®ä½"/>
              <a:cs typeface="VEQQJI+å®ä½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439" y="893974"/>
            <a:ext cx="8626938" cy="1142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sz="2400" spc="11">
                <a:solidFill>
                  <a:srgbClr val="000000"/>
                </a:solidFill>
                <a:latin typeface="VEQQJI+å®ä½"/>
                <a:cs typeface="VEQQJI+å®ä½"/>
              </a:rPr>
              <a:t>练习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2] </a:t>
            </a:r>
            <a:r>
              <a:rPr sz="2400" spc="11">
                <a:solidFill>
                  <a:srgbClr val="000000"/>
                </a:solidFill>
                <a:latin typeface="VEQQJI+å®ä½"/>
                <a:cs typeface="VEQQJI+å®ä½"/>
              </a:rPr>
              <a:t>按系并区分男女统计各系学生的人数、并按照人</a:t>
            </a:r>
            <a:endParaRPr sz="2400" spc="11">
              <a:solidFill>
                <a:srgbClr val="000000"/>
              </a:solidFill>
              <a:latin typeface="VEQQJI+å®ä½"/>
              <a:cs typeface="VEQQJI+å®ä½"/>
            </a:endParaRPr>
          </a:p>
          <a:p>
            <a:pPr marL="0" marR="0">
              <a:lnSpc>
                <a:spcPts val="2400"/>
              </a:lnSpc>
              <a:spcBef>
                <a:spcPts val="310"/>
              </a:spcBef>
              <a:spcAft>
                <a:spcPct val="0"/>
              </a:spcAft>
            </a:pPr>
            <a:r>
              <a:rPr sz="2400" spc="14">
                <a:solidFill>
                  <a:srgbClr val="000000"/>
                </a:solidFill>
                <a:latin typeface="VEQQJI+å®ä½"/>
                <a:cs typeface="VEQQJI+å®ä½"/>
              </a:rPr>
              <a:t>数降序排序</a:t>
            </a:r>
            <a:endParaRPr sz="2400" spc="14">
              <a:solidFill>
                <a:srgbClr val="000000"/>
              </a:solidFill>
              <a:latin typeface="VEQQJI+å®ä½"/>
              <a:cs typeface="VEQQJI+å®ä½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2072" y="2134764"/>
            <a:ext cx="5697792" cy="12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Sdept,</a:t>
            </a:r>
            <a:r>
              <a:rPr sz="2400" b="1" spc="-12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Ssex,COUNT(Sno)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680"/>
              </a:lnSpc>
              <a:spcBef>
                <a:spcPts val="725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400" b="1" spc="65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2072" y="3012842"/>
            <a:ext cx="3852962" cy="798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sz="2400" b="1" spc="-3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Sdept,Ssex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4317" y="3452411"/>
            <a:ext cx="5275357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sz="2400" b="1" spc="1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COUNT(Sno) DESC;</a:t>
            </a:r>
            <a:endParaRPr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16602" y="4903344"/>
            <a:ext cx="485296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916602" y="4903344"/>
            <a:ext cx="485296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49422" y="1362880"/>
            <a:ext cx="825164" cy="1805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0"/>
              </a:lnSpc>
              <a:spcBef>
                <a:spcPct val="0"/>
              </a:spcBef>
              <a:spcAft>
                <a:spcPct val="0"/>
              </a:spcAft>
            </a:pPr>
            <a:r>
              <a:rPr sz="1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201215121</a:t>
            </a:r>
            <a:endParaRPr sz="1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110"/>
              </a:lnSpc>
              <a:spcBef>
                <a:spcPts val="2755"/>
              </a:spcBef>
              <a:spcAft>
                <a:spcPct val="0"/>
              </a:spcAft>
            </a:pPr>
            <a:r>
              <a:rPr sz="1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201215122</a:t>
            </a:r>
            <a:endParaRPr sz="1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115"/>
              </a:lnSpc>
              <a:spcBef>
                <a:spcPts val="2700"/>
              </a:spcBef>
              <a:spcAft>
                <a:spcPct val="0"/>
              </a:spcAft>
            </a:pPr>
            <a:r>
              <a:rPr sz="1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201215123</a:t>
            </a:r>
            <a:endParaRPr sz="1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110"/>
              </a:lnSpc>
              <a:spcBef>
                <a:spcPts val="2755"/>
              </a:spcBef>
              <a:spcAft>
                <a:spcPct val="0"/>
              </a:spcAft>
            </a:pPr>
            <a:r>
              <a:rPr sz="1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201215125</a:t>
            </a:r>
            <a:endParaRPr sz="1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85792" y="1370211"/>
            <a:ext cx="445312" cy="1790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9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PEIKND+å®ä½"/>
                <a:cs typeface="PEIKND+å®ä½"/>
              </a:rPr>
              <a:t>李勇</a:t>
            </a:r>
            <a:endParaRPr sz="1000">
              <a:solidFill>
                <a:srgbClr val="000000"/>
              </a:solidFill>
              <a:latin typeface="PEIKND+å®ä½"/>
              <a:cs typeface="PEIKND+å®ä½"/>
            </a:endParaRPr>
          </a:p>
          <a:p>
            <a:pPr marL="0" marR="0">
              <a:lnSpc>
                <a:spcPts val="995"/>
              </a:lnSpc>
              <a:spcBef>
                <a:spcPts val="287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PEIKND+å®ä½"/>
                <a:cs typeface="PEIKND+å®ä½"/>
              </a:rPr>
              <a:t>刘晨</a:t>
            </a:r>
            <a:endParaRPr sz="1000">
              <a:solidFill>
                <a:srgbClr val="000000"/>
              </a:solidFill>
              <a:latin typeface="PEIKND+å®ä½"/>
              <a:cs typeface="PEIKND+å®ä½"/>
            </a:endParaRPr>
          </a:p>
          <a:p>
            <a:pPr marL="0" marR="0">
              <a:lnSpc>
                <a:spcPts val="1000"/>
              </a:lnSpc>
              <a:spcBef>
                <a:spcPts val="282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PEIKND+å®ä½"/>
                <a:cs typeface="PEIKND+å®ä½"/>
              </a:rPr>
              <a:t>王敏</a:t>
            </a:r>
            <a:endParaRPr sz="1000">
              <a:solidFill>
                <a:srgbClr val="000000"/>
              </a:solidFill>
              <a:latin typeface="PEIKND+å®ä½"/>
              <a:cs typeface="PEIKND+å®ä½"/>
            </a:endParaRPr>
          </a:p>
          <a:p>
            <a:pPr marL="0" marR="0">
              <a:lnSpc>
                <a:spcPts val="995"/>
              </a:lnSpc>
              <a:spcBef>
                <a:spcPts val="287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PEIKND+å®ä½"/>
                <a:cs typeface="PEIKND+å®ä½"/>
              </a:rPr>
              <a:t>张立</a:t>
            </a:r>
            <a:endParaRPr sz="1000">
              <a:solidFill>
                <a:srgbClr val="000000"/>
              </a:solidFill>
              <a:latin typeface="PEIKND+å®ä½"/>
              <a:cs typeface="PEIKND+å®ä½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32325" y="1370211"/>
            <a:ext cx="317296" cy="1790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9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PEIKND+å®ä½"/>
                <a:cs typeface="PEIKND+å®ä½"/>
              </a:rPr>
              <a:t>男</a:t>
            </a:r>
            <a:endParaRPr sz="1000">
              <a:solidFill>
                <a:srgbClr val="000000"/>
              </a:solidFill>
              <a:latin typeface="PEIKND+å®ä½"/>
              <a:cs typeface="PEIKND+å®ä½"/>
            </a:endParaRPr>
          </a:p>
          <a:p>
            <a:pPr marL="0" marR="0">
              <a:lnSpc>
                <a:spcPts val="995"/>
              </a:lnSpc>
              <a:spcBef>
                <a:spcPts val="287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PEIKND+å®ä½"/>
                <a:cs typeface="PEIKND+å®ä½"/>
              </a:rPr>
              <a:t>女</a:t>
            </a:r>
            <a:endParaRPr sz="1000">
              <a:solidFill>
                <a:srgbClr val="000000"/>
              </a:solidFill>
              <a:latin typeface="PEIKND+å®ä½"/>
              <a:cs typeface="PEIKND+å®ä½"/>
            </a:endParaRPr>
          </a:p>
          <a:p>
            <a:pPr marL="0" marR="0">
              <a:lnSpc>
                <a:spcPts val="1000"/>
              </a:lnSpc>
              <a:spcBef>
                <a:spcPts val="282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PEIKND+å®ä½"/>
                <a:cs typeface="PEIKND+å®ä½"/>
              </a:rPr>
              <a:t>女</a:t>
            </a:r>
            <a:endParaRPr sz="1000">
              <a:solidFill>
                <a:srgbClr val="000000"/>
              </a:solidFill>
              <a:latin typeface="PEIKND+å®ä½"/>
              <a:cs typeface="PEIKND+å®ä½"/>
            </a:endParaRPr>
          </a:p>
          <a:p>
            <a:pPr marL="0" marR="0">
              <a:lnSpc>
                <a:spcPts val="995"/>
              </a:lnSpc>
              <a:spcBef>
                <a:spcPts val="287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PEIKND+å®ä½"/>
                <a:cs typeface="PEIKND+å®ä½"/>
              </a:rPr>
              <a:t>男</a:t>
            </a:r>
            <a:endParaRPr sz="1000">
              <a:solidFill>
                <a:srgbClr val="000000"/>
              </a:solidFill>
              <a:latin typeface="PEIKND+å®ä½"/>
              <a:cs typeface="PEIKND+å®ä½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22164" y="1362880"/>
            <a:ext cx="331536" cy="1805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0"/>
              </a:lnSpc>
              <a:spcBef>
                <a:spcPct val="0"/>
              </a:spcBef>
              <a:spcAft>
                <a:spcPct val="0"/>
              </a:spcAft>
            </a:pPr>
            <a:r>
              <a:rPr sz="1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sz="1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110"/>
              </a:lnSpc>
              <a:spcBef>
                <a:spcPts val="2755"/>
              </a:spcBef>
              <a:spcAft>
                <a:spcPct val="0"/>
              </a:spcAft>
            </a:pPr>
            <a:r>
              <a:rPr sz="1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sz="1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115"/>
              </a:lnSpc>
              <a:spcBef>
                <a:spcPts val="2700"/>
              </a:spcBef>
              <a:spcAft>
                <a:spcPct val="0"/>
              </a:spcAft>
            </a:pPr>
            <a:r>
              <a:rPr sz="1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sz="1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110"/>
              </a:lnSpc>
              <a:spcBef>
                <a:spcPts val="2755"/>
              </a:spcBef>
              <a:spcAft>
                <a:spcPct val="0"/>
              </a:spcAft>
            </a:pPr>
            <a:r>
              <a:rPr sz="1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sz="1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54090" y="1362880"/>
            <a:ext cx="390268" cy="1805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0"/>
              </a:lnSpc>
              <a:spcBef>
                <a:spcPct val="0"/>
              </a:spcBef>
              <a:spcAft>
                <a:spcPct val="0"/>
              </a:spcAft>
            </a:pPr>
            <a:r>
              <a:rPr sz="1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  <a:endParaRPr sz="1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110"/>
              </a:lnSpc>
              <a:spcBef>
                <a:spcPts val="2755"/>
              </a:spcBef>
              <a:spcAft>
                <a:spcPct val="0"/>
              </a:spcAft>
            </a:pPr>
            <a:r>
              <a:rPr sz="1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  <a:endParaRPr sz="1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115"/>
              </a:lnSpc>
              <a:spcBef>
                <a:spcPts val="2700"/>
              </a:spcBef>
              <a:spcAft>
                <a:spcPct val="0"/>
              </a:spcAft>
            </a:pPr>
            <a:r>
              <a:rPr sz="1000" b="1" spc="1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</a:t>
            </a:r>
            <a:endParaRPr sz="1000" b="1" spc="18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110"/>
              </a:lnSpc>
              <a:spcBef>
                <a:spcPts val="2755"/>
              </a:spcBef>
              <a:spcAft>
                <a:spcPct val="0"/>
              </a:spcAft>
            </a:pPr>
            <a:r>
              <a:rPr sz="1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sz="1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80581" y="1821314"/>
            <a:ext cx="316992" cy="807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9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PEIKND+å®ä½"/>
                <a:cs typeface="PEIKND+å®ä½"/>
              </a:rPr>
              <a:t>男</a:t>
            </a:r>
            <a:endParaRPr sz="1000">
              <a:solidFill>
                <a:srgbClr val="000000"/>
              </a:solidFill>
              <a:latin typeface="PEIKND+å®ä½"/>
              <a:cs typeface="PEIKND+å®ä½"/>
            </a:endParaRPr>
          </a:p>
          <a:p>
            <a:pPr marL="0" marR="0">
              <a:lnSpc>
                <a:spcPts val="995"/>
              </a:lnSpc>
              <a:spcBef>
                <a:spcPts val="287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PEIKND+å®ä½"/>
                <a:cs typeface="PEIKND+å®ä½"/>
              </a:rPr>
              <a:t>女</a:t>
            </a:r>
            <a:endParaRPr sz="1000">
              <a:solidFill>
                <a:srgbClr val="000000"/>
              </a:solidFill>
              <a:latin typeface="PEIKND+å®ä½"/>
              <a:cs typeface="PEIKND+å®ä½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70419" y="1813985"/>
            <a:ext cx="260849" cy="822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0"/>
              </a:lnSpc>
              <a:spcBef>
                <a:spcPct val="0"/>
              </a:spcBef>
              <a:spcAft>
                <a:spcPct val="0"/>
              </a:spcAft>
            </a:pPr>
            <a:r>
              <a:rPr sz="1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110"/>
              </a:lnSpc>
              <a:spcBef>
                <a:spcPts val="2755"/>
              </a:spcBef>
              <a:spcAft>
                <a:spcPct val="0"/>
              </a:spcAft>
            </a:pPr>
            <a:r>
              <a:rPr sz="1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65338" y="1894085"/>
            <a:ext cx="316992" cy="807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9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PEIKND+å®ä½"/>
                <a:cs typeface="PEIKND+å®ä½"/>
              </a:rPr>
              <a:t>女</a:t>
            </a:r>
            <a:endParaRPr sz="1000">
              <a:solidFill>
                <a:srgbClr val="000000"/>
              </a:solidFill>
              <a:latin typeface="PEIKND+å®ä½"/>
              <a:cs typeface="PEIKND+å®ä½"/>
            </a:endParaRPr>
          </a:p>
          <a:p>
            <a:pPr marL="0" marR="0">
              <a:lnSpc>
                <a:spcPts val="995"/>
              </a:lnSpc>
              <a:spcBef>
                <a:spcPts val="2865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PEIKND+å®ä½"/>
                <a:cs typeface="PEIKND+å®ä½"/>
              </a:rPr>
              <a:t>男</a:t>
            </a:r>
            <a:endParaRPr sz="1000">
              <a:solidFill>
                <a:srgbClr val="000000"/>
              </a:solidFill>
              <a:latin typeface="PEIKND+å®ä½"/>
              <a:cs typeface="PEIKND+å®ä½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54160" y="1886756"/>
            <a:ext cx="260849" cy="8225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0"/>
              </a:lnSpc>
              <a:spcBef>
                <a:spcPct val="0"/>
              </a:spcBef>
              <a:spcAft>
                <a:spcPct val="0"/>
              </a:spcAft>
            </a:pPr>
            <a:r>
              <a:rPr sz="1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110"/>
              </a:lnSpc>
              <a:spcBef>
                <a:spcPts val="2750"/>
              </a:spcBef>
              <a:spcAft>
                <a:spcPct val="0"/>
              </a:spcAft>
            </a:pPr>
            <a:r>
              <a:rPr sz="1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23633" y="3416872"/>
            <a:ext cx="153596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</a:t>
            </a:r>
            <a:endParaRPr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91" y="3457004"/>
            <a:ext cx="2950195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SELECT-FROM-WHERE</a:t>
            </a:r>
            <a:endParaRPr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09822" y="3867315"/>
            <a:ext cx="2459494" cy="8578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sz="1800" spc="-36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3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BY-HAVING</a:t>
            </a:r>
            <a:endParaRPr sz="1800" spc="-33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800"/>
              </a:lnSpc>
              <a:spcBef>
                <a:spcPts val="295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PEIKND+å®ä½"/>
                <a:cs typeface="PEIKND+å®ä½"/>
              </a:rPr>
              <a:t>（常伴有聚集函数）</a:t>
            </a:r>
            <a:endParaRPr sz="1800">
              <a:solidFill>
                <a:srgbClr val="000000"/>
              </a:solidFill>
              <a:latin typeface="PEIKND+å®ä½"/>
              <a:cs typeface="PEIKND+å®ä½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16602" y="4903344"/>
            <a:ext cx="485296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45969" y="160380"/>
            <a:ext cx="4735753" cy="1196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5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sz="3600" spc="11">
                <a:solidFill>
                  <a:srgbClr val="FFFFFF"/>
                </a:solidFill>
                <a:latin typeface="WNPABC+å®ä½"/>
                <a:cs typeface="WNPABC+å®ä½"/>
              </a:rPr>
              <a:t>选择表中的若干列</a:t>
            </a:r>
            <a:endParaRPr sz="3600" spc="11">
              <a:solidFill>
                <a:srgbClr val="FFFFFF"/>
              </a:solidFill>
              <a:latin typeface="WNPABC+å®ä½"/>
              <a:cs typeface="WNPABC+å®ä½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640" y="899470"/>
            <a:ext cx="2658465" cy="927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5"/>
              </a:lnSpc>
              <a:spcBef>
                <a:spcPct val="0"/>
              </a:spcBef>
              <a:spcAft>
                <a:spcPct val="0"/>
              </a:spcAft>
            </a:pPr>
            <a:r>
              <a:rPr sz="2800" spc="206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</a:t>
            </a:r>
            <a:r>
              <a:rPr sz="2800">
                <a:solidFill>
                  <a:srgbClr val="000000"/>
                </a:solidFill>
                <a:latin typeface="WNPABC+å®ä½"/>
                <a:cs typeface="WNPABC+å®ä½"/>
              </a:rPr>
              <a:t>查询指定列</a:t>
            </a:r>
            <a:endParaRPr sz="2800">
              <a:solidFill>
                <a:srgbClr val="000000"/>
              </a:solidFill>
              <a:latin typeface="WNPABC+å®ä½"/>
              <a:cs typeface="WNPABC+å®ä½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1844" y="1906164"/>
            <a:ext cx="6042234" cy="11775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sz="2400" spc="11">
                <a:solidFill>
                  <a:srgbClr val="000000"/>
                </a:solidFill>
                <a:latin typeface="WNPABC+å®ä½"/>
                <a:cs typeface="WNPABC+å®ä½"/>
              </a:rPr>
              <a:t>例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3.16]</a:t>
            </a:r>
            <a:r>
              <a:rPr sz="2400" b="1" spc="67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1">
                <a:solidFill>
                  <a:srgbClr val="000000"/>
                </a:solidFill>
                <a:latin typeface="WNPABC+å®ä½"/>
                <a:cs typeface="WNPABC+å®ä½"/>
              </a:rPr>
              <a:t>查询全体学生的学号与姓名。</a:t>
            </a:r>
            <a:endParaRPr sz="2400" spc="11">
              <a:solidFill>
                <a:srgbClr val="000000"/>
              </a:solidFill>
              <a:latin typeface="WNPABC+å®ä½"/>
              <a:cs typeface="WNPABC+å®ä½"/>
            </a:endParaRPr>
          </a:p>
          <a:p>
            <a:pPr marL="571500" marR="0">
              <a:lnSpc>
                <a:spcPts val="2455"/>
              </a:lnSpc>
              <a:spcBef>
                <a:spcPts val="635"/>
              </a:spcBef>
              <a:spcAft>
                <a:spcPct val="0"/>
              </a:spcAft>
            </a:pPr>
            <a:r>
              <a:rPr sz="2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200" b="1" spc="14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Sno,Sname</a:t>
            </a:r>
            <a:endParaRPr sz="2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3294" y="2724152"/>
            <a:ext cx="2453930" cy="730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55"/>
              </a:lnSpc>
              <a:spcBef>
                <a:spcPct val="0"/>
              </a:spcBef>
              <a:spcAft>
                <a:spcPct val="0"/>
              </a:spcAft>
            </a:pPr>
            <a:r>
              <a:rPr sz="2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200" b="1" spc="2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Student;</a:t>
            </a:r>
            <a:endParaRPr sz="2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16602" y="4903344"/>
            <a:ext cx="485296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49145" y="181379"/>
            <a:ext cx="5804961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4">
                <a:solidFill>
                  <a:srgbClr val="FFFFFF"/>
                </a:solidFill>
                <a:latin typeface="MCLWVE+å®ä½"/>
                <a:cs typeface="MCLWVE+å®ä½"/>
              </a:rPr>
              <a:t>选择表中的若干列（续）</a:t>
            </a:r>
            <a:endParaRPr sz="3600" spc="14">
              <a:solidFill>
                <a:srgbClr val="FFFFFF"/>
              </a:solidFill>
              <a:latin typeface="MCLWVE+å®ä½"/>
              <a:cs typeface="MCLWVE+å®ä½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640" y="899470"/>
            <a:ext cx="2658465" cy="927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5"/>
              </a:lnSpc>
              <a:spcBef>
                <a:spcPct val="0"/>
              </a:spcBef>
              <a:spcAft>
                <a:spcPct val="0"/>
              </a:spcAft>
            </a:pPr>
            <a:r>
              <a:rPr sz="2800" spc="206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</a:t>
            </a:r>
            <a:r>
              <a:rPr sz="2800">
                <a:solidFill>
                  <a:srgbClr val="000000"/>
                </a:solidFill>
                <a:latin typeface="MCLWVE+å®ä½"/>
                <a:cs typeface="MCLWVE+å®ä½"/>
              </a:rPr>
              <a:t>查询全部列</a:t>
            </a:r>
            <a:endParaRPr sz="2800">
              <a:solidFill>
                <a:srgbClr val="000000"/>
              </a:solidFill>
              <a:latin typeface="MCLWVE+å®ä½"/>
              <a:cs typeface="MCLWVE+å®ä½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6144" y="1396311"/>
            <a:ext cx="3192729" cy="795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spc="-13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1">
                <a:solidFill>
                  <a:srgbClr val="000000"/>
                </a:solidFill>
                <a:latin typeface="MCLWVE+å®ä½"/>
                <a:cs typeface="MCLWVE+å®ä½"/>
              </a:rPr>
              <a:t>选出所有属性列：</a:t>
            </a:r>
            <a:endParaRPr sz="2400" spc="11">
              <a:solidFill>
                <a:srgbClr val="000000"/>
              </a:solidFill>
              <a:latin typeface="MCLWVE+å®ä½"/>
              <a:cs typeface="MCLWVE+å®ä½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3294" y="1824738"/>
            <a:ext cx="5396693" cy="1129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55"/>
              </a:lnSpc>
              <a:spcBef>
                <a:spcPct val="0"/>
              </a:spcBef>
              <a:spcAft>
                <a:spcPct val="0"/>
              </a:spcAft>
            </a:pPr>
            <a:r>
              <a:rPr sz="19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</a:t>
            </a:r>
            <a:r>
              <a:rPr sz="1900" spc="-9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>
                <a:solidFill>
                  <a:srgbClr val="000000"/>
                </a:solidFill>
                <a:latin typeface="MCLWVE+å®ä½"/>
                <a:cs typeface="MCLWVE+å®ä½"/>
              </a:rPr>
              <a:t>在</a:t>
            </a:r>
            <a:r>
              <a:rPr sz="2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200">
                <a:solidFill>
                  <a:srgbClr val="000000"/>
                </a:solidFill>
                <a:latin typeface="MCLWVE+å®ä½"/>
                <a:cs typeface="MCLWVE+å®ä½"/>
              </a:rPr>
              <a:t>关键字后面列出所有列名</a:t>
            </a:r>
            <a:endParaRPr sz="2200">
              <a:solidFill>
                <a:srgbClr val="000000"/>
              </a:solidFill>
              <a:latin typeface="MCLWVE+å®ä½"/>
              <a:cs typeface="MCLWVE+å®ä½"/>
            </a:endParaRPr>
          </a:p>
          <a:p>
            <a:pPr marL="0" marR="0">
              <a:lnSpc>
                <a:spcPts val="2455"/>
              </a:lnSpc>
              <a:spcBef>
                <a:spcPts val="665"/>
              </a:spcBef>
              <a:spcAft>
                <a:spcPct val="0"/>
              </a:spcAft>
            </a:pPr>
            <a:r>
              <a:rPr sz="19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</a:t>
            </a:r>
            <a:r>
              <a:rPr sz="1900" spc="-9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>
                <a:solidFill>
                  <a:srgbClr val="000000"/>
                </a:solidFill>
                <a:latin typeface="MCLWVE+å®ä½"/>
                <a:cs typeface="MCLWVE+å®ä½"/>
              </a:rPr>
              <a:t>将</a:t>
            </a:r>
            <a:r>
              <a:rPr sz="2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sz="2200">
                <a:solidFill>
                  <a:srgbClr val="000000"/>
                </a:solidFill>
                <a:latin typeface="MCLWVE+å®ä½"/>
                <a:cs typeface="MCLWVE+å®ä½"/>
              </a:rPr>
              <a:t>目标列表达式</a:t>
            </a:r>
            <a:r>
              <a:rPr sz="2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sz="2200">
                <a:solidFill>
                  <a:srgbClr val="000000"/>
                </a:solidFill>
                <a:latin typeface="MCLWVE+å®ä½"/>
                <a:cs typeface="MCLWVE+å®ä½"/>
              </a:rPr>
              <a:t>指定为</a:t>
            </a:r>
            <a:r>
              <a:rPr sz="2200" spc="7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sz="2200" b="1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6144" y="2638214"/>
            <a:ext cx="5336608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sz="2400" spc="11">
                <a:solidFill>
                  <a:srgbClr val="000000"/>
                </a:solidFill>
                <a:latin typeface="MCLWVE+å®ä½"/>
                <a:cs typeface="MCLWVE+å®ä½"/>
              </a:rPr>
              <a:t>例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3.18]</a:t>
            </a:r>
            <a:r>
              <a:rPr sz="2400" b="1" spc="67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1">
                <a:solidFill>
                  <a:srgbClr val="000000"/>
                </a:solidFill>
                <a:latin typeface="MCLWVE+å®ä½"/>
                <a:cs typeface="MCLWVE+å®ä½"/>
              </a:rPr>
              <a:t>查询全体学生的详细记录</a:t>
            </a:r>
            <a:endParaRPr sz="2400" spc="11">
              <a:solidFill>
                <a:srgbClr val="000000"/>
              </a:solidFill>
              <a:latin typeface="MCLWVE+å®ä½"/>
              <a:cs typeface="MCLWVE+å®ä½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3294" y="3056846"/>
            <a:ext cx="5346127" cy="665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000" b="1" spc="56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Sno,Sname,Ssex,Sage,Sdept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3294" y="3423263"/>
            <a:ext cx="2230926" cy="10159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000" b="1" spc="-2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Student;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005"/>
              </a:lnSpc>
              <a:spcBef>
                <a:spcPts val="755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MCLWVE+å®ä½"/>
                <a:cs typeface="MCLWVE+å®ä½"/>
              </a:rPr>
              <a:t>或</a:t>
            </a:r>
            <a:endParaRPr sz="2000">
              <a:solidFill>
                <a:srgbClr val="000000"/>
              </a:solidFill>
              <a:latin typeface="MCLWVE+å®ä½"/>
              <a:cs typeface="MCLWVE+å®ä½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63294" y="4154482"/>
            <a:ext cx="2230926" cy="1031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000" b="1" spc="56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240"/>
              </a:lnSpc>
              <a:spcBef>
                <a:spcPts val="695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000" b="1" spc="-2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Student;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16602" y="4903344"/>
            <a:ext cx="485296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49145" y="181379"/>
            <a:ext cx="5804961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4">
                <a:solidFill>
                  <a:srgbClr val="FFFFFF"/>
                </a:solidFill>
                <a:latin typeface="WQDAGG+å®ä½"/>
                <a:cs typeface="WQDAGG+å®ä½"/>
              </a:rPr>
              <a:t>查询经过计算的值（续）</a:t>
            </a:r>
            <a:endParaRPr sz="3600" spc="14">
              <a:solidFill>
                <a:srgbClr val="FFFFFF"/>
              </a:solidFill>
              <a:latin typeface="WQDAGG+å®ä½"/>
              <a:cs typeface="WQDAGG+å®ä½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0890" y="998530"/>
            <a:ext cx="2301900" cy="927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5"/>
              </a:lnSpc>
              <a:spcBef>
                <a:spcPct val="0"/>
              </a:spcBef>
              <a:spcAft>
                <a:spcPct val="0"/>
              </a:spcAft>
            </a:pPr>
            <a:r>
              <a:rPr sz="2800" spc="204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</a:t>
            </a:r>
            <a:r>
              <a:rPr sz="2800">
                <a:solidFill>
                  <a:srgbClr val="000000"/>
                </a:solidFill>
                <a:latin typeface="WQDAGG+å®ä½"/>
                <a:cs typeface="WQDAGG+å®ä½"/>
              </a:rPr>
              <a:t>“虚”列</a:t>
            </a:r>
            <a:endParaRPr sz="2800">
              <a:solidFill>
                <a:srgbClr val="000000"/>
              </a:solidFill>
              <a:latin typeface="WQDAGG+å®ä½"/>
              <a:cs typeface="WQDAGG+å®ä½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395" y="1648884"/>
            <a:ext cx="872403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</a:t>
            </a:r>
            <a:r>
              <a:rPr sz="2400" spc="-13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4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400" spc="104">
                <a:solidFill>
                  <a:srgbClr val="000000"/>
                </a:solidFill>
                <a:latin typeface="WQDAGG+å®ä½"/>
                <a:cs typeface="WQDAGG+å®ä½"/>
              </a:rPr>
              <a:t>子句的</a:t>
            </a:r>
            <a:r>
              <a:rPr sz="2400" b="1" spc="9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sz="2400" spc="103">
                <a:solidFill>
                  <a:srgbClr val="000000"/>
                </a:solidFill>
                <a:latin typeface="WQDAGG+å®ä½"/>
                <a:cs typeface="WQDAGG+å®ä½"/>
              </a:rPr>
              <a:t>目标列表达式</a:t>
            </a:r>
            <a:r>
              <a:rPr sz="2400" b="1" spc="86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sz="2400" spc="100">
                <a:solidFill>
                  <a:srgbClr val="000000"/>
                </a:solidFill>
                <a:latin typeface="WQDAGG+å®ä½"/>
                <a:cs typeface="WQDAGG+å®ä½"/>
              </a:rPr>
              <a:t>不仅可以为表中的属</a:t>
            </a:r>
            <a:endParaRPr sz="2400" spc="100">
              <a:solidFill>
                <a:srgbClr val="000000"/>
              </a:solidFill>
              <a:latin typeface="WQDAGG+å®ä½"/>
              <a:cs typeface="WQDAGG+å®ä½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4958" y="2174676"/>
            <a:ext cx="3521323" cy="762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WQDAGG+å®ä½"/>
                <a:cs typeface="WQDAGG+å®ä½"/>
              </a:rPr>
              <a:t>性列，也可以是表达式</a:t>
            </a:r>
            <a:endParaRPr sz="2400" spc="11">
              <a:solidFill>
                <a:srgbClr val="000000"/>
              </a:solidFill>
              <a:latin typeface="WQDAGG+å®ä½"/>
              <a:cs typeface="WQDAGG+å®ä½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48704" y="3076109"/>
            <a:ext cx="2372546" cy="598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5"/>
              </a:lnSpc>
              <a:spcBef>
                <a:spcPct val="0"/>
              </a:spcBef>
              <a:spcAft>
                <a:spcPct val="0"/>
              </a:spcAft>
            </a:pPr>
            <a:r>
              <a:rPr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Sname</a:t>
            </a:r>
            <a:r>
              <a:rPr sz="1800" spc="10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2014-Sage</a:t>
            </a:r>
            <a:endParaRPr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0890" y="3224966"/>
            <a:ext cx="6499984" cy="749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sz="2000" spc="15">
                <a:solidFill>
                  <a:srgbClr val="000000"/>
                </a:solidFill>
                <a:latin typeface="WQDAGG+å®ä½"/>
                <a:cs typeface="WQDAGG+å®ä½"/>
              </a:rPr>
              <a:t>例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3.19]</a:t>
            </a:r>
            <a:r>
              <a:rPr sz="2000" b="1" spc="51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1">
                <a:solidFill>
                  <a:srgbClr val="000000"/>
                </a:solidFill>
                <a:latin typeface="WQDAGG+å®ä½"/>
                <a:cs typeface="WQDAGG+å®ä½"/>
              </a:rPr>
              <a:t>查全体学生的姓名及其出生年份。</a:t>
            </a:r>
            <a:endParaRPr sz="2400" spc="11">
              <a:solidFill>
                <a:srgbClr val="000000"/>
              </a:solidFill>
              <a:latin typeface="WQDAGG+å®ä½"/>
              <a:cs typeface="WQDAGG+å®ä½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65696" y="3582431"/>
            <a:ext cx="800709" cy="1312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WQDAGG+å®ä½"/>
                <a:cs typeface="WQDAGG+å®ä½"/>
              </a:rPr>
              <a:t>李勇</a:t>
            </a:r>
            <a:endParaRPr sz="1800">
              <a:solidFill>
                <a:srgbClr val="000000"/>
              </a:solidFill>
              <a:latin typeface="WQDAGG+å®ä½"/>
              <a:cs typeface="WQDAGG+å®ä½"/>
            </a:endParaRPr>
          </a:p>
          <a:p>
            <a:pPr marL="0" marR="0">
              <a:lnSpc>
                <a:spcPts val="1800"/>
              </a:lnSpc>
              <a:spcBef>
                <a:spcPts val="145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WQDAGG+å®ä½"/>
                <a:cs typeface="WQDAGG+å®ä½"/>
              </a:rPr>
              <a:t>刘晨</a:t>
            </a:r>
            <a:endParaRPr sz="1800">
              <a:solidFill>
                <a:srgbClr val="000000"/>
              </a:solidFill>
              <a:latin typeface="WQDAGG+å®ä½"/>
              <a:cs typeface="WQDAGG+å®ä½"/>
            </a:endParaRPr>
          </a:p>
          <a:p>
            <a:pPr marL="0" marR="0">
              <a:lnSpc>
                <a:spcPts val="1800"/>
              </a:lnSpc>
              <a:spcBef>
                <a:spcPts val="19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WQDAGG+å®ä½"/>
                <a:cs typeface="WQDAGG+å®ä½"/>
              </a:rPr>
              <a:t>王敏</a:t>
            </a:r>
            <a:endParaRPr sz="1800">
              <a:solidFill>
                <a:srgbClr val="000000"/>
              </a:solidFill>
              <a:latin typeface="WQDAGG+å®ä½"/>
              <a:cs typeface="WQDAGG+å®ä½"/>
            </a:endParaRPr>
          </a:p>
          <a:p>
            <a:pPr marL="0" marR="0">
              <a:lnSpc>
                <a:spcPts val="1800"/>
              </a:lnSpc>
              <a:spcBef>
                <a:spcPts val="145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WQDAGG+å®ä½"/>
                <a:cs typeface="WQDAGG+å®ä½"/>
              </a:rPr>
              <a:t>张立</a:t>
            </a:r>
            <a:endParaRPr sz="1800">
              <a:solidFill>
                <a:srgbClr val="000000"/>
              </a:solidFill>
              <a:latin typeface="WQDAGG+å®ä½"/>
              <a:cs typeface="WQDAGG+å®ä½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94778" y="3571939"/>
            <a:ext cx="852123" cy="13392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1994</a:t>
            </a:r>
            <a:endParaRPr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945"/>
              </a:lnSpc>
              <a:spcBef>
                <a:spcPts val="5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1995</a:t>
            </a:r>
            <a:endParaRPr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94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1996</a:t>
            </a:r>
            <a:endParaRPr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94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1995</a:t>
            </a:r>
            <a:endParaRPr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8395" y="4012942"/>
            <a:ext cx="4458452" cy="7566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400" b="1" spc="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Sname,201</a:t>
            </a:r>
            <a:r>
              <a:rPr lang="en-US" sz="2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sz="2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-Sage</a:t>
            </a:r>
            <a:endParaRPr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680"/>
              </a:lnSpc>
              <a:spcBef>
                <a:spcPts val="490"/>
              </a:spcBef>
              <a:spcAft>
                <a:spcPct val="0"/>
              </a:spcAft>
            </a:pPr>
            <a:r>
              <a:rPr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Student;</a:t>
            </a:r>
            <a:endParaRPr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16602" y="4903344"/>
            <a:ext cx="485296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49145" y="181379"/>
            <a:ext cx="5804961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4">
                <a:solidFill>
                  <a:srgbClr val="FFFFFF"/>
                </a:solidFill>
                <a:latin typeface="JAWPGQ+å®ä½"/>
                <a:cs typeface="JAWPGQ+å®ä½"/>
              </a:rPr>
              <a:t>查询经过计算的值（续）</a:t>
            </a:r>
            <a:endParaRPr sz="3600" spc="14">
              <a:solidFill>
                <a:srgbClr val="FFFFFF"/>
              </a:solidFill>
              <a:latin typeface="JAWPGQ+å®ä½"/>
              <a:cs typeface="JAWPGQ+å®ä½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967" y="805477"/>
            <a:ext cx="9311184" cy="1141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 b="1" spc="4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sz="2400" spc="47">
                <a:solidFill>
                  <a:srgbClr val="000000"/>
                </a:solidFill>
                <a:latin typeface="JAWPGQ+å®ä½"/>
                <a:cs typeface="JAWPGQ+å®ä½"/>
              </a:rPr>
              <a:t>例</a:t>
            </a:r>
            <a:r>
              <a: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3.20]</a:t>
            </a:r>
            <a:r>
              <a:rPr sz="2400" b="1" spc="56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46">
                <a:solidFill>
                  <a:srgbClr val="000000"/>
                </a:solidFill>
                <a:latin typeface="JAWPGQ+å®ä½"/>
                <a:cs typeface="JAWPGQ+å®ä½"/>
              </a:rPr>
              <a:t>查询全体学生的姓名、出生年份和所在的院系，要</a:t>
            </a:r>
            <a:endParaRPr sz="2400" spc="46">
              <a:solidFill>
                <a:srgbClr val="000000"/>
              </a:solidFill>
              <a:latin typeface="JAWPGQ+å®ä½"/>
              <a:cs typeface="JAWPGQ+å®ä½"/>
            </a:endParaRPr>
          </a:p>
          <a:p>
            <a:pPr marL="342900" marR="0">
              <a:lnSpc>
                <a:spcPts val="2400"/>
              </a:lnSpc>
              <a:spcBef>
                <a:spcPts val="31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JAWPGQ+å®ä½"/>
                <a:cs typeface="JAWPGQ+å®ä½"/>
              </a:rPr>
              <a:t>求用小写字母表示系名。</a:t>
            </a:r>
            <a:endParaRPr sz="2400" spc="11">
              <a:solidFill>
                <a:srgbClr val="000000"/>
              </a:solidFill>
              <a:latin typeface="JAWPGQ+å®ä½"/>
              <a:cs typeface="JAWPGQ+å®ä½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8167" y="1590145"/>
            <a:ext cx="8048632" cy="1031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2000" b="1" spc="12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Sname,'Year</a:t>
            </a:r>
            <a:r>
              <a:rPr sz="2000" b="1" spc="-1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000" b="1" spc="-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Birth:</a:t>
            </a:r>
            <a:r>
              <a:rPr sz="2000" b="1" spc="-2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',2014-Sage,LOWER(Sdept)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240"/>
              </a:lnSpc>
              <a:spcBef>
                <a:spcPts val="695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000" b="1" spc="-2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Student;</a:t>
            </a:r>
            <a:endParaRPr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8167" y="2356040"/>
            <a:ext cx="1987296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JAWPGQ+å®ä½"/>
                <a:cs typeface="JAWPGQ+å®ä½"/>
              </a:rPr>
              <a:t>输出结果：</a:t>
            </a:r>
            <a:endParaRPr sz="2400" spc="11">
              <a:solidFill>
                <a:srgbClr val="000000"/>
              </a:solidFill>
              <a:latin typeface="JAWPGQ+å®ä½"/>
              <a:cs typeface="JAWPGQ+å®ä½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4659" y="2753656"/>
            <a:ext cx="6422638" cy="598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5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Sname</a:t>
            </a:r>
            <a:r>
              <a:rPr sz="1800" b="1" spc="10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'Year of</a:t>
            </a:r>
            <a:r>
              <a:rPr sz="1800" b="1" spc="-1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Birth:'</a:t>
            </a:r>
            <a:r>
              <a:rPr sz="1800" b="1" spc="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2014-Sage</a:t>
            </a:r>
            <a:r>
              <a:rPr sz="1800" b="1" spc="10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LOWER(Sdept)</a:t>
            </a:r>
            <a:endParaRPr sz="1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9167" y="3414078"/>
            <a:ext cx="3362074" cy="1586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1">
                <a:solidFill>
                  <a:srgbClr val="000000"/>
                </a:solidFill>
                <a:latin typeface="JAWPGQ+å®ä½"/>
                <a:cs typeface="JAWPGQ+å®ä½"/>
              </a:rPr>
              <a:t>李勇</a:t>
            </a:r>
            <a:r>
              <a:rPr sz="1800" spc="155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of Birth:</a:t>
            </a:r>
            <a:r>
              <a:rPr sz="1800" b="1" spc="1492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1994</a:t>
            </a:r>
            <a:endParaRPr sz="1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015"/>
              </a:lnSpc>
              <a:spcBef>
                <a:spcPts val="580"/>
              </a:spcBef>
              <a:spcAft>
                <a:spcPct val="0"/>
              </a:spcAft>
            </a:pPr>
            <a:r>
              <a:rPr sz="1800" spc="11">
                <a:solidFill>
                  <a:srgbClr val="000000"/>
                </a:solidFill>
                <a:latin typeface="JAWPGQ+å®ä½"/>
                <a:cs typeface="JAWPGQ+å®ä½"/>
              </a:rPr>
              <a:t>刘晨</a:t>
            </a:r>
            <a:r>
              <a:rPr sz="1800" spc="155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of Birth:</a:t>
            </a:r>
            <a:r>
              <a:rPr sz="1800" b="1" spc="1492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1995</a:t>
            </a:r>
            <a:endParaRPr sz="1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010"/>
              </a:lnSpc>
              <a:spcBef>
                <a:spcPts val="580"/>
              </a:spcBef>
              <a:spcAft>
                <a:spcPct val="0"/>
              </a:spcAft>
            </a:pPr>
            <a:r>
              <a:rPr sz="1800" spc="11">
                <a:solidFill>
                  <a:srgbClr val="000000"/>
                </a:solidFill>
                <a:latin typeface="JAWPGQ+å®ä½"/>
                <a:cs typeface="JAWPGQ+å®ä½"/>
              </a:rPr>
              <a:t>王敏</a:t>
            </a:r>
            <a:r>
              <a:rPr sz="1800" spc="155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of Birth:</a:t>
            </a:r>
            <a:r>
              <a:rPr sz="1800" b="1" spc="1492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1996</a:t>
            </a:r>
            <a:endParaRPr sz="1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010"/>
              </a:lnSpc>
              <a:spcBef>
                <a:spcPts val="580"/>
              </a:spcBef>
              <a:spcAft>
                <a:spcPct val="0"/>
              </a:spcAft>
            </a:pPr>
            <a:r>
              <a:rPr sz="1800" spc="11">
                <a:solidFill>
                  <a:srgbClr val="000000"/>
                </a:solidFill>
                <a:latin typeface="JAWPGQ+å®ä½"/>
                <a:cs typeface="JAWPGQ+å®ä½"/>
              </a:rPr>
              <a:t>张立</a:t>
            </a:r>
            <a:r>
              <a:rPr sz="1800" spc="155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of Birth:</a:t>
            </a:r>
            <a:r>
              <a:rPr sz="1800" b="1" spc="1492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1995</a:t>
            </a:r>
            <a:endParaRPr sz="1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3526" y="3414078"/>
            <a:ext cx="673298" cy="1586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  <a:endParaRPr sz="1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015"/>
              </a:lnSpc>
              <a:spcBef>
                <a:spcPts val="58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  <a:endParaRPr sz="1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010"/>
              </a:lnSpc>
              <a:spcBef>
                <a:spcPts val="58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</a:t>
            </a:r>
            <a:endParaRPr sz="1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010"/>
              </a:lnSpc>
              <a:spcBef>
                <a:spcPts val="58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sz="1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16602" y="4903344"/>
            <a:ext cx="485296" cy="531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4.15"/>
  <p:tag name="AS_TITLE" val="Aspose.Slides for .NET 4.0 Client Profile"/>
  <p:tag name="AS_VERSION" val="19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6778</Words>
  <Application>WPS 演示</Application>
  <PresentationFormat>全屏显示(16:9)</PresentationFormat>
  <Paragraphs>799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64</vt:i4>
      </vt:variant>
      <vt:variant>
        <vt:lpstr>主题</vt:lpstr>
      </vt:variant>
      <vt:variant>
        <vt:i4>50</vt:i4>
      </vt:variant>
      <vt:variant>
        <vt:lpstr>幻灯片标题</vt:lpstr>
      </vt:variant>
      <vt:variant>
        <vt:i4>49</vt:i4>
      </vt:variant>
    </vt:vector>
  </HeadingPairs>
  <TitlesOfParts>
    <vt:vector size="163" baseType="lpstr">
      <vt:lpstr>Arial</vt:lpstr>
      <vt:lpstr>宋体</vt:lpstr>
      <vt:lpstr>Wingdings</vt:lpstr>
      <vt:lpstr>FLQMPD+é»ä½</vt:lpstr>
      <vt:lpstr>Segoe Print</vt:lpstr>
      <vt:lpstr>Times New Roman</vt:lpstr>
      <vt:lpstr>GUNJKS+é»ä½</vt:lpstr>
      <vt:lpstr>TNHOWD+é¶ä¹¦</vt:lpstr>
      <vt:lpstr>FDFKKO+é»ä½</vt:lpstr>
      <vt:lpstr>OVOCLO+å®ä½</vt:lpstr>
      <vt:lpstr>Wingdings</vt:lpstr>
      <vt:lpstr>Courier New</vt:lpstr>
      <vt:lpstr>QTLHWJ+å®ä½</vt:lpstr>
      <vt:lpstr>PEIKND+å®ä½</vt:lpstr>
      <vt:lpstr>WNPABC+å®ä½</vt:lpstr>
      <vt:lpstr>MCLWVE+å®ä½</vt:lpstr>
      <vt:lpstr>WQDAGG+å®ä½</vt:lpstr>
      <vt:lpstr>JAWPGQ+å®ä½</vt:lpstr>
      <vt:lpstr>SSENVB+å®ä½</vt:lpstr>
      <vt:lpstr>Calibri</vt:lpstr>
      <vt:lpstr>微软雅黑</vt:lpstr>
      <vt:lpstr>Arial Unicode MS</vt:lpstr>
      <vt:lpstr>BAAODO+å®ä½</vt:lpstr>
      <vt:lpstr>KFHKST+å®ä½</vt:lpstr>
      <vt:lpstr>QAHQGR+å®ä½</vt:lpstr>
      <vt:lpstr>BQGVWP+å®ä½</vt:lpstr>
      <vt:lpstr>SMPGVL+å®ä½</vt:lpstr>
      <vt:lpstr>ULRUTK+å®ä½</vt:lpstr>
      <vt:lpstr>HUGJVR+å®ä½</vt:lpstr>
      <vt:lpstr>NLSTDR+é»ä½</vt:lpstr>
      <vt:lpstr>OUJBMQ+å®ä½</vt:lpstr>
      <vt:lpstr>GIEQNL+é»ä½</vt:lpstr>
      <vt:lpstr>MFSVRM+å®ä½</vt:lpstr>
      <vt:lpstr>LJUHIN+å®ä½</vt:lpstr>
      <vt:lpstr>AQDKEU+é»ä½</vt:lpstr>
      <vt:lpstr>WDKMIU+å®ä½</vt:lpstr>
      <vt:lpstr>JEWKNN+å®ä½</vt:lpstr>
      <vt:lpstr>MJEFFE+å®ä½</vt:lpstr>
      <vt:lpstr>WRCTIH+å®ä½</vt:lpstr>
      <vt:lpstr>PNPSRN+å®ä½</vt:lpstr>
      <vt:lpstr>SNKLRD+å®ä½</vt:lpstr>
      <vt:lpstr>MLFTEG+å®ä½</vt:lpstr>
      <vt:lpstr>LJWKSM+å®ä½</vt:lpstr>
      <vt:lpstr>HCWPPN+å®ä½</vt:lpstr>
      <vt:lpstr>AGTOIG+å®ä½</vt:lpstr>
      <vt:lpstr>DHGVLC+å®ä½</vt:lpstr>
      <vt:lpstr>FUUHDF+å®ä½</vt:lpstr>
      <vt:lpstr>MTFUNL+é»ä½</vt:lpstr>
      <vt:lpstr>NPWLGT+å®ä½</vt:lpstr>
      <vt:lpstr>SIFEWD+å®ä½</vt:lpstr>
      <vt:lpstr>TLIDOT+å®ä½</vt:lpstr>
      <vt:lpstr>FVKHRG+å®ä½</vt:lpstr>
      <vt:lpstr>FBPFIK+å®ä½</vt:lpstr>
      <vt:lpstr>BDFAWG+å®ä½</vt:lpstr>
      <vt:lpstr>WLIRFI+å®ä½</vt:lpstr>
      <vt:lpstr>REBWVI+å®ä½</vt:lpstr>
      <vt:lpstr>WLCGAA+å®ä½</vt:lpstr>
      <vt:lpstr>AMJTPO+é»ä½</vt:lpstr>
      <vt:lpstr>AAAWNK+å®ä½</vt:lpstr>
      <vt:lpstr>IDABAG+é»ä½</vt:lpstr>
      <vt:lpstr>QBBLOT+å®ä½</vt:lpstr>
      <vt:lpstr>VMQCIJ+å®ä½</vt:lpstr>
      <vt:lpstr>CMOQKN+å®ä½</vt:lpstr>
      <vt:lpstr>VEQQJI+å®ä½</vt:lpstr>
      <vt:lpstr>Office Theme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　Ra</cp:lastModifiedBy>
  <cp:revision>10</cp:revision>
  <cp:lastPrinted>2020-03-30T16:27:00Z</cp:lastPrinted>
  <dcterms:created xsi:type="dcterms:W3CDTF">2020-03-30T08:27:00Z</dcterms:created>
  <dcterms:modified xsi:type="dcterms:W3CDTF">2020-06-14T12:06:46Z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2052-11.3.0.8742</vt:lpwstr>
  </property>
</Properties>
</file>