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D9E6B88-07A0-45FA-9DBB-32309AF8AA16}" type="datetimeFigureOut">
              <a:rPr lang="pt-BR" smtClean="0"/>
              <a:t>24/10/2016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D9E6B88-07A0-45FA-9DBB-32309AF8AA16}" type="datetimeFigureOut">
              <a:rPr lang="pt-BR" smtClean="0"/>
              <a:t>24/10/2016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D9E6B88-07A0-45FA-9DBB-32309AF8AA16}" type="datetimeFigureOut">
              <a:rPr lang="pt-BR" smtClean="0"/>
              <a:t>24/10/2016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D9E6B88-07A0-45FA-9DBB-32309AF8AA16}" type="datetimeFigureOut">
              <a:rPr lang="pt-BR" smtClean="0"/>
              <a:t>24/10/2016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D9E6B88-07A0-45FA-9DBB-32309AF8AA16}" type="datetimeFigureOut">
              <a:rPr lang="pt-BR" smtClean="0"/>
              <a:t>24/10/2016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D9E6B88-07A0-45FA-9DBB-32309AF8AA16}" type="datetimeFigureOut">
              <a:rPr lang="pt-BR" smtClean="0"/>
              <a:t>24/10/2016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59BF12-9610-4744-A357-7AA81F3D305F}"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D9E6B88-07A0-45FA-9DBB-32309AF8AA16}" type="datetimeFigureOut">
              <a:rPr lang="pt-BR" smtClean="0"/>
              <a:t>24/10/2016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D9E6B88-07A0-45FA-9DBB-32309AF8AA16}" type="datetimeFigureOut">
              <a:rPr lang="pt-BR" smtClean="0"/>
              <a:t>24/10/2016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E6B88-07A0-45FA-9DBB-32309AF8AA16}" type="datetimeFigureOut">
              <a:rPr lang="pt-BR" smtClean="0"/>
              <a:t>24/10/2016</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D9E6B88-07A0-45FA-9DBB-32309AF8AA16}" type="datetimeFigureOut">
              <a:rPr lang="pt-BR" smtClean="0"/>
              <a:t>24/10/2016</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659BF12-9610-4744-A357-7AA81F3D305F}"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D9E6B88-07A0-45FA-9DBB-32309AF8AA16}" type="datetimeFigureOut">
              <a:rPr lang="pt-BR" smtClean="0"/>
              <a:t>24/10/2016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59BF12-9610-4744-A357-7AA81F3D305F}"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D9E6B88-07A0-45FA-9DBB-32309AF8AA16}" type="datetimeFigureOut">
              <a:rPr lang="pt-BR" smtClean="0"/>
              <a:t>24/10/2016</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659BF12-9610-4744-A357-7AA81F3D305F}"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1556792"/>
            <a:ext cx="7772400" cy="3483818"/>
          </a:xfrm>
        </p:spPr>
        <p:txBody>
          <a:bodyPr>
            <a:normAutofit/>
          </a:bodyPr>
          <a:lstStyle/>
          <a:p>
            <a:r>
              <a:rPr lang="en-US" sz="5000" b="1" dirty="0"/>
              <a:t>Visual Basic  for Applications (VBA)</a:t>
            </a:r>
            <a:r>
              <a:rPr lang="pt-BR" sz="1800" dirty="0"/>
              <a:t/>
            </a:r>
            <a:br>
              <a:rPr lang="pt-BR" sz="1800" dirty="0"/>
            </a:br>
            <a:r>
              <a:rPr lang="pt-BR" sz="1200" dirty="0"/>
              <a:t/>
            </a:r>
            <a:br>
              <a:rPr lang="pt-BR" sz="1200" dirty="0"/>
            </a:br>
            <a:endParaRPr lang="pt-BR" sz="1200" dirty="0"/>
          </a:p>
        </p:txBody>
      </p:sp>
    </p:spTree>
    <p:extLst>
      <p:ext uri="{BB962C8B-B14F-4D97-AF65-F5344CB8AC3E}">
        <p14:creationId xmlns:p14="http://schemas.microsoft.com/office/powerpoint/2010/main" val="3539721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normAutofit/>
          </a:bodyPr>
          <a:lstStyle/>
          <a:p>
            <a:r>
              <a:rPr lang="en-US" dirty="0" smtClean="0"/>
              <a:t>VBA é "Visual Basic  for Application". </a:t>
            </a:r>
            <a:r>
              <a:rPr lang="pt-BR" dirty="0" smtClean="0"/>
              <a:t>É uma linguagem de programação que </a:t>
            </a:r>
            <a:r>
              <a:rPr lang="pt-BR" dirty="0" smtClean="0"/>
              <a:t>permite os </a:t>
            </a:r>
            <a:r>
              <a:rPr lang="pt-BR" dirty="0" smtClean="0"/>
              <a:t>usuários a programarem macros para efetuar tarefas complexas dentro de uma aplicação. Com o VBA do Excel você pode desenvolver pequenos procedimentos (macros e/ou funções) que tornarão sua vida profissional mais fácil e lhe permitir fazer mais em menos tempo. Mas o VBA também é uma linguagem de programação muito poderosa com a qual você pode desenvolver dentro do Excel programas reais que efetuarão em uns poucos minutos tarefas muito complexas. Com o VBA para o Excel você pode desenvolver um programa que faça EXATAMENTE o que você precisa.</a:t>
            </a:r>
            <a:endParaRPr lang="pt-BR" dirty="0"/>
          </a:p>
        </p:txBody>
      </p:sp>
    </p:spTree>
    <p:extLst>
      <p:ext uri="{BB962C8B-B14F-4D97-AF65-F5344CB8AC3E}">
        <p14:creationId xmlns:p14="http://schemas.microsoft.com/office/powerpoint/2010/main" val="80470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pt-BR" b="1" dirty="0" smtClean="0"/>
              <a:t/>
            </a:r>
            <a:br>
              <a:rPr lang="pt-BR" b="1" dirty="0" smtClean="0"/>
            </a:br>
            <a:r>
              <a:rPr lang="pt-BR" b="1" dirty="0" smtClean="0"/>
              <a:t>Origens </a:t>
            </a:r>
            <a:r>
              <a:rPr lang="pt-BR" b="1" dirty="0"/>
              <a:t>e influências </a:t>
            </a:r>
            <a:r>
              <a:rPr lang="pt-BR" dirty="0"/>
              <a:t/>
            </a:r>
            <a:br>
              <a:rPr lang="pt-BR" dirty="0"/>
            </a:br>
            <a:endParaRPr lang="pt-BR" dirty="0"/>
          </a:p>
        </p:txBody>
      </p:sp>
      <p:sp>
        <p:nvSpPr>
          <p:cNvPr id="3" name="Espaço Reservado para Conteúdo 2"/>
          <p:cNvSpPr>
            <a:spLocks noGrp="1"/>
          </p:cNvSpPr>
          <p:nvPr>
            <p:ph idx="1"/>
          </p:nvPr>
        </p:nvSpPr>
        <p:spPr/>
        <p:txBody>
          <a:bodyPr>
            <a:normAutofit/>
          </a:bodyPr>
          <a:lstStyle/>
          <a:p>
            <a:r>
              <a:rPr lang="pt-BR" dirty="0"/>
              <a:t>Foi inicialmente integrada com o Excel 5 em 1994 e a partir daí a sua expansão para outras aplicações foi gradual. Foi com a saída do Office 97 em 1997 que a Microsoft concretizou um dos seus grandes objetivos que era ter um ambiente de programação completamente integrado entre os seus quatro famosos produtos: Word, Excel, Access e PowerPoint. Atualmente, o VBA é já por si só um produto independente, que outras companhias podem adoptar e incorporar nas suas aplicações</a:t>
            </a:r>
          </a:p>
          <a:p>
            <a:endParaRPr lang="pt-BR" dirty="0"/>
          </a:p>
        </p:txBody>
      </p:sp>
    </p:spTree>
    <p:extLst>
      <p:ext uri="{BB962C8B-B14F-4D97-AF65-F5344CB8AC3E}">
        <p14:creationId xmlns:p14="http://schemas.microsoft.com/office/powerpoint/2010/main" val="1305471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pt-BR" b="1" u="sng" dirty="0" smtClean="0"/>
              <a:t/>
            </a:r>
            <a:br>
              <a:rPr lang="pt-BR" b="1" u="sng" dirty="0" smtClean="0"/>
            </a:br>
            <a:r>
              <a:rPr lang="pt-BR" b="1" dirty="0" smtClean="0"/>
              <a:t>Classificação</a:t>
            </a:r>
            <a:r>
              <a:rPr lang="pt-BR" b="1" u="sng" dirty="0" smtClean="0"/>
              <a:t> </a:t>
            </a:r>
            <a:r>
              <a:rPr lang="pt-BR" dirty="0"/>
              <a:t/>
            </a:r>
            <a:br>
              <a:rPr lang="pt-BR" dirty="0"/>
            </a:br>
            <a:endParaRPr lang="pt-BR" dirty="0"/>
          </a:p>
        </p:txBody>
      </p:sp>
      <p:sp>
        <p:nvSpPr>
          <p:cNvPr id="3" name="Espaço Reservado para Conteúdo 2"/>
          <p:cNvSpPr>
            <a:spLocks noGrp="1"/>
          </p:cNvSpPr>
          <p:nvPr>
            <p:ph idx="1"/>
          </p:nvPr>
        </p:nvSpPr>
        <p:spPr/>
        <p:txBody>
          <a:bodyPr>
            <a:normAutofit/>
          </a:bodyPr>
          <a:lstStyle/>
          <a:p>
            <a:r>
              <a:rPr lang="pt-BR" dirty="0"/>
              <a:t>Em suas primeiras versões, o Visual Basic não permitia acesso a bancos de dados, sendo portanto voltado apenas para iniciantes, mas devido ao sucesso entre as empresas — que faziam uso de componentes adicionais fabricados por terceiros para acesso a dados — a linguagem logo adotou tecnologias como DAO, RDO, e ADO, também da Microsoft, permitindo fácil acesso a bases de dados. Mais tarde foi adicionada também a possibilidade de criação de controles ActiveX, e, com a chegada do Visual Studio .NET, o Visual Basic — que era </a:t>
            </a:r>
            <a:r>
              <a:rPr lang="pt-BR" dirty="0" err="1"/>
              <a:t>pseudo-orientada</a:t>
            </a:r>
            <a:r>
              <a:rPr lang="pt-BR" dirty="0"/>
              <a:t> a objetos — tornou-se uma linguagem totalmente orientada a objetos (OO).</a:t>
            </a:r>
          </a:p>
          <a:p>
            <a:endParaRPr lang="pt-BR" dirty="0"/>
          </a:p>
        </p:txBody>
      </p:sp>
    </p:spTree>
    <p:extLst>
      <p:ext uri="{BB962C8B-B14F-4D97-AF65-F5344CB8AC3E}">
        <p14:creationId xmlns:p14="http://schemas.microsoft.com/office/powerpoint/2010/main" val="3089128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pt-BR" b="1" dirty="0" smtClean="0"/>
              <a:t/>
            </a:r>
            <a:br>
              <a:rPr lang="pt-BR" b="1" dirty="0" smtClean="0"/>
            </a:br>
            <a:r>
              <a:rPr lang="pt-BR" b="1" dirty="0" smtClean="0"/>
              <a:t>Avaliação </a:t>
            </a:r>
            <a:r>
              <a:rPr lang="pt-BR" b="1" dirty="0"/>
              <a:t>em comparação com outras linguagens </a:t>
            </a:r>
            <a:r>
              <a:rPr lang="pt-BR" dirty="0"/>
              <a:t/>
            </a:r>
            <a:br>
              <a:rPr lang="pt-BR" dirty="0"/>
            </a:br>
            <a:endParaRPr lang="pt-BR" dirty="0"/>
          </a:p>
        </p:txBody>
      </p:sp>
      <p:sp>
        <p:nvSpPr>
          <p:cNvPr id="3" name="Espaço Reservado para Conteúdo 2"/>
          <p:cNvSpPr>
            <a:spLocks noGrp="1"/>
          </p:cNvSpPr>
          <p:nvPr>
            <p:ph idx="1"/>
          </p:nvPr>
        </p:nvSpPr>
        <p:spPr/>
        <p:txBody>
          <a:bodyPr>
            <a:normAutofit/>
          </a:bodyPr>
          <a:lstStyle/>
          <a:p>
            <a:pPr fontAlgn="base"/>
            <a:r>
              <a:rPr lang="pt-BR" dirty="0"/>
              <a:t>O VBA foi criado para resolver problemas e expandir as funcionalidades dos aplicativos do Microsoft Office. Então, para aprender VBA, é necessário ter um conhecimento básico do Microsoft Office (Word, Excel, PowerPoint ou Outlook). </a:t>
            </a:r>
          </a:p>
          <a:p>
            <a:pPr fontAlgn="base"/>
            <a:r>
              <a:rPr lang="pt-BR" dirty="0"/>
              <a:t>O VBA precisa de poucas linhas de código para resolver um problema de um aplicativo Office que, se fizesse por outra linguagem, levaria dezenas de linhas. E mais: o ambiente de desenvolvimento de VBA já vem integrado ao aplicativo que você quer automatizar, enquanto que outra solução necessitaria instalar um software extra no computador. Você pode ligar qualquer computador que possua Office e começar a desenvolver em VBA, mas em outras linguagens de programação, não.</a:t>
            </a:r>
          </a:p>
          <a:p>
            <a:endParaRPr lang="pt-BR" dirty="0"/>
          </a:p>
        </p:txBody>
      </p:sp>
    </p:spTree>
    <p:extLst>
      <p:ext uri="{BB962C8B-B14F-4D97-AF65-F5344CB8AC3E}">
        <p14:creationId xmlns:p14="http://schemas.microsoft.com/office/powerpoint/2010/main" val="282584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Uma grande vantagem do VBA é a velocidade em que se constroem programas: é muito rápido o processo de escrever, testar e executar. Quando escrevemos um programa e vamos executa-lo, normalmente temos que esperar um tempo em que a máquina virtual do ambiente de desenvolvimento converte seu código para linguagem de máquina (chamado de </a:t>
            </a:r>
            <a:r>
              <a:rPr lang="pt-BR" i="1" dirty="0"/>
              <a:t>tempo de compilação</a:t>
            </a:r>
            <a:r>
              <a:rPr lang="pt-BR" dirty="0"/>
              <a:t>). Á medida que a linguagem de programação se torna mais complexa, esse tempo aumenta. No VBA, esse tempo é quase zero. Para fazer scripts e testes rápidos, ele é imbatível! Além disso, ele já está integrado na aplicação que você quer automatizar, e então não é preciso importar nem desenvolver códigos extras que apontem para o aplicativo desejado.</a:t>
            </a:r>
          </a:p>
          <a:p>
            <a:endParaRPr lang="pt-BR" dirty="0"/>
          </a:p>
        </p:txBody>
      </p:sp>
    </p:spTree>
    <p:extLst>
      <p:ext uri="{BB962C8B-B14F-4D97-AF65-F5344CB8AC3E}">
        <p14:creationId xmlns:p14="http://schemas.microsoft.com/office/powerpoint/2010/main" val="335899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pt-BR" b="1" dirty="0" smtClean="0"/>
              <a:t/>
            </a:r>
            <a:br>
              <a:rPr lang="pt-BR" b="1" dirty="0" smtClean="0"/>
            </a:br>
            <a:r>
              <a:rPr lang="pt-BR" b="1" dirty="0" smtClean="0"/>
              <a:t>Exemplos </a:t>
            </a:r>
            <a:r>
              <a:rPr lang="pt-BR" b="1" dirty="0"/>
              <a:t>de código representativos</a:t>
            </a:r>
            <a:r>
              <a:rPr lang="pt-BR" dirty="0"/>
              <a:t/>
            </a:r>
            <a:br>
              <a:rPr lang="pt-BR" dirty="0"/>
            </a:br>
            <a:endParaRPr lang="pt-BR"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36004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79" y="2348880"/>
            <a:ext cx="45339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Conteúdo 3"/>
          <p:cNvSpPr>
            <a:spLocks noGrp="1"/>
          </p:cNvSpPr>
          <p:nvPr>
            <p:ph idx="1"/>
          </p:nvPr>
        </p:nvSpPr>
        <p:spPr>
          <a:xfrm>
            <a:off x="755576" y="980728"/>
            <a:ext cx="1588800" cy="463976"/>
          </a:xfrm>
        </p:spPr>
        <p:txBody>
          <a:bodyPr>
            <a:normAutofit/>
          </a:bodyPr>
          <a:lstStyle/>
          <a:p>
            <a:r>
              <a:rPr lang="pt-BR" dirty="0" err="1"/>
              <a:t>Hello</a:t>
            </a:r>
            <a:r>
              <a:rPr lang="pt-BR" dirty="0"/>
              <a:t> World</a:t>
            </a:r>
            <a:endParaRPr lang="en-US" dirty="0"/>
          </a:p>
          <a:p>
            <a:endParaRPr lang="pt-BR" dirty="0"/>
          </a:p>
        </p:txBody>
      </p:sp>
      <p:sp>
        <p:nvSpPr>
          <p:cNvPr id="5" name="CaixaDeTexto 4"/>
          <p:cNvSpPr txBox="1"/>
          <p:nvPr/>
        </p:nvSpPr>
        <p:spPr>
          <a:xfrm>
            <a:off x="755576" y="1988840"/>
            <a:ext cx="1974708" cy="615553"/>
          </a:xfrm>
          <a:prstGeom prst="rect">
            <a:avLst/>
          </a:prstGeom>
          <a:noFill/>
        </p:spPr>
        <p:txBody>
          <a:bodyPr wrap="none" rtlCol="0">
            <a:spAutoFit/>
          </a:bodyPr>
          <a:lstStyle/>
          <a:p>
            <a:r>
              <a:rPr lang="pt-BR" sz="1600" b="1" dirty="0"/>
              <a:t>Somar dois números</a:t>
            </a:r>
            <a:endParaRPr lang="pt-BR" sz="1600" dirty="0"/>
          </a:p>
          <a:p>
            <a:endParaRPr lang="pt-BR" dirty="0"/>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789040"/>
            <a:ext cx="3667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aixaDeTexto 5"/>
          <p:cNvSpPr txBox="1"/>
          <p:nvPr/>
        </p:nvSpPr>
        <p:spPr>
          <a:xfrm>
            <a:off x="753949" y="3420289"/>
            <a:ext cx="2665923" cy="584775"/>
          </a:xfrm>
          <a:prstGeom prst="rect">
            <a:avLst/>
          </a:prstGeom>
          <a:noFill/>
        </p:spPr>
        <p:txBody>
          <a:bodyPr wrap="none" rtlCol="0">
            <a:spAutoFit/>
          </a:bodyPr>
          <a:lstStyle/>
          <a:p>
            <a:r>
              <a:rPr lang="pt-BR" sz="1600" b="1" dirty="0"/>
              <a:t>Manipulando dados do </a:t>
            </a:r>
            <a:r>
              <a:rPr lang="pt-BR" sz="1600" b="1" dirty="0" err="1"/>
              <a:t>excel</a:t>
            </a:r>
            <a:endParaRPr lang="pt-BR" sz="1600" dirty="0"/>
          </a:p>
          <a:p>
            <a:endParaRPr lang="pt-BR" sz="1600" dirty="0"/>
          </a:p>
        </p:txBody>
      </p:sp>
    </p:spTree>
    <p:extLst>
      <p:ext uri="{BB962C8B-B14F-4D97-AF65-F5344CB8AC3E}">
        <p14:creationId xmlns:p14="http://schemas.microsoft.com/office/powerpoint/2010/main" val="604126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Bibliografia</a:t>
            </a:r>
            <a:endParaRPr lang="pt-BR" dirty="0"/>
          </a:p>
        </p:txBody>
      </p:sp>
      <p:sp>
        <p:nvSpPr>
          <p:cNvPr id="3" name="Espaço Reservado para Conteúdo 2"/>
          <p:cNvSpPr>
            <a:spLocks noGrp="1"/>
          </p:cNvSpPr>
          <p:nvPr>
            <p:ph idx="1"/>
          </p:nvPr>
        </p:nvSpPr>
        <p:spPr/>
        <p:txBody>
          <a:bodyPr>
            <a:normAutofit/>
          </a:bodyPr>
          <a:lstStyle/>
          <a:p>
            <a:r>
              <a:rPr lang="en-US" dirty="0"/>
              <a:t> </a:t>
            </a:r>
            <a:endParaRPr lang="pt-BR" dirty="0"/>
          </a:p>
          <a:p>
            <a:r>
              <a:rPr lang="pt-BR" dirty="0"/>
              <a:t>http://www.dcc.fc.up.pt/~ricroc/aulas/0203/sap/pdf/vba_excel.pdf</a:t>
            </a:r>
          </a:p>
          <a:p>
            <a:r>
              <a:rPr lang="pt-BR" dirty="0"/>
              <a:t>http://ambienteoffice.com.br/vba/</a:t>
            </a:r>
          </a:p>
          <a:p>
            <a:r>
              <a:rPr lang="pt-BR" dirty="0"/>
              <a:t>http://www.bertolo.pro.br/FinEst/SemanaContabeis2007/MacroExcel.pdf</a:t>
            </a:r>
          </a:p>
          <a:p>
            <a:r>
              <a:rPr lang="pt-BR" dirty="0"/>
              <a:t>https://www.oficinadanet.com.br/artigo/excel/estudos-sobre-vba-introducao</a:t>
            </a:r>
          </a:p>
          <a:p>
            <a:r>
              <a:rPr lang="pt-BR" dirty="0"/>
              <a:t>http://webserver.mohid.com/MTDP/downloads/Introdu%C3%A7%C3%A3o_%C3%A0_programa%C3%A7%C3%A3o_em_VBA.pdf</a:t>
            </a:r>
          </a:p>
          <a:p>
            <a:r>
              <a:rPr lang="pt-BR" dirty="0"/>
              <a:t>http://www.officevb.com/2011/02/orientacao-objetos-no-vba-parte-i.html</a:t>
            </a:r>
          </a:p>
          <a:p>
            <a:endParaRPr lang="pt-BR" dirty="0"/>
          </a:p>
        </p:txBody>
      </p:sp>
    </p:spTree>
    <p:extLst>
      <p:ext uri="{BB962C8B-B14F-4D97-AF65-F5344CB8AC3E}">
        <p14:creationId xmlns:p14="http://schemas.microsoft.com/office/powerpoint/2010/main" val="3610731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88</TotalTime>
  <Words>412</Words>
  <Application>Microsoft Office PowerPoint</Application>
  <PresentationFormat>Apresentação na tela (4:3)</PresentationFormat>
  <Paragraphs>23</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Ângulos</vt:lpstr>
      <vt:lpstr>Visual Basic  for Applications (VBA)  </vt:lpstr>
      <vt:lpstr>Introdução</vt:lpstr>
      <vt:lpstr> Origens e influências  </vt:lpstr>
      <vt:lpstr> Classificação  </vt:lpstr>
      <vt:lpstr> Avaliação em comparação com outras linguagens  </vt:lpstr>
      <vt:lpstr>Apresentação do PowerPoint</vt:lpstr>
      <vt:lpstr> Exemplos de código representativos </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  for Applications (VBA)</dc:title>
  <dc:creator>usuario</dc:creator>
  <cp:lastModifiedBy>usuario</cp:lastModifiedBy>
  <cp:revision>5</cp:revision>
  <dcterms:created xsi:type="dcterms:W3CDTF">2016-03-17T02:53:34Z</dcterms:created>
  <dcterms:modified xsi:type="dcterms:W3CDTF">2016-10-24T22:41:01Z</dcterms:modified>
</cp:coreProperties>
</file>