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C9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2AC44-04A6-4906-A6B1-95609DA5821C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D801B-26C1-4C0E-9206-FD3780EB7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4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D801B-26C1-4C0E-9206-FD3780EB7A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88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3B98-2AF6-3BA6-47C2-419D65795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B6ADB-8477-3CEE-989C-089B6DF85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4F72E-4508-5838-CDCD-18EC4CA2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3C83-6503-48BE-913D-14145C0CBF69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28533-EAFC-004A-6113-D727CA54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A3BE7-CDA0-2F19-9206-31F14DE9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087D-C003-4E9E-8D5F-35BA89F0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9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2E30-0FC7-98E2-A684-6B55B745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759F0-2A0E-3804-BB92-3B6B0C34D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5CE0D-7B13-E4DF-FEF8-C7B9C55E4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3C83-6503-48BE-913D-14145C0CBF69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B351F-24AA-78A3-08CB-42EAD1FE5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00B5B-7099-9B31-0FB2-A4782712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087D-C003-4E9E-8D5F-35BA89F0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7E64D-2746-C42E-338C-ED6510FAE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E5A2F-147D-3533-27BC-1F3C06C5B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8BA29-D871-14D4-3A70-722694199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3C83-6503-48BE-913D-14145C0CBF69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4223D-28F8-CDDC-E183-04130ECB5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3EDC6-D180-440C-9408-9B2E0F5AD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087D-C003-4E9E-8D5F-35BA89F0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3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08B2-99C5-C486-B117-08E3669F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9804B-A894-4E6B-4043-3BB74605D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26215-7927-24C2-A6E5-FED20D1D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3C83-6503-48BE-913D-14145C0CBF69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F3C64-DE5E-3B5F-FBC1-7068DF5D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FECC7-8502-5CE0-01A2-790886A5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087D-C003-4E9E-8D5F-35BA89F0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BFA4-D4E4-54E8-A53D-365C4D65C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7CF10-240C-F3C0-5A90-CF4923A23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C995-CB8D-AE69-4935-C9F3C20D8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3C83-6503-48BE-913D-14145C0CBF69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6907B-1EED-ED18-51A2-2AE79F54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7BD71-90B5-8B32-6AA6-D1A46AD48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087D-C003-4E9E-8D5F-35BA89F0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6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58DD-D836-EBF3-7600-71ED5320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97C96-6623-3EE6-B1F9-9282A047F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267CF-2839-FF07-3B8C-437418DE9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07A8A-6A08-E2A7-9088-67FEB6D3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3C83-6503-48BE-913D-14145C0CBF69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7FC69-1B53-31C8-D24A-3985B91E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5AB8F-2CAF-6B3C-7DFA-B79A42DB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087D-C003-4E9E-8D5F-35BA89F0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5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72A1-5F94-5E92-7265-CCF88103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961D8-445A-E576-FB1C-BC27DDBF9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39DC1-885F-7667-AE62-1284404EC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77243-EBE6-34F7-651F-85B1BEF39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EDD0C-CE58-F959-223F-24DA990538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5AD4DE-37BD-5AE3-3272-BB280CB1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3C83-6503-48BE-913D-14145C0CBF69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8FEF6-9B5A-9A46-EED5-5732FC6AB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DE7FC-18E9-AE83-FE57-034A1BED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087D-C003-4E9E-8D5F-35BA89F0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3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B0228-4546-86A2-CD03-4108AD5B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94F302-83A9-7055-BE0D-F1E6F2DA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3C83-6503-48BE-913D-14145C0CBF69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E3B26-12C9-25CE-6BF7-F60B996FC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8B3BE-EB91-4D55-879C-D3F6BE82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087D-C003-4E9E-8D5F-35BA89F0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3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5700FE-CFFE-1DC1-6484-E35118B5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3C83-6503-48BE-913D-14145C0CBF69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E35AB-F9DC-3374-2A89-C7BA8FB5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E0CD6-E982-6D75-A466-4DE97BD87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087D-C003-4E9E-8D5F-35BA89F0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0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83927-9D46-DB51-8FB1-A4FD69691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88CD-5AC1-D62F-60CD-5135365F7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4FC52-F0D0-295C-6737-ADD4D229B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4B85D-F228-C44D-1901-D4AEA5F9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3C83-6503-48BE-913D-14145C0CBF69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A6232-C2F4-DAD4-A14A-EED4B9E5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D0AF2-EC2B-2A71-E0B8-90D5D735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087D-C003-4E9E-8D5F-35BA89F0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0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2EEA-C82E-6E76-73D1-1195D1831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31BC82-4E5C-D68E-7AD6-1C16D1C08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1800C-EC86-ADE8-899B-F3ABAAEBB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B797C-29D6-4BAE-766E-E08FB5FBE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3C83-6503-48BE-913D-14145C0CBF69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6DCB3-20A8-2676-C9AF-A40997A0E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5E3BC-DED5-2224-018A-4243AEAA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087D-C003-4E9E-8D5F-35BA89F0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1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6D1817-A3AC-DACA-D15F-2F4EA3BC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8B5D8-DE09-87FA-2580-17A58A79C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1401-EE46-AD67-FA2B-2231F3B24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A93C83-6503-48BE-913D-14145C0CBF69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DB260-8FAE-2BA8-2B97-032D94064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B5C09-8454-4165-B4DB-81F9DE900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10087D-C003-4E9E-8D5F-35BA89F0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3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006B7A-435D-92C4-D3F8-093D80FA84B2}"/>
              </a:ext>
            </a:extLst>
          </p:cNvPr>
          <p:cNvSpPr txBox="1"/>
          <p:nvPr/>
        </p:nvSpPr>
        <p:spPr>
          <a:xfrm>
            <a:off x="291828" y="237289"/>
            <a:ext cx="1076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Finding a Suitable System for Multiscale Control Implementation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EAB309-ABB2-6B27-AD1C-C9B39D1CAEA2}"/>
              </a:ext>
            </a:extLst>
          </p:cNvPr>
          <p:cNvCxnSpPr>
            <a:cxnSpLocks/>
          </p:cNvCxnSpPr>
          <p:nvPr/>
        </p:nvCxnSpPr>
        <p:spPr>
          <a:xfrm>
            <a:off x="408563" y="637399"/>
            <a:ext cx="86284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D2EC71-935F-A27D-44D2-2462ABEE8BC9}"/>
              </a:ext>
            </a:extLst>
          </p:cNvPr>
          <p:cNvSpPr txBox="1"/>
          <p:nvPr/>
        </p:nvSpPr>
        <p:spPr>
          <a:xfrm>
            <a:off x="10943192" y="6467621"/>
            <a:ext cx="1248808" cy="306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 June 2025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E812E7-0215-CA5C-461A-A206EA7188E4}"/>
              </a:ext>
            </a:extLst>
          </p:cNvPr>
          <p:cNvSpPr txBox="1"/>
          <p:nvPr/>
        </p:nvSpPr>
        <p:spPr>
          <a:xfrm>
            <a:off x="615274" y="968116"/>
            <a:ext cx="609437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Selection criteria: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Available comprehensive data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Exhibits both fast and slow dynamics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Potential for hierarchical control structure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Existing successful control strategy to compare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D85359-61C2-29E1-126B-4771CFDFC0F0}"/>
              </a:ext>
            </a:extLst>
          </p:cNvPr>
          <p:cNvSpPr/>
          <p:nvPr/>
        </p:nvSpPr>
        <p:spPr>
          <a:xfrm>
            <a:off x="863166" y="3390886"/>
            <a:ext cx="5159875" cy="282971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269A77E-C042-E18D-B65B-42FF3B212636}"/>
              </a:ext>
            </a:extLst>
          </p:cNvPr>
          <p:cNvSpPr/>
          <p:nvPr/>
        </p:nvSpPr>
        <p:spPr>
          <a:xfrm>
            <a:off x="6326871" y="3408767"/>
            <a:ext cx="5159875" cy="282971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83A9AC4-6288-5918-CE0D-D5CFD0C94647}"/>
              </a:ext>
            </a:extLst>
          </p:cNvPr>
          <p:cNvSpPr/>
          <p:nvPr/>
        </p:nvSpPr>
        <p:spPr>
          <a:xfrm>
            <a:off x="863166" y="3253177"/>
            <a:ext cx="5159875" cy="1485083"/>
          </a:xfrm>
          <a:prstGeom prst="roundRect">
            <a:avLst/>
          </a:prstGeom>
          <a:solidFill>
            <a:srgbClr val="C9C9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9F8DE7-4D2E-76EC-A0F9-51A5F8C3AD12}"/>
              </a:ext>
            </a:extLst>
          </p:cNvPr>
          <p:cNvSpPr/>
          <p:nvPr/>
        </p:nvSpPr>
        <p:spPr>
          <a:xfrm>
            <a:off x="6326871" y="3271059"/>
            <a:ext cx="5159875" cy="1485083"/>
          </a:xfrm>
          <a:prstGeom prst="roundRect">
            <a:avLst/>
          </a:prstGeom>
          <a:solidFill>
            <a:srgbClr val="C9C9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F616A3-953D-34D6-D907-76AED1BF0423}"/>
              </a:ext>
            </a:extLst>
          </p:cNvPr>
          <p:cNvSpPr/>
          <p:nvPr/>
        </p:nvSpPr>
        <p:spPr>
          <a:xfrm>
            <a:off x="863166" y="3887622"/>
            <a:ext cx="5159875" cy="10024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DC543B-7E71-9B9F-F2E0-ECCC7D0F7567}"/>
              </a:ext>
            </a:extLst>
          </p:cNvPr>
          <p:cNvSpPr/>
          <p:nvPr/>
        </p:nvSpPr>
        <p:spPr>
          <a:xfrm>
            <a:off x="6326871" y="3905505"/>
            <a:ext cx="5159875" cy="10024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18FF69-CA67-CFFF-68EA-63C7F27DB0AF}"/>
              </a:ext>
            </a:extLst>
          </p:cNvPr>
          <p:cNvSpPr txBox="1"/>
          <p:nvPr/>
        </p:nvSpPr>
        <p:spPr>
          <a:xfrm>
            <a:off x="1861396" y="3359370"/>
            <a:ext cx="137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325D0B-D8FA-8C85-91BB-75540C937766}"/>
              </a:ext>
            </a:extLst>
          </p:cNvPr>
          <p:cNvSpPr txBox="1"/>
          <p:nvPr/>
        </p:nvSpPr>
        <p:spPr>
          <a:xfrm>
            <a:off x="7426458" y="3368849"/>
            <a:ext cx="137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02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2060E8-53B1-06C0-7C54-7E48E5A3403D}"/>
              </a:ext>
            </a:extLst>
          </p:cNvPr>
          <p:cNvSpPr txBox="1"/>
          <p:nvPr/>
        </p:nvSpPr>
        <p:spPr>
          <a:xfrm>
            <a:off x="2324504" y="3410898"/>
            <a:ext cx="4237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Oil refinery MPC cascade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9C6B48-205D-01E6-EF1D-242605E35E9A}"/>
              </a:ext>
            </a:extLst>
          </p:cNvPr>
          <p:cNvSpPr txBox="1"/>
          <p:nvPr/>
        </p:nvSpPr>
        <p:spPr>
          <a:xfrm>
            <a:off x="7965532" y="3411205"/>
            <a:ext cx="3611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Battery for FR market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A8E1A0-5DAF-C73B-603F-EB1B239EF766}"/>
              </a:ext>
            </a:extLst>
          </p:cNvPr>
          <p:cNvSpPr txBox="1"/>
          <p:nvPr/>
        </p:nvSpPr>
        <p:spPr>
          <a:xfrm>
            <a:off x="1014756" y="5554212"/>
            <a:ext cx="2226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Lu 2015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31AA42-030D-4149-A00C-AAD0BBF795A1}"/>
              </a:ext>
            </a:extLst>
          </p:cNvPr>
          <p:cNvSpPr txBox="1"/>
          <p:nvPr/>
        </p:nvSpPr>
        <p:spPr>
          <a:xfrm>
            <a:off x="6562115" y="5682475"/>
            <a:ext cx="3457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Cao et al., 2020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481B44-CEB1-BE72-3633-EAC91089B0AE}"/>
              </a:ext>
            </a:extLst>
          </p:cNvPr>
          <p:cNvSpPr txBox="1"/>
          <p:nvPr/>
        </p:nvSpPr>
        <p:spPr>
          <a:xfrm>
            <a:off x="1014756" y="413054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Production Planning Layer (hours to days)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Unit-Level MPC Controllers (minutes to hours)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FB8402-BA80-D7E5-8F61-F28EEF47C500}"/>
              </a:ext>
            </a:extLst>
          </p:cNvPr>
          <p:cNvSpPr txBox="1"/>
          <p:nvPr/>
        </p:nvSpPr>
        <p:spPr>
          <a:xfrm>
            <a:off x="6458951" y="414305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Battery degradation (weeks to years)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Frequency Regulation Participation (every 2s)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38F7AC-BAD9-4DB2-DD71-F680CEA9184E}"/>
              </a:ext>
            </a:extLst>
          </p:cNvPr>
          <p:cNvSpPr txBox="1"/>
          <p:nvPr/>
        </p:nvSpPr>
        <p:spPr>
          <a:xfrm>
            <a:off x="6458951" y="473826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</a:rPr>
              <a:t>Data set (Teams group)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</a:rPr>
              <a:t>Single layer MPC implementation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</a:rPr>
              <a:t>Codes (JULIA language) Available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9754F8-6DA7-0F70-8D73-020C68EC2628}"/>
              </a:ext>
            </a:extLst>
          </p:cNvPr>
          <p:cNvSpPr txBox="1"/>
          <p:nvPr/>
        </p:nvSpPr>
        <p:spPr>
          <a:xfrm>
            <a:off x="1014756" y="490071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</a:rPr>
              <a:t>MPC cascade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359423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6928CB-4C97-8D5D-0F1B-CA1FF84EF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920" y="3369360"/>
            <a:ext cx="4734890" cy="3234099"/>
          </a:xfrm>
          <a:prstGeom prst="rect">
            <a:avLst/>
          </a:prstGeom>
        </p:spPr>
      </p:pic>
      <p:pic>
        <p:nvPicPr>
          <p:cNvPr id="7" name="Picture 6" descr="A diagram of a line with a square and a circle&#10;&#10;AI-generated content may be incorrect.">
            <a:extLst>
              <a:ext uri="{FF2B5EF4-FFF2-40B4-BE49-F238E27FC236}">
                <a16:creationId xmlns:a16="http://schemas.microsoft.com/office/drawing/2014/main" id="{7A2DFF06-C978-E270-DA9B-7DD2E40C1C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531" y="254541"/>
            <a:ext cx="4734890" cy="23674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8A7F70-FED4-2CA4-62B3-5A898A558304}"/>
              </a:ext>
            </a:extLst>
          </p:cNvPr>
          <p:cNvSpPr/>
          <p:nvPr/>
        </p:nvSpPr>
        <p:spPr>
          <a:xfrm>
            <a:off x="7633780" y="5475052"/>
            <a:ext cx="1439694" cy="112840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9070C6-C87D-72CF-77F6-3DD6045D2551}"/>
              </a:ext>
            </a:extLst>
          </p:cNvPr>
          <p:cNvSpPr txBox="1"/>
          <p:nvPr/>
        </p:nvSpPr>
        <p:spPr>
          <a:xfrm>
            <a:off x="352627" y="523631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Frequency Regulation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D15268-DCA2-A755-46F9-BB979A96F97E}"/>
              </a:ext>
            </a:extLst>
          </p:cNvPr>
          <p:cNvSpPr txBox="1"/>
          <p:nvPr/>
        </p:nvSpPr>
        <p:spPr>
          <a:xfrm>
            <a:off x="423153" y="1185846"/>
            <a:ext cx="49562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1D35"/>
                </a:solidFill>
                <a:latin typeface="Google Sans"/>
              </a:rPr>
              <a:t>E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lectricity grid stability</a:t>
            </a:r>
            <a:endParaRPr lang="en-US" dirty="0">
              <a:solidFill>
                <a:srgbClr val="001D35"/>
              </a:solidFill>
              <a:latin typeface="Googl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1D35"/>
                </a:solidFill>
                <a:latin typeface="Google Sans"/>
              </a:rPr>
              <a:t>Balance between electricity supply and demand </a:t>
            </a:r>
            <a:r>
              <a:rPr lang="en-US" dirty="0"/>
              <a:t>in real-time (every 2s)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deviations 	blackouts!</a:t>
            </a:r>
          </a:p>
          <a:p>
            <a:endParaRPr lang="en-US" dirty="0"/>
          </a:p>
          <a:p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BF4941-7287-4ED0-9944-3C9553B20980}"/>
              </a:ext>
            </a:extLst>
          </p:cNvPr>
          <p:cNvSpPr txBox="1"/>
          <p:nvPr/>
        </p:nvSpPr>
        <p:spPr>
          <a:xfrm>
            <a:off x="352627" y="282089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oogle Sans"/>
              </a:rPr>
              <a:t>R</a:t>
            </a:r>
            <a:r>
              <a:rPr lang="en-US" b="0" i="0" dirty="0">
                <a:solidFill>
                  <a:srgbClr val="FF0000"/>
                </a:solidFill>
                <a:effectLst/>
                <a:latin typeface="Google Sans"/>
              </a:rPr>
              <a:t>enewable energy sources</a:t>
            </a:r>
            <a:r>
              <a:rPr lang="en-US" dirty="0">
                <a:solidFill>
                  <a:srgbClr val="FF0000"/>
                </a:solidFill>
                <a:latin typeface="Google Sans"/>
              </a:rPr>
              <a:t> </a:t>
            </a:r>
            <a:r>
              <a:rPr lang="en-US" b="0" i="0" dirty="0">
                <a:solidFill>
                  <a:srgbClr val="FF0000"/>
                </a:solidFill>
                <a:effectLst/>
                <a:latin typeface="Google Sans"/>
              </a:rPr>
              <a:t>can </a:t>
            </a:r>
            <a:r>
              <a:rPr lang="en-US" b="0" i="0" u="sng" dirty="0">
                <a:solidFill>
                  <a:srgbClr val="FF0000"/>
                </a:solidFill>
                <a:effectLst/>
                <a:latin typeface="Google Sans"/>
              </a:rPr>
              <a:t>fluctuate</a:t>
            </a:r>
            <a:r>
              <a:rPr lang="en-US" b="0" i="0" dirty="0">
                <a:solidFill>
                  <a:srgbClr val="FF0000"/>
                </a:solidFill>
                <a:effectLst/>
                <a:latin typeface="Google Sans"/>
              </a:rPr>
              <a:t> in generation</a:t>
            </a:r>
            <a:r>
              <a:rPr lang="en-US" dirty="0">
                <a:solidFill>
                  <a:srgbClr val="FF0000"/>
                </a:solidFill>
                <a:latin typeface="Google Sans"/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035F10-5ED6-1EBF-ACB6-221F39115BE9}"/>
              </a:ext>
            </a:extLst>
          </p:cNvPr>
          <p:cNvCxnSpPr/>
          <p:nvPr/>
        </p:nvCxnSpPr>
        <p:spPr>
          <a:xfrm>
            <a:off x="2519464" y="2208179"/>
            <a:ext cx="6614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99E1C0-0BE7-7562-355D-6C0081943246}"/>
              </a:ext>
            </a:extLst>
          </p:cNvPr>
          <p:cNvSpPr txBox="1"/>
          <p:nvPr/>
        </p:nvSpPr>
        <p:spPr>
          <a:xfrm>
            <a:off x="352627" y="3667775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Battery Energy Storage Systems (BESS)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75FB7C-1D70-06F8-412E-CB4372F44F37}"/>
              </a:ext>
            </a:extLst>
          </p:cNvPr>
          <p:cNvCxnSpPr>
            <a:cxnSpLocks/>
          </p:cNvCxnSpPr>
          <p:nvPr/>
        </p:nvCxnSpPr>
        <p:spPr>
          <a:xfrm>
            <a:off x="432881" y="892963"/>
            <a:ext cx="2563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F788632-1D42-5993-C270-67208CB24231}"/>
              </a:ext>
            </a:extLst>
          </p:cNvPr>
          <p:cNvSpPr txBox="1"/>
          <p:nvPr/>
        </p:nvSpPr>
        <p:spPr>
          <a:xfrm>
            <a:off x="498542" y="4401634"/>
            <a:ext cx="577579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Charge from the grid</a:t>
            </a:r>
            <a:r>
              <a:rPr lang="en-US" sz="1600" dirty="0"/>
              <a:t> when electricity is cheap or abundant </a:t>
            </a:r>
            <a:r>
              <a:rPr lang="en-US" sz="1600" b="1" dirty="0"/>
              <a:t>Discharge to the grid</a:t>
            </a:r>
            <a:r>
              <a:rPr lang="en-US" sz="1600" dirty="0"/>
              <a:t> when demand is high</a:t>
            </a:r>
          </a:p>
          <a:p>
            <a:endParaRPr lang="en-US" sz="1600" dirty="0"/>
          </a:p>
          <a:p>
            <a:r>
              <a:rPr lang="en-US" sz="1600" b="1" dirty="0">
                <a:solidFill>
                  <a:srgbClr val="FF0000"/>
                </a:solidFill>
              </a:rPr>
              <a:t>Degradation-sensitive</a:t>
            </a:r>
          </a:p>
          <a:p>
            <a:r>
              <a:rPr lang="en-US" sz="1600" dirty="0"/>
              <a:t>Performance declines with frequent cycling, especially under high power.</a:t>
            </a:r>
          </a:p>
          <a:p>
            <a:endParaRPr lang="en-US" sz="1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90FD5A-DCDC-873E-5F7C-AB8FD26405D0}"/>
              </a:ext>
            </a:extLst>
          </p:cNvPr>
          <p:cNvCxnSpPr>
            <a:cxnSpLocks/>
          </p:cNvCxnSpPr>
          <p:nvPr/>
        </p:nvCxnSpPr>
        <p:spPr>
          <a:xfrm>
            <a:off x="478277" y="4061066"/>
            <a:ext cx="4200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38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C95236-109D-53AE-1ED3-3F3F530B5FC2}"/>
              </a:ext>
            </a:extLst>
          </p:cNvPr>
          <p:cNvSpPr txBox="1"/>
          <p:nvPr/>
        </p:nvSpPr>
        <p:spPr>
          <a:xfrm>
            <a:off x="1889597" y="329607"/>
            <a:ext cx="95014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Trade-off </a:t>
            </a:r>
          </a:p>
          <a:p>
            <a:r>
              <a:rPr lang="en-US"/>
              <a:t>Short-term economic incentives provided by energy and frequency regulation (FR) markets Long-term degradation effects</a:t>
            </a:r>
            <a:endParaRPr lang="en-US" dirty="0"/>
          </a:p>
        </p:txBody>
      </p:sp>
      <p:pic>
        <p:nvPicPr>
          <p:cNvPr id="7" name="Picture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018723F-5D8C-F2B4-7189-F27AC043D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12" y="366587"/>
            <a:ext cx="849369" cy="8493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84044D-2393-D822-8269-C5346CB720E0}"/>
              </a:ext>
            </a:extLst>
          </p:cNvPr>
          <p:cNvSpPr txBox="1"/>
          <p:nvPr/>
        </p:nvSpPr>
        <p:spPr>
          <a:xfrm>
            <a:off x="703636" y="1614870"/>
            <a:ext cx="4677790" cy="3191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One centralized MPC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from PJM (US Grid Operator):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2s for FR signal; 1-hour updates for prices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Used 2 different battery model: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	</a:t>
            </a:r>
            <a:r>
              <a:rPr lang="en-US" sz="1600" dirty="0"/>
              <a:t>High-Fidelity: more accurate, computationally expensive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	Low-Fidelity: simpler, faster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52A3C4-53CF-EA5A-1F39-4189865AA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208" y="1544590"/>
            <a:ext cx="6335040" cy="48722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9BAAA1-1D26-C900-D97C-758BCC121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418" y="4762804"/>
            <a:ext cx="4086225" cy="6286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F83D85-2AF4-7691-C383-23FA5D9B5221}"/>
              </a:ext>
            </a:extLst>
          </p:cNvPr>
          <p:cNvSpPr txBox="1"/>
          <p:nvPr/>
        </p:nvSpPr>
        <p:spPr>
          <a:xfrm>
            <a:off x="973829" y="5551691"/>
            <a:ext cx="2682403" cy="314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Revenue from FR market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63AB09-37BC-8AEB-16A8-4F9CA2B9CBE1}"/>
              </a:ext>
            </a:extLst>
          </p:cNvPr>
          <p:cNvSpPr txBox="1"/>
          <p:nvPr/>
        </p:nvSpPr>
        <p:spPr>
          <a:xfrm>
            <a:off x="973829" y="5831956"/>
            <a:ext cx="42064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Purchasing power from the day-ahead market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89F7C9-4E75-038B-05EF-A5A54A99331A}"/>
              </a:ext>
            </a:extLst>
          </p:cNvPr>
          <p:cNvSpPr txBox="1"/>
          <p:nvPr/>
        </p:nvSpPr>
        <p:spPr>
          <a:xfrm>
            <a:off x="999418" y="6109055"/>
            <a:ext cx="23326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Capacity fade penalty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3ABF65F-DA9C-1850-C234-E8E9B4543EDB}"/>
              </a:ext>
            </a:extLst>
          </p:cNvPr>
          <p:cNvCxnSpPr/>
          <p:nvPr/>
        </p:nvCxnSpPr>
        <p:spPr>
          <a:xfrm>
            <a:off x="1046480" y="5400969"/>
            <a:ext cx="9550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E69FFF-07B4-9240-0F38-36F1E69B7DC6}"/>
              </a:ext>
            </a:extLst>
          </p:cNvPr>
          <p:cNvCxnSpPr/>
          <p:nvPr/>
        </p:nvCxnSpPr>
        <p:spPr>
          <a:xfrm>
            <a:off x="2087490" y="5400969"/>
            <a:ext cx="95504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BF28AD-5D9A-7100-CCD2-9FC1FF3E17CB}"/>
              </a:ext>
            </a:extLst>
          </p:cNvPr>
          <p:cNvCxnSpPr>
            <a:cxnSpLocks/>
          </p:cNvCxnSpPr>
          <p:nvPr/>
        </p:nvCxnSpPr>
        <p:spPr>
          <a:xfrm>
            <a:off x="3154290" y="5400969"/>
            <a:ext cx="18545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49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6C59C8-78D6-8CAD-F7E7-A8073AB2A368}"/>
              </a:ext>
            </a:extLst>
          </p:cNvPr>
          <p:cNvSpPr/>
          <p:nvPr/>
        </p:nvSpPr>
        <p:spPr>
          <a:xfrm>
            <a:off x="359923" y="2640219"/>
            <a:ext cx="11575915" cy="36026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0032B-2341-D578-21B2-F54F685B6C71}"/>
              </a:ext>
            </a:extLst>
          </p:cNvPr>
          <p:cNvSpPr txBox="1"/>
          <p:nvPr/>
        </p:nvSpPr>
        <p:spPr>
          <a:xfrm>
            <a:off x="359923" y="507837"/>
            <a:ext cx="965956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Practical limitation: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They assumed </a:t>
            </a:r>
            <a:r>
              <a:rPr lang="en-US" b="1" u="sng" dirty="0"/>
              <a:t>deterministic</a:t>
            </a:r>
            <a:r>
              <a:rPr lang="en-US" dirty="0"/>
              <a:t> process (known FR and price signals)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Computationally expensive for HF-MPC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F205CB-F0F5-73D4-E896-E122C6F4DF8E}"/>
              </a:ext>
            </a:extLst>
          </p:cNvPr>
          <p:cNvSpPr txBox="1"/>
          <p:nvPr/>
        </p:nvSpPr>
        <p:spPr>
          <a:xfrm>
            <a:off x="359923" y="1985653"/>
            <a:ext cx="923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Hierarchical strategy 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8B8312-15C1-5F97-725A-D2A80BF775E3}"/>
              </a:ext>
            </a:extLst>
          </p:cNvPr>
          <p:cNvCxnSpPr>
            <a:cxnSpLocks/>
          </p:cNvCxnSpPr>
          <p:nvPr/>
        </p:nvCxnSpPr>
        <p:spPr>
          <a:xfrm>
            <a:off x="452337" y="2362731"/>
            <a:ext cx="25632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1E929382-EDA3-CEF3-4589-D959B26DB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996" y="2995211"/>
            <a:ext cx="5721726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</a:rPr>
              <a:t>Master controller (MPC):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</a:rPr>
              <a:t>Uses coarse-scale forecasts of: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</a:rPr>
              <a:t>FR signals, energy prices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</a:rPr>
              <a:t>Battery health state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</a:rPr>
              <a:t>Plans: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</a:rPr>
              <a:t>FR band commitments for upcoming hour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</a:rPr>
              <a:t>Charging/discharging schedules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State of Charge</a:t>
            </a:r>
            <a:r>
              <a:rPr lang="en-US" altLang="en-US" dirty="0">
                <a:solidFill>
                  <a:schemeClr val="bg1">
                    <a:lumMod val="95000"/>
                  </a:schemeClr>
                </a:solidFill>
              </a:rPr>
              <a:t> operating margins and degradation constraints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535B857-894A-4448-9DE1-7F8C83550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182" y="2802446"/>
            <a:ext cx="5692584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</a:rPr>
              <a:t>Slave controller (RL)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</a:rPr>
              <a:t>Receives: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</a:rPr>
              <a:t>Hourly power limits from master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</a:rPr>
              <a:t>SoC boundaries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</a:rPr>
              <a:t>Tracks: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</a:rPr>
              <a:t>Real-time FR signal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</a:rPr>
              <a:t>Battery internal state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</a:rPr>
              <a:t>Learns to: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</a:rPr>
              <a:t>Maximize FR tracking performance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</a:rPr>
              <a:t>Avoid safety violations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</a:rPr>
              <a:t>Stay within master-specified operating envelope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ABDA51-8BC6-CE87-C062-F79ACABFCFDC}"/>
              </a:ext>
            </a:extLst>
          </p:cNvPr>
          <p:cNvCxnSpPr/>
          <p:nvPr/>
        </p:nvCxnSpPr>
        <p:spPr>
          <a:xfrm>
            <a:off x="5771745" y="2841356"/>
            <a:ext cx="0" cy="31712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444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9F0CFBB6BA424795A9173BC84B6373" ma:contentTypeVersion="10" ma:contentTypeDescription="Create a new document." ma:contentTypeScope="" ma:versionID="b3145089b096eb950a47a0d20d1a2c8b">
  <xsd:schema xmlns:xsd="http://www.w3.org/2001/XMLSchema" xmlns:xs="http://www.w3.org/2001/XMLSchema" xmlns:p="http://schemas.microsoft.com/office/2006/metadata/properties" xmlns:ns3="b065d082-5b78-4532-9b5d-9476a82c3427" targetNamespace="http://schemas.microsoft.com/office/2006/metadata/properties" ma:root="true" ma:fieldsID="a69be99c26d234bee2348d67a0f7dec2" ns3:_="">
    <xsd:import namespace="b065d082-5b78-4532-9b5d-9476a82c3427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65d082-5b78-4532-9b5d-9476a82c3427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065d082-5b78-4532-9b5d-9476a82c3427" xsi:nil="true"/>
  </documentManagement>
</p:properties>
</file>

<file path=customXml/itemProps1.xml><?xml version="1.0" encoding="utf-8"?>
<ds:datastoreItem xmlns:ds="http://schemas.openxmlformats.org/officeDocument/2006/customXml" ds:itemID="{B30825E4-CEAD-44AD-AA40-31D434D0FD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022241-C833-482A-B784-49D77FEE7C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65d082-5b78-4532-9b5d-9476a82c34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56A21A-64D3-450B-9B99-A2F808DE1F33}">
  <ds:schemaRefs>
    <ds:schemaRef ds:uri="http://purl.org/dc/elements/1.1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b065d082-5b78-4532-9b5d-9476a82c3427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333</Words>
  <Application>Microsoft Office PowerPoint</Application>
  <PresentationFormat>Widescreen</PresentationFormat>
  <Paragraphs>66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Arial</vt:lpstr>
      <vt:lpstr>Arial Black</vt:lpstr>
      <vt:lpstr>Google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Pourjam, Rasa</dc:creator>
  <cp:lastModifiedBy>Pourjam, Rasa</cp:lastModifiedBy>
  <cp:revision>6</cp:revision>
  <dcterms:created xsi:type="dcterms:W3CDTF">2025-06-11T14:03:04Z</dcterms:created>
  <dcterms:modified xsi:type="dcterms:W3CDTF">2025-06-12T15:04:25Z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0x010100049F0CFBB6BA424795A9173BC84B6373</vt:lpwstr>
  </property>
</Properties>
</file>