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897D-A550-89F7-2EB0-696A9BCE9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EA4A8-5B30-B6C6-50FD-E39A8FF13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CF9F2-91D1-00FB-00FE-A01E949F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88D-0922-4AB7-AF38-AB7294FAAA97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3A192-7B2B-E904-9259-7A8129FF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FE4AD-0D07-ED94-FEC6-44EDD3F2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44C2-5301-4862-AE4B-9AB3DE73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4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9ADF-5C4D-710D-B65E-01636B16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52B06-6373-3974-CCB0-6782DAFB0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12D47-D49C-EB26-A3BE-082891F8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88D-0922-4AB7-AF38-AB7294FAAA97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492B5-B2B1-C02F-9BAE-D01AE75B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2C549-E6DC-9AA3-CFA2-D22AE9CD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44C2-5301-4862-AE4B-9AB3DE73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7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6F967-8385-9469-59E7-830014AD3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796DE-98B3-F5C8-D6E0-661C9B69A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94D9F-5FF6-9003-7FCD-17461513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88D-0922-4AB7-AF38-AB7294FAAA97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7383-63B3-8F36-2869-D70B8184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BCB17-0F78-97E9-1FD7-89425E28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44C2-5301-4862-AE4B-9AB3DE73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BF9B-F146-E0AC-594D-81D6504C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8F45-12A5-D474-66AB-854B64DE5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4E6F7-C800-1223-3912-8E39F05A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88D-0922-4AB7-AF38-AB7294FAAA97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7E1B9-E8EA-08E3-36FB-36C82C20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2241E-3B6B-0D6A-D961-556269F5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44C2-5301-4862-AE4B-9AB3DE73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3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BD9A-7F62-E3CA-8CEF-840A3E15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6B152-4DEF-E407-0BB4-45A040621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2543E-F0E2-EDC5-CE40-A8ABFDD8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88D-0922-4AB7-AF38-AB7294FAAA97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FF200-0E88-BB26-9ED7-069F430E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99AE-E73E-FEED-63BC-837A9DE5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44C2-5301-4862-AE4B-9AB3DE73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1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C8EA-4D60-296D-EF1A-9574F2B0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D9F9-E7B9-A0FF-1A5B-306E2B3FB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DDE3C-96C4-0708-5915-21506056E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3A741-4C44-C05C-2C78-9019A5CB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88D-0922-4AB7-AF38-AB7294FAAA97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7E2E2-C089-1D07-3690-F04B7769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082B8-83F6-A301-8820-D5F829E0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44C2-5301-4862-AE4B-9AB3DE73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7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63AE-BB45-8114-1429-F99187A0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69AF7-B251-3D31-60BE-BD720BA3C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869AD-D661-E592-736D-8D85216CF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E960C-3341-4C2D-6EF5-9DB0289B9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FB50F-FABD-619C-94F1-74D8EB85C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377E7-3FC3-B052-8C98-FCE4D8F2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88D-0922-4AB7-AF38-AB7294FAAA97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C752C-5A9F-4179-1BBF-C9DDEC8B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0AB85-A3BC-602E-5A69-EB277D7C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44C2-5301-4862-AE4B-9AB3DE73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7429-4517-63B4-C334-C9BBC968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34F3F-5F04-E4B8-4FC2-8F505A74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88D-0922-4AB7-AF38-AB7294FAAA97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213C2-ECA4-9A6F-C93A-C863DE87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52BCB-D125-9F26-8CA0-0126395F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44C2-5301-4862-AE4B-9AB3DE73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F485B-E70B-E7CA-4384-8B9B10CC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88D-0922-4AB7-AF38-AB7294FAAA97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79771-757F-4BDF-5582-F7C4B95A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9286A-B68A-8C4B-5976-4CED55BE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44C2-5301-4862-AE4B-9AB3DE73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6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605D-7380-7B35-68AB-47C64912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4AFE-6B8E-5FD2-D605-141957B05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670D9-C381-4D4E-7C8E-19A85A4BA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A7568-94AA-9879-5DA9-A0A3B830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88D-0922-4AB7-AF38-AB7294FAAA97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4CA62-B2A4-9FAF-0886-55847CEF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00CE3-91FD-092D-C249-5C64466C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44C2-5301-4862-AE4B-9AB3DE73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9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AC97-2391-1AC6-385E-B66584AC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7E591-E3B7-E309-2A4B-D45708A27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4741D-CDEE-2F69-CB12-0CCCB9C8E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2A740-D2B9-BFC4-C65F-D57F5A77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88D-0922-4AB7-AF38-AB7294FAAA97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AB8A2-41FB-BD3B-EFFF-0D2D681A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423B0-C785-09E4-FF00-B8245F9E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F44C2-5301-4862-AE4B-9AB3DE73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569F7-D2F2-7659-ECBE-C3D3A015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6AE5-DF18-3519-019A-FC87028DA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250C2-50A4-54E3-88C0-B02C06471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6F388D-0922-4AB7-AF38-AB7294FAAA97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8DA81-2B32-1816-1E6A-27A034CD4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C2DE4-A59A-E07B-3743-6F189B2A3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DF44C2-5301-4862-AE4B-9AB3DE73C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9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B5E5212-4BAC-FA21-2A45-0BF430D88B52}"/>
              </a:ext>
            </a:extLst>
          </p:cNvPr>
          <p:cNvSpPr/>
          <p:nvPr/>
        </p:nvSpPr>
        <p:spPr>
          <a:xfrm>
            <a:off x="0" y="0"/>
            <a:ext cx="12192000" cy="10618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94549-4324-EAA9-9FBB-049A19AB87CC}"/>
              </a:ext>
            </a:extLst>
          </p:cNvPr>
          <p:cNvSpPr txBox="1"/>
          <p:nvPr/>
        </p:nvSpPr>
        <p:spPr>
          <a:xfrm>
            <a:off x="330740" y="107003"/>
            <a:ext cx="86673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Optimize battery operation for </a:t>
            </a:r>
            <a:r>
              <a:rPr lang="en-US" alt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while minimizing </a:t>
            </a:r>
            <a:r>
              <a:rPr lang="en-US" alt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degradation</a:t>
            </a:r>
            <a:endParaRPr lang="en-US" altLang="en-US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Scope: Frequency Regulation market participation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400635-42E0-43B1-1199-E951C38C9D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3" y="421685"/>
            <a:ext cx="1968517" cy="216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105378-A207-C99B-179C-8053367CEB3F}"/>
              </a:ext>
            </a:extLst>
          </p:cNvPr>
          <p:cNvSpPr txBox="1"/>
          <p:nvPr/>
        </p:nvSpPr>
        <p:spPr>
          <a:xfrm>
            <a:off x="330740" y="1441206"/>
            <a:ext cx="450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Slave controller (RL)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FF8868-15CA-1552-0436-6F3EEE3065C0}"/>
              </a:ext>
            </a:extLst>
          </p:cNvPr>
          <p:cNvCxnSpPr/>
          <p:nvPr/>
        </p:nvCxnSpPr>
        <p:spPr>
          <a:xfrm>
            <a:off x="428017" y="1841316"/>
            <a:ext cx="27529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9B71B7-046B-15BE-D9C2-BC88723088EE}"/>
              </a:ext>
            </a:extLst>
          </p:cNvPr>
          <p:cNvSpPr txBox="1"/>
          <p:nvPr/>
        </p:nvSpPr>
        <p:spPr>
          <a:xfrm>
            <a:off x="593386" y="2033396"/>
            <a:ext cx="10369685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Fast dynamics (2s)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state vectors: [SoC, pot,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FR_price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grid_price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FR_signal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FR_band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buy_from_grid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Environment: Complex DAE-based battery model 		simplified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-based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Proximal Policy Optimization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PPO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Reward function: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90B655-89A4-15ED-DFB1-E7DBCB26D9C9}"/>
              </a:ext>
            </a:extLst>
          </p:cNvPr>
          <p:cNvCxnSpPr>
            <a:cxnSpLocks/>
          </p:cNvCxnSpPr>
          <p:nvPr/>
        </p:nvCxnSpPr>
        <p:spPr>
          <a:xfrm>
            <a:off x="6096000" y="3542186"/>
            <a:ext cx="89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D40024D-2E5F-4AAA-0179-7CE02B21B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334" y="3862576"/>
            <a:ext cx="4354751" cy="287737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F198612-52C0-C3B3-E474-B1AEF17FCF79}"/>
              </a:ext>
            </a:extLst>
          </p:cNvPr>
          <p:cNvSpPr/>
          <p:nvPr/>
        </p:nvSpPr>
        <p:spPr>
          <a:xfrm>
            <a:off x="10340502" y="3429000"/>
            <a:ext cx="145915" cy="2744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643F37C-4FF5-ACAD-28CC-73BC79E66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475" y="4899005"/>
            <a:ext cx="3761768" cy="4938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1F90A46-98A5-B044-E223-DA7DCC4EB1E9}"/>
              </a:ext>
            </a:extLst>
          </p:cNvPr>
          <p:cNvSpPr txBox="1"/>
          <p:nvPr/>
        </p:nvSpPr>
        <p:spPr>
          <a:xfrm>
            <a:off x="72956" y="6519446"/>
            <a:ext cx="324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18 June 2025</a:t>
            </a:r>
          </a:p>
        </p:txBody>
      </p:sp>
    </p:spTree>
    <p:extLst>
      <p:ext uri="{BB962C8B-B14F-4D97-AF65-F5344CB8AC3E}">
        <p14:creationId xmlns:p14="http://schemas.microsoft.com/office/powerpoint/2010/main" val="220940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620BF4-9BFC-227B-EE75-F6E3A8E595D3}"/>
              </a:ext>
            </a:extLst>
          </p:cNvPr>
          <p:cNvSpPr txBox="1"/>
          <p:nvPr/>
        </p:nvSpPr>
        <p:spPr>
          <a:xfrm>
            <a:off x="447472" y="369334"/>
            <a:ext cx="454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1EAF5E-F768-60B4-2E57-351CD962021A}"/>
              </a:ext>
            </a:extLst>
          </p:cNvPr>
          <p:cNvCxnSpPr>
            <a:cxnSpLocks/>
          </p:cNvCxnSpPr>
          <p:nvPr/>
        </p:nvCxnSpPr>
        <p:spPr>
          <a:xfrm>
            <a:off x="544749" y="738666"/>
            <a:ext cx="13618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EA5895-93FD-5D7D-F2D8-F30CF5D38BFE}"/>
              </a:ext>
            </a:extLst>
          </p:cNvPr>
          <p:cNvSpPr txBox="1"/>
          <p:nvPr/>
        </p:nvSpPr>
        <p:spPr>
          <a:xfrm>
            <a:off x="691878" y="1052098"/>
            <a:ext cx="9356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SoC (State of Charge): Fraction of battery capacity currently available.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84187F-BCDF-EA97-6B11-D031F1F0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274" y="1718898"/>
            <a:ext cx="3304836" cy="6652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B19D89-0DC8-819C-EF2C-F4A96A329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274" y="1760852"/>
            <a:ext cx="1440888" cy="5366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BF1CE0-E18E-296D-38A0-9F43E6A2B033}"/>
              </a:ext>
            </a:extLst>
          </p:cNvPr>
          <p:cNvSpPr txBox="1"/>
          <p:nvPr/>
        </p:nvSpPr>
        <p:spPr>
          <a:xfrm>
            <a:off x="766457" y="3949401"/>
            <a:ext cx="11159654" cy="2231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 (voltage): fixed parameter @ 3.3 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FR_price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Payment received per (Data)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grid_price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Cost of buying electricity from the grid (Data)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FR_signal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Instruction from the grid operator to charge or discharge (range: −1 to +1) (Data)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3951A-9F96-D8BF-A4E3-D1D996BDDD74}"/>
              </a:ext>
            </a:extLst>
          </p:cNvPr>
          <p:cNvSpPr txBox="1"/>
          <p:nvPr/>
        </p:nvSpPr>
        <p:spPr>
          <a:xfrm>
            <a:off x="691878" y="2681627"/>
            <a:ext cx="8596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Cf (Capacity fade): Proxy for battery degradation.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8E60C7-5B31-64A5-FFBA-F7C17C020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295" y="3282578"/>
            <a:ext cx="3143244" cy="4529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D6B204-EBC5-BD24-9A51-2BC9B2F51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454" y="1805561"/>
            <a:ext cx="2908487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8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6CBF3A-D14E-1331-1FAD-47D7090A9B23}"/>
              </a:ext>
            </a:extLst>
          </p:cNvPr>
          <p:cNvSpPr txBox="1"/>
          <p:nvPr/>
        </p:nvSpPr>
        <p:spPr>
          <a:xfrm>
            <a:off x="401266" y="57486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Control Variables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34A34-84FE-D7E4-5BA5-7EDD9D04FBCC}"/>
              </a:ext>
            </a:extLst>
          </p:cNvPr>
          <p:cNvCxnSpPr>
            <a:cxnSpLocks/>
          </p:cNvCxnSpPr>
          <p:nvPr/>
        </p:nvCxnSpPr>
        <p:spPr>
          <a:xfrm>
            <a:off x="525294" y="944193"/>
            <a:ext cx="26459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56C2D1-A4C6-862B-3C6A-57F12A0558A9}"/>
              </a:ext>
            </a:extLst>
          </p:cNvPr>
          <p:cNvSpPr txBox="1"/>
          <p:nvPr/>
        </p:nvSpPr>
        <p:spPr>
          <a:xfrm>
            <a:off x="652360" y="1104830"/>
            <a:ext cx="11159654" cy="1125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</a:rPr>
              <a:t>FR_band</a:t>
            </a:r>
            <a:r>
              <a:rPr lang="en-US" dirty="0">
                <a:latin typeface="Arial" panose="020B0604020202020204" pitchFamily="34" charset="0"/>
              </a:rPr>
              <a:t>: battery capacity to offer to the market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</a:rPr>
              <a:t>buy_from_grid</a:t>
            </a:r>
            <a:r>
              <a:rPr lang="en-US" dirty="0">
                <a:latin typeface="Arial" panose="020B0604020202020204" pitchFamily="34" charset="0"/>
              </a:rPr>
              <a:t>: energy purchased</a:t>
            </a:r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DAC5680-DA92-EE61-069B-6FF77DEDC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5592" y="456038"/>
            <a:ext cx="3407317" cy="227154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9BAA7D1B-EF41-A3E2-B199-5E3C61A15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2187" y="3120589"/>
            <a:ext cx="4922060" cy="328137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7A58CAD-5608-5BB9-7C53-595F6C9AF2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494" y="3256998"/>
            <a:ext cx="4717446" cy="314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6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A3C3F37-25BC-9A61-9637-F7D450E9E029}"/>
              </a:ext>
            </a:extLst>
          </p:cNvPr>
          <p:cNvSpPr/>
          <p:nvPr/>
        </p:nvSpPr>
        <p:spPr>
          <a:xfrm>
            <a:off x="0" y="-703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10C5F2-CB7D-17ED-2D98-8FCF74ED65CD}"/>
              </a:ext>
            </a:extLst>
          </p:cNvPr>
          <p:cNvSpPr/>
          <p:nvPr/>
        </p:nvSpPr>
        <p:spPr>
          <a:xfrm>
            <a:off x="0" y="703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E8D9359-3FD0-935B-7393-6406E2A51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298" y="3748194"/>
            <a:ext cx="3707446" cy="247163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4564DA0-FEE1-50B1-2233-508D5E9DF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298" y="670695"/>
            <a:ext cx="3710624" cy="247374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F03967D-87E2-5621-5DC6-9C96AF550F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8999" y="1171772"/>
            <a:ext cx="6022904" cy="452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9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189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Pourjam, Rasa</dc:creator>
  <cp:lastModifiedBy>Pourjam, Rasa</cp:lastModifiedBy>
  <cp:revision>3</cp:revision>
  <dcterms:created xsi:type="dcterms:W3CDTF">2025-06-18T10:40:34Z</dcterms:created>
  <dcterms:modified xsi:type="dcterms:W3CDTF">2025-06-18T14:37:07Z</dcterms:modified>
</cp:coreProperties>
</file>