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7F555-9A81-12B8-1FAD-20D550C06C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B31DE-0169-E75B-42E2-6196144B9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9065F-86DC-38CF-8EB9-F8CAF234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89898-8A56-82DA-1E1F-772053794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174AC-A221-DC12-7129-8218E664C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52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916-884A-034F-38AB-C3816CA5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BAA5C2-A151-9ED5-7E6E-3D9892040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1D2AD-86E3-E90F-41D3-D053F876D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01B4C-622B-255B-B209-59EEA9F5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BF7CB-03EA-B32F-3112-ACA437784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6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EB38F-2DB0-3061-BBB8-38A61BEBAE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C2272-5D80-9913-94F3-96B9649BB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54CB9-00CF-AAAC-3C3A-44A213D26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7C02B-A953-0FBB-0A04-264DD3C79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E304-80CA-81E3-B80A-E11ED242C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97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0B6A5-980B-B04A-E3A7-F421B337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CAF26-196E-AD27-FBA4-1858CFBEE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C6E61-88D3-1222-3382-7DC362CB6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2FD90-2F4C-02CD-8BF2-98C4CB78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31D4A2-CD7A-3EAF-4074-B41D47C1D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694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4E4DB-A9D0-9F97-CBE2-E585859B9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9FE79-3916-588F-3A1B-C20774AF9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7A559-AA83-B016-FE69-A78EE8344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D1729-FE40-3E73-4E9D-BB5A98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7196A-EB4E-7FE6-E208-30886913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0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6379C-84E7-152C-61D0-F295D6457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715C7-14D9-49A7-B10D-5989CE650E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FD8EE-1E77-CFA4-2687-965F358FEF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DCD752-A2C8-DD20-BE2C-4B836B38D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E5659-56E5-AFA2-92A7-96A9A9BC2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906A13-CDDE-719B-523C-20BA4CE4D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79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A4D7E-7ACE-D3B1-D225-DA77876B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588FA-2774-A69A-BE79-E3FD9092D5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724F4-1334-7659-04DD-30E09F63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601A16-5A6A-EB49-1DC6-F85160124F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1ACA5-26B2-7475-A133-641F77276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7AA59-576A-A4D6-8E89-AD86456E1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548AE8-1517-201D-9B25-7CCBF986F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00DF9B-14C5-546F-B3F5-82496C2DC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13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E6C8-BC10-836B-EF6A-8D97D26BE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07EFBE-2099-BA30-DD02-A0E28545A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E3406-3586-AA18-6EC6-723FEABB7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2886-D9C0-D317-6365-89D3E3CC0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8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2C425-B241-7286-67D5-EEE7CA4D8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3B4F46-F9AB-A7FD-AEA5-BD5F645CE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CD45A-1C40-8CCF-5762-9853C83FD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70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8BAB-2905-0F7E-18AF-3E48A6438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5FE9-50B5-F275-2A92-7080B0F08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FD627-390A-5EDE-4AC3-6D7098E0C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BF450-E0DE-A5B4-07D5-C8C7ED72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A282A5-8C3F-DEBD-F6E6-B144F900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4C1C5-FA7C-0154-C859-4257C960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8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F95DF-BC74-F26E-BA2C-7B87217C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476EE6-1616-5771-8BF3-9E7446AECB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33CB6B-BEBC-FCD8-2209-5A65CBE47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899187-FFE4-377D-092E-BD2AF3330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FBE36-7CC9-3B60-0C61-52019D4D0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33ADE3-6428-24CC-FB5E-198FC11D1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24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2DC301-1F1A-F30E-79C5-C78DB262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3C707-D69C-A9F5-DBA7-A870ED971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50825-2262-DC39-C83C-FE84FF0B36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E3A4B8-7DC4-4DF8-8F2C-CFC1319CC53F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54760-E302-DE92-BD91-8D0F8B4B76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F157E8-A04D-EC98-1C94-FBE95D9D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153723-570A-472C-AA4A-BDFF6AD3D1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17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B172E10-5A41-6747-3C78-78F0652A76CE}"/>
              </a:ext>
            </a:extLst>
          </p:cNvPr>
          <p:cNvSpPr/>
          <p:nvPr/>
        </p:nvSpPr>
        <p:spPr>
          <a:xfrm>
            <a:off x="0" y="0"/>
            <a:ext cx="12192000" cy="10618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4EB92B-7567-8471-8ADA-B0188507DB26}"/>
              </a:ext>
            </a:extLst>
          </p:cNvPr>
          <p:cNvSpPr txBox="1"/>
          <p:nvPr/>
        </p:nvSpPr>
        <p:spPr>
          <a:xfrm>
            <a:off x="330740" y="107003"/>
            <a:ext cx="866734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Optimize battery operation for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while minimizing </a:t>
            </a:r>
            <a:r>
              <a:rPr lang="en-US" altLang="en-US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degradation</a:t>
            </a:r>
            <a:endParaRPr lang="en-US" alt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Scope: Frequency Regulation market participation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85B831E-B2C0-1336-777D-C8480F7D8FF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2743" y="421685"/>
            <a:ext cx="1968517" cy="216232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718732E-6EF5-1DDD-EB52-51A9567E0015}"/>
              </a:ext>
            </a:extLst>
          </p:cNvPr>
          <p:cNvSpPr txBox="1"/>
          <p:nvPr/>
        </p:nvSpPr>
        <p:spPr>
          <a:xfrm>
            <a:off x="330740" y="1441206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Slave controller (RL)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BE7727-8A58-98DC-CABB-1A0E6EDCDB3E}"/>
              </a:ext>
            </a:extLst>
          </p:cNvPr>
          <p:cNvCxnSpPr/>
          <p:nvPr/>
        </p:nvCxnSpPr>
        <p:spPr>
          <a:xfrm>
            <a:off x="428017" y="1841316"/>
            <a:ext cx="275292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0458F67-47B9-CC0E-7C80-AAED0F0110E6}"/>
              </a:ext>
            </a:extLst>
          </p:cNvPr>
          <p:cNvSpPr txBox="1"/>
          <p:nvPr/>
        </p:nvSpPr>
        <p:spPr>
          <a:xfrm>
            <a:off x="593386" y="2033396"/>
            <a:ext cx="10369685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Generalized Policy Search (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GPS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Environment: Complex DAE-based battery model 		Simplified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ODE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-based model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Modularized Environment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NN – Based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Reward function (Same as before): 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7BD5085-CEEB-3B81-D970-C07B44B0E343}"/>
              </a:ext>
            </a:extLst>
          </p:cNvPr>
          <p:cNvCxnSpPr>
            <a:cxnSpLocks/>
          </p:cNvCxnSpPr>
          <p:nvPr/>
        </p:nvCxnSpPr>
        <p:spPr>
          <a:xfrm>
            <a:off x="6096000" y="2734791"/>
            <a:ext cx="89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32AD1B5-07A4-867F-B580-6E926141AE1D}"/>
              </a:ext>
            </a:extLst>
          </p:cNvPr>
          <p:cNvSpPr/>
          <p:nvPr/>
        </p:nvSpPr>
        <p:spPr>
          <a:xfrm>
            <a:off x="10340502" y="3429000"/>
            <a:ext cx="145915" cy="27444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189AB1EE-88C5-FFFB-81F6-E9EB91B62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976" y="4782341"/>
            <a:ext cx="3380363" cy="44378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4B64C06-9E60-0B9E-029B-133B542AC58C}"/>
              </a:ext>
            </a:extLst>
          </p:cNvPr>
          <p:cNvSpPr txBox="1"/>
          <p:nvPr/>
        </p:nvSpPr>
        <p:spPr>
          <a:xfrm>
            <a:off x="72956" y="6519446"/>
            <a:ext cx="32490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27 June 2025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D4FF56D-CDA1-F3F5-88E8-4796342550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5"/>
          <a:stretch>
            <a:fillRect/>
          </a:stretch>
        </p:blipFill>
        <p:spPr>
          <a:xfrm>
            <a:off x="6478619" y="3157106"/>
            <a:ext cx="5087568" cy="3392428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A257A7D-23E8-4AEB-8DC6-B8167C284F81}"/>
              </a:ext>
            </a:extLst>
          </p:cNvPr>
          <p:cNvSpPr/>
          <p:nvPr/>
        </p:nvSpPr>
        <p:spPr>
          <a:xfrm>
            <a:off x="6264612" y="3054491"/>
            <a:ext cx="243191" cy="34649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655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6B55D49-88A6-7A28-3F3B-1497788F8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2665" y="3871608"/>
            <a:ext cx="4200202" cy="27982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175750-5313-9E31-DCEE-D8B3867E1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475" y="325132"/>
            <a:ext cx="4909495" cy="327299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500F1F-0594-0785-19E2-5FA1A3B088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454" y="3869242"/>
            <a:ext cx="4428719" cy="29524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ED3F69-A73C-22E5-07DC-B452D24169C6}"/>
              </a:ext>
            </a:extLst>
          </p:cNvPr>
          <p:cNvSpPr txBox="1"/>
          <p:nvPr/>
        </p:nvSpPr>
        <p:spPr>
          <a:xfrm>
            <a:off x="911157" y="1155206"/>
            <a:ext cx="10369685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Implemented without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penalty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 expected: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FR band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Grid usage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Fast degradation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A74F63-5E4E-7C44-4639-6246562E60D8}"/>
              </a:ext>
            </a:extLst>
          </p:cNvPr>
          <p:cNvSpPr txBox="1"/>
          <p:nvPr/>
        </p:nvSpPr>
        <p:spPr>
          <a:xfrm>
            <a:off x="667697" y="441045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202B04-199C-6C1B-FBB7-872640087D68}"/>
              </a:ext>
            </a:extLst>
          </p:cNvPr>
          <p:cNvCxnSpPr>
            <a:cxnSpLocks/>
          </p:cNvCxnSpPr>
          <p:nvPr/>
        </p:nvCxnSpPr>
        <p:spPr>
          <a:xfrm>
            <a:off x="764974" y="841155"/>
            <a:ext cx="12354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8A78D6-A7AB-BE7C-E816-BA6D8A0B285B}"/>
              </a:ext>
            </a:extLst>
          </p:cNvPr>
          <p:cNvCxnSpPr>
            <a:cxnSpLocks/>
          </p:cNvCxnSpPr>
          <p:nvPr/>
        </p:nvCxnSpPr>
        <p:spPr>
          <a:xfrm>
            <a:off x="6214454" y="3094729"/>
            <a:ext cx="424278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1250F03-C557-B8FF-93E9-9130E7A4E78D}"/>
              </a:ext>
            </a:extLst>
          </p:cNvPr>
          <p:cNvSpPr txBox="1"/>
          <p:nvPr/>
        </p:nvSpPr>
        <p:spPr>
          <a:xfrm>
            <a:off x="8847305" y="2723328"/>
            <a:ext cx="1974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EOL limit: </a:t>
            </a:r>
            <a:r>
              <a:rPr lang="en-US" dirty="0" err="1">
                <a:solidFill>
                  <a:srgbClr val="FF0000"/>
                </a:solidFill>
              </a:rPr>
              <a:t>cf</a:t>
            </a:r>
            <a:r>
              <a:rPr lang="en-US" dirty="0">
                <a:solidFill>
                  <a:srgbClr val="FF0000"/>
                </a:solidFill>
              </a:rPr>
              <a:t>=1.4</a:t>
            </a:r>
          </a:p>
        </p:txBody>
      </p:sp>
    </p:spTree>
    <p:extLst>
      <p:ext uri="{BB962C8B-B14F-4D97-AF65-F5344CB8AC3E}">
        <p14:creationId xmlns:p14="http://schemas.microsoft.com/office/powerpoint/2010/main" val="2924405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1E27E63-4255-F56D-EA90-16AA01B55E31}"/>
              </a:ext>
            </a:extLst>
          </p:cNvPr>
          <p:cNvSpPr txBox="1"/>
          <p:nvPr/>
        </p:nvSpPr>
        <p:spPr>
          <a:xfrm>
            <a:off x="311284" y="264160"/>
            <a:ext cx="45039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Master controller (MPC)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F6BE7F9-A23F-10FB-2C58-5198B6C8DD40}"/>
              </a:ext>
            </a:extLst>
          </p:cNvPr>
          <p:cNvCxnSpPr>
            <a:cxnSpLocks/>
          </p:cNvCxnSpPr>
          <p:nvPr/>
        </p:nvCxnSpPr>
        <p:spPr>
          <a:xfrm>
            <a:off x="418290" y="664270"/>
            <a:ext cx="33171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CE6DC23-3A25-868B-C4E7-9337B6AF3F1C}"/>
              </a:ext>
            </a:extLst>
          </p:cNvPr>
          <p:cNvSpPr txBox="1"/>
          <p:nvPr/>
        </p:nvSpPr>
        <p:spPr>
          <a:xfrm>
            <a:off x="418290" y="799727"/>
            <a:ext cx="6414308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Goal: Minimize battery degradation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Receives new states every time horizon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 new constraint for every time horizon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B6301F4-D9F3-6AA0-9301-468D2275DDE5}"/>
              </a:ext>
            </a:extLst>
          </p:cNvPr>
          <p:cNvCxnSpPr>
            <a:cxnSpLocks/>
          </p:cNvCxnSpPr>
          <p:nvPr/>
        </p:nvCxnSpPr>
        <p:spPr>
          <a:xfrm>
            <a:off x="2428489" y="2772313"/>
            <a:ext cx="891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719504-93F5-12E3-E1C8-46E605DE1CD4}"/>
              </a:ext>
            </a:extLst>
          </p:cNvPr>
          <p:cNvSpPr/>
          <p:nvPr/>
        </p:nvSpPr>
        <p:spPr>
          <a:xfrm>
            <a:off x="9387192" y="596178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MPC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29F7B1-736F-0F16-02D4-A7648333B8F2}"/>
              </a:ext>
            </a:extLst>
          </p:cNvPr>
          <p:cNvSpPr/>
          <p:nvPr/>
        </p:nvSpPr>
        <p:spPr>
          <a:xfrm>
            <a:off x="9387192" y="2772313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124F5-9E50-37A8-EA15-4AB4F5C7692A}"/>
              </a:ext>
            </a:extLst>
          </p:cNvPr>
          <p:cNvSpPr/>
          <p:nvPr/>
        </p:nvSpPr>
        <p:spPr>
          <a:xfrm>
            <a:off x="9387192" y="4973315"/>
            <a:ext cx="1955260" cy="11158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Env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034582-5ED9-5F10-A2E2-9243B3D3647E}"/>
              </a:ext>
            </a:extLst>
          </p:cNvPr>
          <p:cNvCxnSpPr/>
          <p:nvPr/>
        </p:nvCxnSpPr>
        <p:spPr>
          <a:xfrm>
            <a:off x="11021439" y="1712063"/>
            <a:ext cx="0" cy="10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70420D-2F90-FB47-F978-9CF75068AAA7}"/>
              </a:ext>
            </a:extLst>
          </p:cNvPr>
          <p:cNvCxnSpPr/>
          <p:nvPr/>
        </p:nvCxnSpPr>
        <p:spPr>
          <a:xfrm>
            <a:off x="11008469" y="3888198"/>
            <a:ext cx="0" cy="10602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C70C96-CAB7-2911-05F3-EAE9D3A176F5}"/>
              </a:ext>
            </a:extLst>
          </p:cNvPr>
          <p:cNvCxnSpPr>
            <a:cxnSpLocks/>
          </p:cNvCxnSpPr>
          <p:nvPr/>
        </p:nvCxnSpPr>
        <p:spPr>
          <a:xfrm flipV="1">
            <a:off x="9828180" y="3888198"/>
            <a:ext cx="0" cy="1085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28CC875-34FF-5781-4697-E611B4DC741C}"/>
              </a:ext>
            </a:extLst>
          </p:cNvPr>
          <p:cNvSpPr txBox="1"/>
          <p:nvPr/>
        </p:nvSpPr>
        <p:spPr>
          <a:xfrm>
            <a:off x="11021439" y="204033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9BC1FBF-5E11-090F-28CD-343352F29D5C}"/>
              </a:ext>
            </a:extLst>
          </p:cNvPr>
          <p:cNvSpPr txBox="1"/>
          <p:nvPr/>
        </p:nvSpPr>
        <p:spPr>
          <a:xfrm>
            <a:off x="11021439" y="4225929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2C15AA1-3635-AEFF-ED25-D60BA11901CE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>
            <a:off x="9387192" y="3330256"/>
            <a:ext cx="12700" cy="2201002"/>
          </a:xfrm>
          <a:prstGeom prst="bentConnector3">
            <a:avLst>
              <a:gd name="adj1" fmla="val 478723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84AB28C-DC5B-D58B-21A4-142C0E6C8CB5}"/>
              </a:ext>
            </a:extLst>
          </p:cNvPr>
          <p:cNvSpPr txBox="1"/>
          <p:nvPr/>
        </p:nvSpPr>
        <p:spPr>
          <a:xfrm>
            <a:off x="9878441" y="4246090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Reward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C02-AA86-035B-D699-6FC7CDDF1802}"/>
              </a:ext>
            </a:extLst>
          </p:cNvPr>
          <p:cNvSpPr txBox="1"/>
          <p:nvPr/>
        </p:nvSpPr>
        <p:spPr>
          <a:xfrm rot="16200000">
            <a:off x="8126001" y="4225929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363C87E3-AE96-C8E9-BA3B-4556E62973A0}"/>
              </a:ext>
            </a:extLst>
          </p:cNvPr>
          <p:cNvCxnSpPr>
            <a:cxnSpLocks/>
          </p:cNvCxnSpPr>
          <p:nvPr/>
        </p:nvCxnSpPr>
        <p:spPr>
          <a:xfrm rot="10800000">
            <a:off x="9374492" y="1383271"/>
            <a:ext cx="12700" cy="4377137"/>
          </a:xfrm>
          <a:prstGeom prst="bentConnector3">
            <a:avLst>
              <a:gd name="adj1" fmla="val 77744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D67BB4D-199A-5383-B73E-0E01D2DAE851}"/>
              </a:ext>
            </a:extLst>
          </p:cNvPr>
          <p:cNvSpPr txBox="1"/>
          <p:nvPr/>
        </p:nvSpPr>
        <p:spPr>
          <a:xfrm>
            <a:off x="9399892" y="135408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min </a:t>
            </a:r>
            <a:r>
              <a:rPr lang="en-US" dirty="0" err="1">
                <a:solidFill>
                  <a:srgbClr val="FF0000"/>
                </a:solidFill>
              </a:rPr>
              <a:t>cf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BE2EE2C-B4E8-E32A-FF57-42D2F63DB6AC}"/>
              </a:ext>
            </a:extLst>
          </p:cNvPr>
          <p:cNvSpPr txBox="1"/>
          <p:nvPr/>
        </p:nvSpPr>
        <p:spPr>
          <a:xfrm>
            <a:off x="9412592" y="3512793"/>
            <a:ext cx="1783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max revenue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3D39EA-8516-B7E9-5CD6-1C0C03B10BDC}"/>
              </a:ext>
            </a:extLst>
          </p:cNvPr>
          <p:cNvSpPr txBox="1"/>
          <p:nvPr/>
        </p:nvSpPr>
        <p:spPr>
          <a:xfrm>
            <a:off x="402078" y="2087259"/>
            <a:ext cx="7258994" cy="5350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Main issues: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Infeasibility	   Fallback constraints strategy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Problem: chain of non-convergence</a:t>
            </a:r>
          </a:p>
          <a:p>
            <a:pPr marL="1200150" lvl="2" indent="-285750"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Solution?: Dynamic conservative fallback based 	       </a:t>
            </a:r>
          </a:p>
          <a:p>
            <a:pPr lvl="5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degradation rate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High Computational Cost</a:t>
            </a:r>
          </a:p>
          <a:p>
            <a:pPr marL="1200150" lvl="2" indent="-28575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15 policy population, 7 epochs, time horizon 3h = </a:t>
            </a:r>
            <a:r>
              <a:rPr lang="en-U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hour!</a:t>
            </a:r>
            <a:endParaRPr lang="en-US" sz="1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For every generation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For every Policy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	Solve MPC with nonlinear cons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	end</a:t>
            </a:r>
          </a:p>
          <a:p>
            <a:pPr lvl="1">
              <a:lnSpc>
                <a:spcPct val="150000"/>
              </a:lnSpc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AA14185-91A5-26AD-E114-478C56A06AF7}"/>
              </a:ext>
            </a:extLst>
          </p:cNvPr>
          <p:cNvSpPr txBox="1"/>
          <p:nvPr/>
        </p:nvSpPr>
        <p:spPr>
          <a:xfrm>
            <a:off x="9484466" y="5698389"/>
            <a:ext cx="6414308" cy="375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Break if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cf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&gt;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cf_max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B9892DC-911F-A78A-BBA7-4EC708859097}"/>
              </a:ext>
            </a:extLst>
          </p:cNvPr>
          <p:cNvSpPr/>
          <p:nvPr/>
        </p:nvSpPr>
        <p:spPr>
          <a:xfrm>
            <a:off x="849548" y="4762350"/>
            <a:ext cx="4483100" cy="1892631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4BC69B9-7375-268F-E36F-34A39487310B}"/>
              </a:ext>
            </a:extLst>
          </p:cNvPr>
          <p:cNvSpPr txBox="1"/>
          <p:nvPr/>
        </p:nvSpPr>
        <p:spPr>
          <a:xfrm rot="16200000">
            <a:off x="7727191" y="3272183"/>
            <a:ext cx="972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State</a:t>
            </a:r>
          </a:p>
        </p:txBody>
      </p:sp>
    </p:spTree>
    <p:extLst>
      <p:ext uri="{BB962C8B-B14F-4D97-AF65-F5344CB8AC3E}">
        <p14:creationId xmlns:p14="http://schemas.microsoft.com/office/powerpoint/2010/main" val="149615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672B9-0AAC-0DAF-B5E8-5635492B70AF}"/>
              </a:ext>
            </a:extLst>
          </p:cNvPr>
          <p:cNvSpPr txBox="1"/>
          <p:nvPr/>
        </p:nvSpPr>
        <p:spPr>
          <a:xfrm>
            <a:off x="385141" y="734560"/>
            <a:ext cx="6097656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Solution?: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Upsampling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(Already implemented):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MPC timestep to 6 seconds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Fewer time interval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686A3B-BC7E-7FF8-CC14-01B853BFB988}"/>
              </a:ext>
            </a:extLst>
          </p:cNvPr>
          <p:cNvSpPr txBox="1"/>
          <p:nvPr/>
        </p:nvSpPr>
        <p:spPr>
          <a:xfrm>
            <a:off x="385141" y="2417072"/>
            <a:ext cx="6661702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Already using low fidelity and linear objective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Warm start for RL and MPC (Already implemented)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Implement PSO algorithm from Bloor’s work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480992-A6AE-764B-DC78-A50BDB520B85}"/>
              </a:ext>
            </a:extLst>
          </p:cNvPr>
          <p:cNvSpPr txBox="1"/>
          <p:nvPr/>
        </p:nvSpPr>
        <p:spPr>
          <a:xfrm>
            <a:off x="385141" y="4246123"/>
            <a:ext cx="6492738" cy="2949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Test: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8 policies, 5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Increased degradation rate from 1e-9 (original) to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1e-6</a:t>
            </a: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2">
              <a:lnSpc>
                <a:spcPct val="15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220BFD-16C7-3158-9844-7428D1BEAE4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165"/>
          <a:stretch>
            <a:fillRect/>
          </a:stretch>
        </p:blipFill>
        <p:spPr>
          <a:xfrm>
            <a:off x="7244287" y="514249"/>
            <a:ext cx="4438262" cy="29380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2353617-245D-B58C-1182-3CD7FC261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98"/>
          <a:stretch>
            <a:fillRect/>
          </a:stretch>
        </p:blipFill>
        <p:spPr>
          <a:xfrm>
            <a:off x="7234475" y="3836022"/>
            <a:ext cx="4448074" cy="294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782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B1353-4355-83AF-D89D-E8ED41A54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5604AF-72B7-6B6D-2487-1AB6D9BB3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549" y="67592"/>
            <a:ext cx="5035389" cy="33614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EE7A890-161F-951C-A908-502EA15BB3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7717" y="312691"/>
            <a:ext cx="4581387" cy="30624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7B91F8-6E8A-3908-CA36-1922BAFFEB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2899" y="3482849"/>
            <a:ext cx="4897670" cy="32651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E8E7B97-927E-43B3-688C-762663020C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02" t="1141"/>
          <a:stretch>
            <a:fillRect/>
          </a:stretch>
        </p:blipFill>
        <p:spPr>
          <a:xfrm>
            <a:off x="1007717" y="3548489"/>
            <a:ext cx="4815736" cy="319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63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232</Words>
  <Application>Microsoft Office PowerPoint</Application>
  <PresentationFormat>Widescreen</PresentationFormat>
  <Paragraphs>57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Pourjam, Rasa</dc:creator>
  <cp:lastModifiedBy>Pourjam, Rasa</cp:lastModifiedBy>
  <cp:revision>4</cp:revision>
  <dcterms:created xsi:type="dcterms:W3CDTF">2025-06-27T10:02:21Z</dcterms:created>
  <dcterms:modified xsi:type="dcterms:W3CDTF">2025-06-27T12:38:29Z</dcterms:modified>
</cp:coreProperties>
</file>