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58" r:id="rId4"/>
    <p:sldId id="260" r:id="rId5"/>
    <p:sldId id="257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27D37F-5148-492B-9258-A3AE83184E4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52B0E1-0E36-4471-827E-2A521DB024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339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F555-9A81-12B8-1FAD-20D550C06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B31DE-0169-E75B-42E2-6196144B9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065F-86DC-38CF-8EB9-F8CAF234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7872-7BBB-4203-A844-3736834E14E0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9898-8A56-82DA-1E1F-77205379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74AC-A221-DC12-7129-8218E664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3916-884A-034F-38AB-C3816CA5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AA5C2-A151-9ED5-7E6E-3D989204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1D2AD-86E3-E90F-41D3-D053F876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2FABB6-06A0-43E8-8D73-87F900702564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1B4C-622B-255B-B209-59EEA9F5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F7CB-03EA-B32F-3112-ACA43778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EB38F-2DB0-3061-BBB8-38A61BEBA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C2272-5D80-9913-94F3-96B9649BB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4CB9-00CF-AAAC-3C3A-44A213D2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66B6D-83E6-449C-B0DA-253406AA905D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C02B-A953-0FBB-0A04-264DD3C7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E304-80CA-81E3-B80A-E11ED242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B6A5-980B-B04A-E3A7-F421B337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AF26-196E-AD27-FBA4-1858CFBE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6E61-88D3-1222-3382-7DC362CB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A0907-E962-4139-8E28-A015E57609D0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FD90-2F4C-02CD-8BF2-98C4CB78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D4A2-CD7A-3EAF-4074-B41D47C1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E4DB-A9D0-9F97-CBE2-E585859B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9FE79-3916-588F-3A1B-C20774AF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A559-AA83-B016-FE69-A78EE834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17B3C-E18A-4A1C-B261-B566D578F681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1729-FE40-3E73-4E9D-BB5A985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196A-EB4E-7FE6-E208-30886913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379C-84E7-152C-61D0-F295D645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5C7-14D9-49A7-B10D-5989CE650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FD8EE-1E77-CFA4-2687-965F358FE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CD752-A2C8-DD20-BE2C-4B836B38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E12B5-2AF4-46B9-8577-6C893C19CC40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5659-56E5-AFA2-92A7-96A9A9BC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6A13-CDDE-719B-523C-20BA4CE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4D7E-7ACE-D3B1-D225-DA77876B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588FA-2774-A69A-BE79-E3FD9092D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724F4-1334-7659-04DD-30E09F63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01A16-5A6A-EB49-1DC6-F8516012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1ACA5-26B2-7475-A133-641F77276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7AA59-576A-A4D6-8E89-AD86456E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B212F-FAFE-4F6B-8842-06AFF4E8A72E}" type="datetime1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8AE8-1517-201D-9B25-7CCBF986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DF9B-14C5-546F-B3F5-82496C2D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E6C8-BC10-836B-EF6A-8D97D26B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7EFBE-2099-BA30-DD02-A0E28545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213C-022E-4E24-A63E-1D4625CF4775}" type="datetime1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E3406-3586-AA18-6EC6-723FEABB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52886-D9C0-D317-6365-89D3E3CC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2C425-B241-7286-67D5-EEE7CA4D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6C6DC-1D3E-4CF6-9CDE-2E1C5C94CD56}" type="datetime1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B4F46-F9AB-A7FD-AEA5-BD5F645C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CD45A-1C40-8CCF-5762-9853C83F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8BAB-2905-0F7E-18AF-3E48A643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FE9-50B5-F275-2A92-7080B0F0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FD627-390A-5EDE-4AC3-6D7098E0C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BF450-E0DE-A5B4-07D5-C8C7ED72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9568B8-B5DB-4902-9B7A-75984093BD9B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282A5-8C3F-DEBD-F6E6-B144F900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4C1C5-FA7C-0154-C859-4257C960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5DF-BC74-F26E-BA2C-7B87217C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76EE6-1616-5771-8BF3-9E7446AEC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3CB6B-BEBC-FCD8-2209-5A65CBE4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9187-FFE4-377D-092E-BD2AF333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4047F-607B-4FFA-950E-A52B25440912}" type="datetime1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BE36-7CC9-3B60-0C61-52019D4D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3ADE3-6428-24CC-FB5E-198FC11D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DC301-1F1A-F30E-79C5-C78DB26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3C707-D69C-A9F5-DBA7-A870ED97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0825-2262-DC39-C83C-FE84FF0B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7AA34-D7E7-497A-A527-0D9AA2C2A15A}" type="datetime1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4760-E302-DE92-BD91-8D0F8B4B7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57E8-A04D-EC98-1C94-FBE95D9D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B172E10-5A41-6747-3C78-78F0652A76CE}"/>
              </a:ext>
            </a:extLst>
          </p:cNvPr>
          <p:cNvSpPr/>
          <p:nvPr/>
        </p:nvSpPr>
        <p:spPr>
          <a:xfrm>
            <a:off x="0" y="0"/>
            <a:ext cx="12192000" cy="1061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EB92B-7567-8471-8ADA-B0188507DB26}"/>
              </a:ext>
            </a:extLst>
          </p:cNvPr>
          <p:cNvSpPr txBox="1"/>
          <p:nvPr/>
        </p:nvSpPr>
        <p:spPr>
          <a:xfrm>
            <a:off x="330740" y="107003"/>
            <a:ext cx="86673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Optimize battery operation for </a:t>
            </a:r>
            <a:r>
              <a:rPr lang="en-US" alt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 minimizing </a:t>
            </a:r>
            <a:r>
              <a:rPr lang="en-US" alt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degradation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Scope: Frequency Regulation market participation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85B831E-B2C0-1336-777D-C8480F7D8F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6556" y="314682"/>
            <a:ext cx="1968517" cy="2162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18732E-6EF5-1DDD-EB52-51A9567E0015}"/>
              </a:ext>
            </a:extLst>
          </p:cNvPr>
          <p:cNvSpPr txBox="1"/>
          <p:nvPr/>
        </p:nvSpPr>
        <p:spPr>
          <a:xfrm>
            <a:off x="330740" y="1441206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Slave controller (RL)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BE7727-8A58-98DC-CABB-1A0E6EDCDB3E}"/>
              </a:ext>
            </a:extLst>
          </p:cNvPr>
          <p:cNvCxnSpPr/>
          <p:nvPr/>
        </p:nvCxnSpPr>
        <p:spPr>
          <a:xfrm>
            <a:off x="428017" y="1841316"/>
            <a:ext cx="2752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458F67-47B9-CC0E-7C80-AAED0F0110E6}"/>
              </a:ext>
            </a:extLst>
          </p:cNvPr>
          <p:cNvSpPr txBox="1"/>
          <p:nvPr/>
        </p:nvSpPr>
        <p:spPr>
          <a:xfrm>
            <a:off x="593386" y="2033396"/>
            <a:ext cx="10369685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Policy Search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Environment: Complex DAE-based battery model 		Simplified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-based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Modularized Environment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NN – Based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Reward function (Same as before):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BD5085-CEEB-3B81-D970-C07B44B0E343}"/>
              </a:ext>
            </a:extLst>
          </p:cNvPr>
          <p:cNvCxnSpPr>
            <a:cxnSpLocks/>
          </p:cNvCxnSpPr>
          <p:nvPr/>
        </p:nvCxnSpPr>
        <p:spPr>
          <a:xfrm>
            <a:off x="6096000" y="2734791"/>
            <a:ext cx="89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32AD1B5-07A4-867F-B580-6E926141AE1D}"/>
              </a:ext>
            </a:extLst>
          </p:cNvPr>
          <p:cNvSpPr/>
          <p:nvPr/>
        </p:nvSpPr>
        <p:spPr>
          <a:xfrm>
            <a:off x="10340502" y="3429000"/>
            <a:ext cx="145915" cy="2744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89AB1EE-88C5-FFFB-81F6-E9EB91B62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76" y="4782341"/>
            <a:ext cx="3380363" cy="4437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4B64C06-9E60-0B9E-029B-133B542AC58C}"/>
              </a:ext>
            </a:extLst>
          </p:cNvPr>
          <p:cNvSpPr txBox="1"/>
          <p:nvPr/>
        </p:nvSpPr>
        <p:spPr>
          <a:xfrm>
            <a:off x="72956" y="6519446"/>
            <a:ext cx="324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27 June 2025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4FF56D-CDA1-F3F5-88E8-4796342550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5"/>
          <a:stretch>
            <a:fillRect/>
          </a:stretch>
        </p:blipFill>
        <p:spPr>
          <a:xfrm>
            <a:off x="6478619" y="3157106"/>
            <a:ext cx="5087568" cy="339242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A257A7D-23E8-4AEB-8DC6-B8167C284F81}"/>
              </a:ext>
            </a:extLst>
          </p:cNvPr>
          <p:cNvSpPr/>
          <p:nvPr/>
        </p:nvSpPr>
        <p:spPr>
          <a:xfrm>
            <a:off x="6264612" y="3054491"/>
            <a:ext cx="243191" cy="3464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6183F5F-4B0E-02F0-3228-FE48550DD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5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B55D49-88A6-7A28-3F3B-1497788F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65" y="3871608"/>
            <a:ext cx="4200202" cy="2798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75750-5313-9E31-DCEE-D8B3867E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75" y="325132"/>
            <a:ext cx="4909495" cy="3272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00F1F-0594-0785-19E2-5FA1A3B08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454" y="3869242"/>
            <a:ext cx="4428719" cy="2952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ED3F69-A73C-22E5-07DC-B452D24169C6}"/>
              </a:ext>
            </a:extLst>
          </p:cNvPr>
          <p:cNvSpPr txBox="1"/>
          <p:nvPr/>
        </p:nvSpPr>
        <p:spPr>
          <a:xfrm>
            <a:off x="911157" y="1155206"/>
            <a:ext cx="10369685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Implemented without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penalty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expected: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FR band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Grid usage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degradation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74F63-5E4E-7C44-4639-6246562E60D8}"/>
              </a:ext>
            </a:extLst>
          </p:cNvPr>
          <p:cNvSpPr txBox="1"/>
          <p:nvPr/>
        </p:nvSpPr>
        <p:spPr>
          <a:xfrm>
            <a:off x="667697" y="441045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202B04-199C-6C1B-FBB7-872640087D68}"/>
              </a:ext>
            </a:extLst>
          </p:cNvPr>
          <p:cNvCxnSpPr>
            <a:cxnSpLocks/>
          </p:cNvCxnSpPr>
          <p:nvPr/>
        </p:nvCxnSpPr>
        <p:spPr>
          <a:xfrm>
            <a:off x="764974" y="841155"/>
            <a:ext cx="12354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8A78D6-A7AB-BE7C-E816-BA6D8A0B285B}"/>
              </a:ext>
            </a:extLst>
          </p:cNvPr>
          <p:cNvCxnSpPr>
            <a:cxnSpLocks/>
          </p:cNvCxnSpPr>
          <p:nvPr/>
        </p:nvCxnSpPr>
        <p:spPr>
          <a:xfrm>
            <a:off x="6214454" y="3094729"/>
            <a:ext cx="4242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250F03-C557-B8FF-93E9-9130E7A4E78D}"/>
              </a:ext>
            </a:extLst>
          </p:cNvPr>
          <p:cNvSpPr txBox="1"/>
          <p:nvPr/>
        </p:nvSpPr>
        <p:spPr>
          <a:xfrm>
            <a:off x="8847305" y="2723328"/>
            <a:ext cx="254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EOL limit: </a:t>
            </a:r>
            <a:r>
              <a:rPr lang="en-US" dirty="0" err="1">
                <a:solidFill>
                  <a:srgbClr val="FF0000"/>
                </a:solidFill>
              </a:rPr>
              <a:t>cf</a:t>
            </a:r>
            <a:r>
              <a:rPr lang="en-US" dirty="0">
                <a:solidFill>
                  <a:srgbClr val="FF0000"/>
                </a:solidFill>
              </a:rPr>
              <a:t>=1.48 Ah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22F2AF-933C-DADD-77A9-E4EB4D17B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40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27E63-4255-F56D-EA90-16AA01B55E31}"/>
              </a:ext>
            </a:extLst>
          </p:cNvPr>
          <p:cNvSpPr txBox="1"/>
          <p:nvPr/>
        </p:nvSpPr>
        <p:spPr>
          <a:xfrm>
            <a:off x="311284" y="264160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Master controller (MPC)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6BE7F9-A23F-10FB-2C58-5198B6C8DD40}"/>
              </a:ext>
            </a:extLst>
          </p:cNvPr>
          <p:cNvCxnSpPr>
            <a:cxnSpLocks/>
          </p:cNvCxnSpPr>
          <p:nvPr/>
        </p:nvCxnSpPr>
        <p:spPr>
          <a:xfrm>
            <a:off x="418290" y="664270"/>
            <a:ext cx="33171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E6DC23-3A25-868B-C4E7-9337B6AF3F1C}"/>
              </a:ext>
            </a:extLst>
          </p:cNvPr>
          <p:cNvSpPr txBox="1"/>
          <p:nvPr/>
        </p:nvSpPr>
        <p:spPr>
          <a:xfrm>
            <a:off x="418290" y="799727"/>
            <a:ext cx="6414308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Goal: Minimize battery degradation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Receives new states every time horizon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new constraint for every time horizon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6301F4-D9F3-6AA0-9301-468D2275DDE5}"/>
              </a:ext>
            </a:extLst>
          </p:cNvPr>
          <p:cNvCxnSpPr>
            <a:cxnSpLocks/>
          </p:cNvCxnSpPr>
          <p:nvPr/>
        </p:nvCxnSpPr>
        <p:spPr>
          <a:xfrm>
            <a:off x="2428489" y="2772313"/>
            <a:ext cx="89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719504-93F5-12E3-E1C8-46E605DE1CD4}"/>
              </a:ext>
            </a:extLst>
          </p:cNvPr>
          <p:cNvSpPr/>
          <p:nvPr/>
        </p:nvSpPr>
        <p:spPr>
          <a:xfrm>
            <a:off x="9387192" y="596178"/>
            <a:ext cx="1955260" cy="1115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29F7B1-736F-0F16-02D4-A7648333B8F2}"/>
              </a:ext>
            </a:extLst>
          </p:cNvPr>
          <p:cNvSpPr/>
          <p:nvPr/>
        </p:nvSpPr>
        <p:spPr>
          <a:xfrm>
            <a:off x="9387192" y="2772313"/>
            <a:ext cx="1955260" cy="1115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124F5-9E50-37A8-EA15-4AB4F5C7692A}"/>
              </a:ext>
            </a:extLst>
          </p:cNvPr>
          <p:cNvSpPr/>
          <p:nvPr/>
        </p:nvSpPr>
        <p:spPr>
          <a:xfrm>
            <a:off x="9387192" y="4973315"/>
            <a:ext cx="1955260" cy="1115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034582-5ED9-5F10-A2E2-9243B3D3647E}"/>
              </a:ext>
            </a:extLst>
          </p:cNvPr>
          <p:cNvCxnSpPr/>
          <p:nvPr/>
        </p:nvCxnSpPr>
        <p:spPr>
          <a:xfrm>
            <a:off x="11021439" y="1712063"/>
            <a:ext cx="0" cy="106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70420D-2F90-FB47-F978-9CF75068AAA7}"/>
              </a:ext>
            </a:extLst>
          </p:cNvPr>
          <p:cNvCxnSpPr/>
          <p:nvPr/>
        </p:nvCxnSpPr>
        <p:spPr>
          <a:xfrm>
            <a:off x="11008469" y="3888198"/>
            <a:ext cx="0" cy="106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C70C96-CAB7-2911-05F3-EAE9D3A176F5}"/>
              </a:ext>
            </a:extLst>
          </p:cNvPr>
          <p:cNvCxnSpPr>
            <a:cxnSpLocks/>
          </p:cNvCxnSpPr>
          <p:nvPr/>
        </p:nvCxnSpPr>
        <p:spPr>
          <a:xfrm flipV="1">
            <a:off x="9828180" y="3888198"/>
            <a:ext cx="0" cy="1085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8CC875-34FF-5781-4697-E611B4DC741C}"/>
              </a:ext>
            </a:extLst>
          </p:cNvPr>
          <p:cNvSpPr txBox="1"/>
          <p:nvPr/>
        </p:nvSpPr>
        <p:spPr>
          <a:xfrm>
            <a:off x="11021439" y="2040333"/>
            <a:ext cx="9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BC1FBF-5E11-090F-28CD-343352F29D5C}"/>
              </a:ext>
            </a:extLst>
          </p:cNvPr>
          <p:cNvSpPr txBox="1"/>
          <p:nvPr/>
        </p:nvSpPr>
        <p:spPr>
          <a:xfrm>
            <a:off x="11021439" y="4225929"/>
            <a:ext cx="9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C15AA1-3635-AEFF-ED25-D60BA11901CE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>
            <a:off x="9387192" y="3330256"/>
            <a:ext cx="12700" cy="2201002"/>
          </a:xfrm>
          <a:prstGeom prst="bentConnector3">
            <a:avLst>
              <a:gd name="adj1" fmla="val 47872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4AB28C-DC5B-D58B-21A4-142C0E6C8CB5}"/>
              </a:ext>
            </a:extLst>
          </p:cNvPr>
          <p:cNvSpPr txBox="1"/>
          <p:nvPr/>
        </p:nvSpPr>
        <p:spPr>
          <a:xfrm>
            <a:off x="9878441" y="4246090"/>
            <a:ext cx="9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C02-AA86-035B-D699-6FC7CDDF1802}"/>
              </a:ext>
            </a:extLst>
          </p:cNvPr>
          <p:cNvSpPr txBox="1"/>
          <p:nvPr/>
        </p:nvSpPr>
        <p:spPr>
          <a:xfrm rot="16200000">
            <a:off x="8126001" y="4225929"/>
            <a:ext cx="9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63C87E3-AE96-C8E9-BA3B-4556E62973A0}"/>
              </a:ext>
            </a:extLst>
          </p:cNvPr>
          <p:cNvCxnSpPr>
            <a:cxnSpLocks/>
          </p:cNvCxnSpPr>
          <p:nvPr/>
        </p:nvCxnSpPr>
        <p:spPr>
          <a:xfrm rot="10800000">
            <a:off x="9374492" y="1383271"/>
            <a:ext cx="12700" cy="4377137"/>
          </a:xfrm>
          <a:prstGeom prst="bentConnector3">
            <a:avLst>
              <a:gd name="adj1" fmla="val 77744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67BB4D-199A-5383-B73E-0E01D2DAE851}"/>
              </a:ext>
            </a:extLst>
          </p:cNvPr>
          <p:cNvSpPr txBox="1"/>
          <p:nvPr/>
        </p:nvSpPr>
        <p:spPr>
          <a:xfrm>
            <a:off x="9399892" y="1354083"/>
            <a:ext cx="9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 </a:t>
            </a:r>
            <a:r>
              <a:rPr lang="en-US" dirty="0" err="1">
                <a:solidFill>
                  <a:srgbClr val="FF0000"/>
                </a:solidFill>
              </a:rPr>
              <a:t>cf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E2EE2C-B4E8-E32A-FF57-42D2F63DB6AC}"/>
              </a:ext>
            </a:extLst>
          </p:cNvPr>
          <p:cNvSpPr txBox="1"/>
          <p:nvPr/>
        </p:nvSpPr>
        <p:spPr>
          <a:xfrm>
            <a:off x="9412592" y="3512793"/>
            <a:ext cx="178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revenue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3D39EA-8516-B7E9-5CD6-1C0C03B10BDC}"/>
              </a:ext>
            </a:extLst>
          </p:cNvPr>
          <p:cNvSpPr txBox="1"/>
          <p:nvPr/>
        </p:nvSpPr>
        <p:spPr>
          <a:xfrm>
            <a:off x="402078" y="2087259"/>
            <a:ext cx="7258994" cy="5165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issues: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Infeasibility	   Fallback constraints strategy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Problem: chain of non-convergence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Computational Cost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 policy population, 7 epochs, time horizon 3h =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hour!</a:t>
            </a:r>
          </a:p>
          <a:p>
            <a:pPr lvl="2">
              <a:lnSpc>
                <a:spcPct val="150000"/>
              </a:lnSpc>
            </a:pP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every generation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For every Policy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Solve MPC with nonlinear cons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end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A14185-91A5-26AD-E114-478C56A06AF7}"/>
              </a:ext>
            </a:extLst>
          </p:cNvPr>
          <p:cNvSpPr txBox="1"/>
          <p:nvPr/>
        </p:nvSpPr>
        <p:spPr>
          <a:xfrm>
            <a:off x="9484466" y="5698389"/>
            <a:ext cx="641430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Break if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cf_max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9892DC-911F-A78A-BBA7-4EC708859097}"/>
              </a:ext>
            </a:extLst>
          </p:cNvPr>
          <p:cNvSpPr/>
          <p:nvPr/>
        </p:nvSpPr>
        <p:spPr>
          <a:xfrm>
            <a:off x="829670" y="4543690"/>
            <a:ext cx="4483100" cy="18926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BC69B9-7375-268F-E36F-34A39487310B}"/>
              </a:ext>
            </a:extLst>
          </p:cNvPr>
          <p:cNvSpPr txBox="1"/>
          <p:nvPr/>
        </p:nvSpPr>
        <p:spPr>
          <a:xfrm rot="16200000">
            <a:off x="7727191" y="3272183"/>
            <a:ext cx="9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4266DD-9582-D1C4-8E3D-E38889CC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5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2672B9-0AAC-0DAF-B5E8-5635492B70AF}"/>
              </a:ext>
            </a:extLst>
          </p:cNvPr>
          <p:cNvSpPr txBox="1"/>
          <p:nvPr/>
        </p:nvSpPr>
        <p:spPr>
          <a:xfrm>
            <a:off x="385141" y="734560"/>
            <a:ext cx="6097656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Solution?: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(Already implemented):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Increased MPC timestep to 6 seconds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Fewer time interval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86A3B-BC7E-7FF8-CC14-01B853BFB988}"/>
              </a:ext>
            </a:extLst>
          </p:cNvPr>
          <p:cNvSpPr txBox="1"/>
          <p:nvPr/>
        </p:nvSpPr>
        <p:spPr>
          <a:xfrm>
            <a:off x="385141" y="2417072"/>
            <a:ext cx="6661702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Already using low fidelity and linear objective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Warm start for RL and MPC (Already implemented)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PSO algorithm from Bloor’s work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80992-A6AE-764B-DC78-A50BDB520B85}"/>
              </a:ext>
            </a:extLst>
          </p:cNvPr>
          <p:cNvSpPr txBox="1"/>
          <p:nvPr/>
        </p:nvSpPr>
        <p:spPr>
          <a:xfrm>
            <a:off x="385141" y="4246123"/>
            <a:ext cx="649273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Test 1: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policies, 5 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Increased degradation rate from 1e-9 (original)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1e-6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220BFD-16C7-3158-9844-7428D1BE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65"/>
          <a:stretch>
            <a:fillRect/>
          </a:stretch>
        </p:blipFill>
        <p:spPr>
          <a:xfrm>
            <a:off x="7244287" y="514249"/>
            <a:ext cx="4438262" cy="29380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353617-245D-B58C-1182-3CD7FC2610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98"/>
          <a:stretch>
            <a:fillRect/>
          </a:stretch>
        </p:blipFill>
        <p:spPr>
          <a:xfrm>
            <a:off x="7234475" y="3836022"/>
            <a:ext cx="4448074" cy="2949525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F03218-AE0D-E48E-E899-775E2C2E0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8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B1353-4355-83AF-D89D-E8ED41A54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5604AF-72B7-6B6D-2487-1AB6D9BB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549" y="67592"/>
            <a:ext cx="5035389" cy="3361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7A890-161F-951C-A908-502EA15BB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17" y="312691"/>
            <a:ext cx="4581387" cy="3062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7B91F8-6E8A-3908-CA36-1922BAFFE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899" y="3482849"/>
            <a:ext cx="4897670" cy="3265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8E7B97-927E-43B3-688C-762663020C5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2" t="1141"/>
          <a:stretch>
            <a:fillRect/>
          </a:stretch>
        </p:blipFill>
        <p:spPr>
          <a:xfrm>
            <a:off x="1007717" y="3548489"/>
            <a:ext cx="4815736" cy="319947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AFE74-25D8-94AB-8F05-2868B39A7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3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B7CBF43-F864-797F-5FDC-837677AD5C5F}"/>
              </a:ext>
            </a:extLst>
          </p:cNvPr>
          <p:cNvSpPr txBox="1"/>
          <p:nvPr/>
        </p:nvSpPr>
        <p:spPr>
          <a:xfrm>
            <a:off x="72956" y="6519446"/>
            <a:ext cx="324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04 July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8BD8D3-8D0A-2305-B911-90388DB6C86B}"/>
              </a:ext>
            </a:extLst>
          </p:cNvPr>
          <p:cNvSpPr txBox="1"/>
          <p:nvPr/>
        </p:nvSpPr>
        <p:spPr>
          <a:xfrm>
            <a:off x="274806" y="63976"/>
            <a:ext cx="6094378" cy="5442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Test 2: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 policies, 2 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degradation rate = 1e-6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Increased MPC timestep to 60s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 cons. for next hour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Every MPC is being solved in 0.5s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Much faster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b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C8FD49-D2EB-A292-AC23-8EF8C112E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8376" y="254844"/>
            <a:ext cx="3691224" cy="24591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3C6B1C0-A839-556A-E14A-C5B8B2417880}"/>
              </a:ext>
            </a:extLst>
          </p:cNvPr>
          <p:cNvSpPr/>
          <p:nvPr/>
        </p:nvSpPr>
        <p:spPr>
          <a:xfrm>
            <a:off x="6601135" y="63976"/>
            <a:ext cx="4608370" cy="1908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A92E48-5C8F-C00C-E996-CF51F49E1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694" y="3106963"/>
            <a:ext cx="5122144" cy="341248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2EBEB0B-51CD-92CB-B7F3-FF56A8ACF355}"/>
              </a:ext>
            </a:extLst>
          </p:cNvPr>
          <p:cNvSpPr/>
          <p:nvPr/>
        </p:nvSpPr>
        <p:spPr>
          <a:xfrm>
            <a:off x="5963055" y="2916095"/>
            <a:ext cx="5299783" cy="19086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B6B116-808E-A341-B356-4EDF092A4F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98" y="3188948"/>
            <a:ext cx="4871446" cy="3258514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9D75502-8196-C7B3-8B81-3062E2E6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95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88A5A4-CA5C-0426-9BA5-55C8F4719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7004" y="3429000"/>
            <a:ext cx="4843159" cy="32309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3413AC-289B-1FFD-664A-AC0857E15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535" y="3798549"/>
            <a:ext cx="4303280" cy="28726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30BC26-C7D0-5823-1506-8AFC31B8C3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837" y="364787"/>
            <a:ext cx="4608675" cy="30642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85491E9-5545-EEA5-21A4-A21473ACF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5284" y="189832"/>
            <a:ext cx="4608675" cy="3072450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7D999563-B539-5E31-3A69-DC19E1436FD6}"/>
              </a:ext>
            </a:extLst>
          </p:cNvPr>
          <p:cNvSpPr/>
          <p:nvPr/>
        </p:nvSpPr>
        <p:spPr>
          <a:xfrm>
            <a:off x="6916366" y="2130357"/>
            <a:ext cx="2402732" cy="953311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BD4E13A-2E3C-DD66-FAE0-8E40DA5C823C}"/>
              </a:ext>
            </a:extLst>
          </p:cNvPr>
          <p:cNvSpPr/>
          <p:nvPr/>
        </p:nvSpPr>
        <p:spPr>
          <a:xfrm>
            <a:off x="6988966" y="4107289"/>
            <a:ext cx="2000655" cy="1833807"/>
          </a:xfrm>
          <a:prstGeom prst="ellipse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384E361-C47A-F3B8-869D-B2C7FAB1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27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8D57EB1-698A-D9FF-31CE-8442C2BB9692}"/>
              </a:ext>
            </a:extLst>
          </p:cNvPr>
          <p:cNvSpPr txBox="1"/>
          <p:nvPr/>
        </p:nvSpPr>
        <p:spPr>
          <a:xfrm>
            <a:off x="642206" y="721548"/>
            <a:ext cx="5243209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Next steps: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Implement DAE simulator for SEI thickness growth (needed for benchmark)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Try to implement Bloor’s PSO algorithm for RL for less epochs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Make the RL </a:t>
            </a:r>
            <a:r>
              <a:rPr lang="en-US" dirty="0" err="1"/>
              <a:t>cf</a:t>
            </a:r>
            <a:r>
              <a:rPr lang="en-US" dirty="0"/>
              <a:t> aware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337886-CB9E-E98F-78D6-B4F2972B7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964" y="3939701"/>
            <a:ext cx="5371855" cy="219675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109284-B56F-E0E3-1F4F-581DF9CA0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967" y="3845856"/>
            <a:ext cx="6155291" cy="25938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AA9161-8A72-8218-C81F-C0713E89FCA5}"/>
              </a:ext>
            </a:extLst>
          </p:cNvPr>
          <p:cNvSpPr txBox="1"/>
          <p:nvPr/>
        </p:nvSpPr>
        <p:spPr>
          <a:xfrm>
            <a:off x="6572319" y="815393"/>
            <a:ext cx="4781481" cy="33763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Problems: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MPC convergence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FR signal dataset doesn’t match the paper’s plot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/>
          </a:p>
          <a:p>
            <a:pPr>
              <a:lnSpc>
                <a:spcPct val="150000"/>
              </a:lnSpc>
            </a:pP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B25A8-D069-3C7E-86B7-1BFA7C83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1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309</Words>
  <Application>Microsoft Office PowerPoint</Application>
  <PresentationFormat>Widescreen</PresentationFormat>
  <Paragraphs>85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Pourjam, Rasa</dc:creator>
  <cp:lastModifiedBy>Pourjam, Rasa</cp:lastModifiedBy>
  <cp:revision>8</cp:revision>
  <dcterms:created xsi:type="dcterms:W3CDTF">2025-06-27T10:02:21Z</dcterms:created>
  <dcterms:modified xsi:type="dcterms:W3CDTF">2025-07-06T12:54:18Z</dcterms:modified>
</cp:coreProperties>
</file>