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4" r:id="rId2"/>
    <p:sldId id="265" r:id="rId3"/>
    <p:sldId id="266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D37F-5148-492B-9258-A3AE83184E4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2B0E1-0E36-4471-827E-2A521DB0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F555-9A81-12B8-1FAD-20D550C06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B31DE-0169-E75B-42E2-6196144B9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9065F-86DC-38CF-8EB9-F8CAF234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872-7BBB-4203-A844-3736834E14E0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9898-8A56-82DA-1E1F-77205379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74AC-A221-DC12-7129-8218E664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3916-884A-034F-38AB-C3816CA5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AA5C2-A151-9ED5-7E6E-3D989204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1D2AD-86E3-E90F-41D3-D053F876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ABB6-06A0-43E8-8D73-87F900702564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1B4C-622B-255B-B209-59EEA9F5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F7CB-03EA-B32F-3112-ACA43778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EB38F-2DB0-3061-BBB8-38A61BEBA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C2272-5D80-9913-94F3-96B9649BB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4CB9-00CF-AAAC-3C3A-44A213D2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6B6D-83E6-449C-B0DA-253406AA905D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C02B-A953-0FBB-0A04-264DD3C7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E304-80CA-81E3-B80A-E11ED242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9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B6A5-980B-B04A-E3A7-F421B337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AF26-196E-AD27-FBA4-1858CFBE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6E61-88D3-1222-3382-7DC362CB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0907-E962-4139-8E28-A015E57609D0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FD90-2F4C-02CD-8BF2-98C4CB78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D4A2-CD7A-3EAF-4074-B41D47C1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E4DB-A9D0-9F97-CBE2-E585859B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9FE79-3916-588F-3A1B-C20774AF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7A559-AA83-B016-FE69-A78EE834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7B3C-E18A-4A1C-B261-B566D578F681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1729-FE40-3E73-4E9D-BB5A985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196A-EB4E-7FE6-E208-30886913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2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379C-84E7-152C-61D0-F295D645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15C7-14D9-49A7-B10D-5989CE650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FD8EE-1E77-CFA4-2687-965F358FE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CD752-A2C8-DD20-BE2C-4B836B38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B5-2AF4-46B9-8577-6C893C19CC40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5659-56E5-AFA2-92A7-96A9A9BC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6A13-CDDE-719B-523C-20BA4CE4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4D7E-7ACE-D3B1-D225-DA77876B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588FA-2774-A69A-BE79-E3FD9092D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724F4-1334-7659-04DD-30E09F63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01A16-5A6A-EB49-1DC6-F8516012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1ACA5-26B2-7475-A133-641F77276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7AA59-576A-A4D6-8E89-AD86456E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212F-FAFE-4F6B-8842-06AFF4E8A72E}" type="datetime1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8AE8-1517-201D-9B25-7CCBF986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0DF9B-14C5-546F-B3F5-82496C2D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E6C8-BC10-836B-EF6A-8D97D26B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7EFBE-2099-BA30-DD02-A0E28545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213C-022E-4E24-A63E-1D4625CF4775}" type="datetime1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E3406-3586-AA18-6EC6-723FEABB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52886-D9C0-D317-6365-89D3E3CC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2C425-B241-7286-67D5-EEE7CA4D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C6DC-1D3E-4CF6-9CDE-2E1C5C94CD56}" type="datetime1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B4F46-F9AB-A7FD-AEA5-BD5F645C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CD45A-1C40-8CCF-5762-9853C83F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8BAB-2905-0F7E-18AF-3E48A643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FE9-50B5-F275-2A92-7080B0F0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FD627-390A-5EDE-4AC3-6D7098E0C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BF450-E0DE-A5B4-07D5-C8C7ED72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68B8-B5DB-4902-9B7A-75984093BD9B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282A5-8C3F-DEBD-F6E6-B144F900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4C1C5-FA7C-0154-C859-4257C960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5DF-BC74-F26E-BA2C-7B87217C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76EE6-1616-5771-8BF3-9E7446AEC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3CB6B-BEBC-FCD8-2209-5A65CBE47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9187-FFE4-377D-092E-BD2AF333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047F-607B-4FFA-950E-A52B25440912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BE36-7CC9-3B60-0C61-52019D4D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3ADE3-6428-24CC-FB5E-198FC11D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DC301-1F1A-F30E-79C5-C78DB26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3C707-D69C-A9F5-DBA7-A870ED971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0825-2262-DC39-C83C-FE84FF0B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7AA34-D7E7-497A-A527-0D9AA2C2A15A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4760-E302-DE92-BD91-8D0F8B4B7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57E8-A04D-EC98-1C94-FBE95D9D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FA575-CD0F-CA75-6781-9CA8C0EB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48D5B86-22DC-EEAE-EA54-6EAF783B18E6}"/>
              </a:ext>
            </a:extLst>
          </p:cNvPr>
          <p:cNvSpPr/>
          <p:nvPr/>
        </p:nvSpPr>
        <p:spPr>
          <a:xfrm>
            <a:off x="0" y="0"/>
            <a:ext cx="12192000" cy="7848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18B4F5-93F1-2DEB-AC6E-49319F1DEA2A}"/>
              </a:ext>
            </a:extLst>
          </p:cNvPr>
          <p:cNvSpPr txBox="1"/>
          <p:nvPr/>
        </p:nvSpPr>
        <p:spPr>
          <a:xfrm>
            <a:off x="428017" y="94521"/>
            <a:ext cx="866734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Cleaning the datasets + pretrain RL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F1F1E65-43DC-7DE3-E249-6190528239C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56" y="314682"/>
            <a:ext cx="1968517" cy="2162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4BECB5-60DE-AC6C-0392-5039B55206EA}"/>
              </a:ext>
            </a:extLst>
          </p:cNvPr>
          <p:cNvSpPr txBox="1"/>
          <p:nvPr/>
        </p:nvSpPr>
        <p:spPr>
          <a:xfrm>
            <a:off x="257783" y="972015"/>
            <a:ext cx="539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Identify potential invalid data for FR signal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0E7B47E-8A76-CEC3-B9AD-A602B7994650}"/>
              </a:ext>
            </a:extLst>
          </p:cNvPr>
          <p:cNvCxnSpPr>
            <a:cxnSpLocks/>
          </p:cNvCxnSpPr>
          <p:nvPr/>
        </p:nvCxnSpPr>
        <p:spPr>
          <a:xfrm>
            <a:off x="355060" y="1372125"/>
            <a:ext cx="390565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04FE940-6B63-97EC-CCDF-6174AD611D88}"/>
              </a:ext>
            </a:extLst>
          </p:cNvPr>
          <p:cNvSpPr/>
          <p:nvPr/>
        </p:nvSpPr>
        <p:spPr>
          <a:xfrm>
            <a:off x="10340502" y="3429000"/>
            <a:ext cx="145915" cy="2744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ABEF98-827A-5460-4DA4-2BD582CE7675}"/>
              </a:ext>
            </a:extLst>
          </p:cNvPr>
          <p:cNvSpPr txBox="1"/>
          <p:nvPr/>
        </p:nvSpPr>
        <p:spPr>
          <a:xfrm>
            <a:off x="10740814" y="852082"/>
            <a:ext cx="324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11 July 2025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A2B0A4-A38B-34A3-AAB5-453C96A8F4FE}"/>
              </a:ext>
            </a:extLst>
          </p:cNvPr>
          <p:cNvSpPr/>
          <p:nvPr/>
        </p:nvSpPr>
        <p:spPr>
          <a:xfrm>
            <a:off x="6264612" y="3054491"/>
            <a:ext cx="243191" cy="3464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3C313-DF8B-6759-3061-BD6E63D9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7040" y="6360755"/>
            <a:ext cx="2743200" cy="365125"/>
          </a:xfrm>
        </p:spPr>
        <p:txBody>
          <a:bodyPr/>
          <a:lstStyle/>
          <a:p>
            <a:fld id="{A4153723-570A-472C-AA4A-BDFF6AD3D13A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81CAC-9CDB-5BCB-76BD-7441C5C99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20" y="2084433"/>
            <a:ext cx="4826803" cy="19738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6E42A5-39A7-324A-EF31-D5C5ABCB5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399" y="4302218"/>
            <a:ext cx="5840641" cy="24612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3E4F6E-9E2B-ECF7-410C-C3BCC5CB8F20}"/>
              </a:ext>
            </a:extLst>
          </p:cNvPr>
          <p:cNvSpPr txBox="1"/>
          <p:nvPr/>
        </p:nvSpPr>
        <p:spPr>
          <a:xfrm>
            <a:off x="252918" y="1543613"/>
            <a:ext cx="450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First 10 days: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1FC80-40AF-B32C-89F3-9CD5CF7779E4}"/>
              </a:ext>
            </a:extLst>
          </p:cNvPr>
          <p:cNvSpPr txBox="1"/>
          <p:nvPr/>
        </p:nvSpPr>
        <p:spPr>
          <a:xfrm>
            <a:off x="7980049" y="4093418"/>
            <a:ext cx="450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(from the paper)</a:t>
            </a:r>
          </a:p>
        </p:txBody>
      </p:sp>
      <p:pic>
        <p:nvPicPr>
          <p:cNvPr id="9" name="Picture 8" descr="A blue graph with white text&#10;&#10;AI-generated content may be incorrect.">
            <a:extLst>
              <a:ext uri="{FF2B5EF4-FFF2-40B4-BE49-F238E27FC236}">
                <a16:creationId xmlns:a16="http://schemas.microsoft.com/office/drawing/2014/main" id="{4AA80774-6D9A-80A9-9134-62267CDF4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207" y="1915320"/>
            <a:ext cx="4476202" cy="223153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467E38-E578-BFA3-2E2F-EEF720376262}"/>
              </a:ext>
            </a:extLst>
          </p:cNvPr>
          <p:cNvSpPr txBox="1"/>
          <p:nvPr/>
        </p:nvSpPr>
        <p:spPr>
          <a:xfrm>
            <a:off x="5982511" y="1580186"/>
            <a:ext cx="4503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rest of the days: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97804B-65AC-AD62-E31D-3FF50AF34708}"/>
              </a:ext>
            </a:extLst>
          </p:cNvPr>
          <p:cNvSpPr txBox="1"/>
          <p:nvPr/>
        </p:nvSpPr>
        <p:spPr>
          <a:xfrm>
            <a:off x="700960" y="4587554"/>
            <a:ext cx="699418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identify_invalid_data.jl + </a:t>
            </a:r>
            <a:r>
              <a:rPr lang="en-US" dirty="0" err="1"/>
              <a:t>data_generation.jl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cyclically repeating the initial eight-day 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slight random noise to each repetition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clamp to -1 and 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06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269F3-4119-C21E-007C-5442EF997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A blue line with red dots&#10;&#10;AI-generated content may be incorrect.">
            <a:extLst>
              <a:ext uri="{FF2B5EF4-FFF2-40B4-BE49-F238E27FC236}">
                <a16:creationId xmlns:a16="http://schemas.microsoft.com/office/drawing/2014/main" id="{99497630-6D3F-2E1E-CF15-10B7CDDB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158" y="1242314"/>
            <a:ext cx="5764450" cy="21234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19A3F3-9490-0F79-CE8C-CAF505BE1B8B}"/>
              </a:ext>
            </a:extLst>
          </p:cNvPr>
          <p:cNvSpPr txBox="1"/>
          <p:nvPr/>
        </p:nvSpPr>
        <p:spPr>
          <a:xfrm>
            <a:off x="313716" y="462223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0.05 random variation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New dataset for FR signal: extended_365_days.csv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7F4B4-0764-D08E-49D9-8BE5C553EBED}"/>
              </a:ext>
            </a:extLst>
          </p:cNvPr>
          <p:cNvSpPr txBox="1"/>
          <p:nvPr/>
        </p:nvSpPr>
        <p:spPr>
          <a:xfrm>
            <a:off x="313716" y="3475786"/>
            <a:ext cx="5392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Identify potential invalid data for grid and FR price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B84B3C-24C4-4A7B-ECD3-31A49AB3EF1C}"/>
              </a:ext>
            </a:extLst>
          </p:cNvPr>
          <p:cNvCxnSpPr>
            <a:cxnSpLocks/>
          </p:cNvCxnSpPr>
          <p:nvPr/>
        </p:nvCxnSpPr>
        <p:spPr>
          <a:xfrm>
            <a:off x="410993" y="3875896"/>
            <a:ext cx="46668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20156DD-A074-FFC1-0C3A-BFD9E9C3A3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755" y="4048864"/>
            <a:ext cx="3924300" cy="26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AA0D757-C148-0DB7-D237-DA04A0271C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083" y="4070454"/>
            <a:ext cx="3892550" cy="25946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477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6237D-F5FD-37E4-0A46-25D754FD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7EA2D-B8C4-A9D2-1595-D5518BCC3014}"/>
              </a:ext>
            </a:extLst>
          </p:cNvPr>
          <p:cNvSpPr txBox="1"/>
          <p:nvPr/>
        </p:nvSpPr>
        <p:spPr>
          <a:xfrm>
            <a:off x="291829" y="166882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RL pretraining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8EA0C5-0A1A-7979-988E-C8851BE35F52}"/>
              </a:ext>
            </a:extLst>
          </p:cNvPr>
          <p:cNvCxnSpPr>
            <a:cxnSpLocks/>
          </p:cNvCxnSpPr>
          <p:nvPr/>
        </p:nvCxnSpPr>
        <p:spPr>
          <a:xfrm>
            <a:off x="401265" y="566992"/>
            <a:ext cx="25753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17C7E6-787B-FFE5-9BDE-954D4167A5D2}"/>
              </a:ext>
            </a:extLst>
          </p:cNvPr>
          <p:cNvSpPr txBox="1"/>
          <p:nvPr/>
        </p:nvSpPr>
        <p:spPr>
          <a:xfrm>
            <a:off x="770916" y="96710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Generate logical constraint  to train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BB07C86-BCAB-A1DF-AB29-DBE324958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290718"/>
              </p:ext>
            </p:extLst>
          </p:nvPr>
        </p:nvGraphicFramePr>
        <p:xfrm>
          <a:off x="687285" y="1544438"/>
          <a:ext cx="5116602" cy="188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74979">
                  <a:extLst>
                    <a:ext uri="{9D8B030D-6E8A-4147-A177-3AD203B41FA5}">
                      <a16:colId xmlns:a16="http://schemas.microsoft.com/office/drawing/2014/main" val="2121023094"/>
                    </a:ext>
                  </a:extLst>
                </a:gridCol>
                <a:gridCol w="1218519">
                  <a:extLst>
                    <a:ext uri="{9D8B030D-6E8A-4147-A177-3AD203B41FA5}">
                      <a16:colId xmlns:a16="http://schemas.microsoft.com/office/drawing/2014/main" val="245371576"/>
                    </a:ext>
                  </a:extLst>
                </a:gridCol>
                <a:gridCol w="811394">
                  <a:extLst>
                    <a:ext uri="{9D8B030D-6E8A-4147-A177-3AD203B41FA5}">
                      <a16:colId xmlns:a16="http://schemas.microsoft.com/office/drawing/2014/main" val="171286803"/>
                    </a:ext>
                  </a:extLst>
                </a:gridCol>
                <a:gridCol w="855855">
                  <a:extLst>
                    <a:ext uri="{9D8B030D-6E8A-4147-A177-3AD203B41FA5}">
                      <a16:colId xmlns:a16="http://schemas.microsoft.com/office/drawing/2014/main" val="141421722"/>
                    </a:ext>
                  </a:extLst>
                </a:gridCol>
                <a:gridCol w="855855">
                  <a:extLst>
                    <a:ext uri="{9D8B030D-6E8A-4147-A177-3AD203B41FA5}">
                      <a16:colId xmlns:a16="http://schemas.microsoft.com/office/drawing/2014/main" val="4221375045"/>
                    </a:ext>
                  </a:extLst>
                </a:gridCol>
              </a:tblGrid>
              <a:tr h="246781"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FR incentive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455" marR="118455" marT="59228" marB="59228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FR signal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455" marR="118455" marT="59228" marB="59228" anchor="ctr"/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FR band (MW)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455" marR="118455" marT="59228" marB="5922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347943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set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set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set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2529068457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7.0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8.0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9.0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extLst>
                  <a:ext uri="{0D108BD9-81ED-4DB2-BD59-A6C34878D82A}">
                    <a16:rowId xmlns:a16="http://schemas.microsoft.com/office/drawing/2014/main" val="421987120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4.0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5.0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6.0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extLst>
                  <a:ext uri="{0D108BD9-81ED-4DB2-BD59-A6C34878D82A}">
                    <a16:rowId xmlns:a16="http://schemas.microsoft.com/office/drawing/2014/main" val="2998973054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medium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medium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2.0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3.0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4.0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extLst>
                  <a:ext uri="{0D108BD9-81ED-4DB2-BD59-A6C34878D82A}">
                    <a16:rowId xmlns:a16="http://schemas.microsoft.com/office/drawing/2014/main" val="564881986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1.0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2.0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extLst>
                  <a:ext uri="{0D108BD9-81ED-4DB2-BD59-A6C34878D82A}">
                    <a16:rowId xmlns:a16="http://schemas.microsoft.com/office/drawing/2014/main" val="3185598383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1.0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ctr"/>
                </a:tc>
                <a:extLst>
                  <a:ext uri="{0D108BD9-81ED-4DB2-BD59-A6C34878D82A}">
                    <a16:rowId xmlns:a16="http://schemas.microsoft.com/office/drawing/2014/main" val="177386923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2D360E6-229F-9B82-6234-BF5503FAF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976189"/>
              </p:ext>
            </p:extLst>
          </p:nvPr>
        </p:nvGraphicFramePr>
        <p:xfrm>
          <a:off x="6052299" y="1544438"/>
          <a:ext cx="5116602" cy="18845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4535">
                  <a:extLst>
                    <a:ext uri="{9D8B030D-6E8A-4147-A177-3AD203B41FA5}">
                      <a16:colId xmlns:a16="http://schemas.microsoft.com/office/drawing/2014/main" val="1507245144"/>
                    </a:ext>
                  </a:extLst>
                </a:gridCol>
                <a:gridCol w="1388963">
                  <a:extLst>
                    <a:ext uri="{9D8B030D-6E8A-4147-A177-3AD203B41FA5}">
                      <a16:colId xmlns:a16="http://schemas.microsoft.com/office/drawing/2014/main" val="432576551"/>
                    </a:ext>
                  </a:extLst>
                </a:gridCol>
                <a:gridCol w="811394">
                  <a:extLst>
                    <a:ext uri="{9D8B030D-6E8A-4147-A177-3AD203B41FA5}">
                      <a16:colId xmlns:a16="http://schemas.microsoft.com/office/drawing/2014/main" val="584786684"/>
                    </a:ext>
                  </a:extLst>
                </a:gridCol>
                <a:gridCol w="855855">
                  <a:extLst>
                    <a:ext uri="{9D8B030D-6E8A-4147-A177-3AD203B41FA5}">
                      <a16:colId xmlns:a16="http://schemas.microsoft.com/office/drawing/2014/main" val="3209455792"/>
                    </a:ext>
                  </a:extLst>
                </a:gridCol>
                <a:gridCol w="855855">
                  <a:extLst>
                    <a:ext uri="{9D8B030D-6E8A-4147-A177-3AD203B41FA5}">
                      <a16:colId xmlns:a16="http://schemas.microsoft.com/office/drawing/2014/main" val="3855422800"/>
                    </a:ext>
                  </a:extLst>
                </a:gridCol>
              </a:tblGrid>
              <a:tr h="246781"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grid price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455" marR="118455" marT="59228" marB="59228" anchor="ctr"/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FR incentive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455" marR="118455" marT="59228" marB="59228" anchor="ctr"/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Grid buy (MW)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8455" marR="118455" marT="59228" marB="59228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412256"/>
                  </a:ext>
                </a:extLst>
              </a:tr>
              <a:tr h="2467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set 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set 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set 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324002400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5.0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6.0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7.0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1819354966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high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3.0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4.0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5.0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583589905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medium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medium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2.0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2.5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3.0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1936554781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low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1.0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1.5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3086281640"/>
                  </a:ext>
                </a:extLst>
              </a:tr>
              <a:tr h="24678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high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low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71" marR="9871" marT="9871" marB="0" anchor="b"/>
                </a:tc>
                <a:extLst>
                  <a:ext uri="{0D108BD9-81ED-4DB2-BD59-A6C34878D82A}">
                    <a16:rowId xmlns:a16="http://schemas.microsoft.com/office/drawing/2014/main" val="288330080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F81A8D9-B203-30A2-E069-CF1147C854AD}"/>
              </a:ext>
            </a:extLst>
          </p:cNvPr>
          <p:cNvSpPr txBox="1"/>
          <p:nvPr/>
        </p:nvSpPr>
        <p:spPr>
          <a:xfrm>
            <a:off x="401265" y="3582574"/>
            <a:ext cx="1112554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FR signal, FR incentive, and grid price are each classified as high, medium, or low depending on whether the one-hour average (time horizon) is above, equal to, or below the 24-hour moving average.</a:t>
            </a:r>
          </a:p>
          <a:p>
            <a:endParaRPr lang="en-US" dirty="0"/>
          </a:p>
          <a:p>
            <a:r>
              <a:rPr lang="en-US" dirty="0"/>
              <a:t>Generate two other constraint sets from set 2: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medium noise = ±25%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noise = absolute noise = ± 3.0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D25DF-8B07-1CA9-DD2E-32F4EBCB1799}"/>
              </a:ext>
            </a:extLst>
          </p:cNvPr>
          <p:cNvSpPr txBox="1"/>
          <p:nvPr/>
        </p:nvSpPr>
        <p:spPr>
          <a:xfrm>
            <a:off x="401265" y="5761247"/>
            <a:ext cx="93361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Corresponding file: </a:t>
            </a:r>
            <a:r>
              <a:rPr lang="en-US" sz="1600" dirty="0" err="1"/>
              <a:t>grid_buy_cons.jl</a:t>
            </a:r>
            <a:r>
              <a:rPr lang="en-US" sz="1600" dirty="0"/>
              <a:t> + </a:t>
            </a:r>
            <a:r>
              <a:rPr lang="en-US" sz="1600" dirty="0" err="1"/>
              <a:t>FR_signal_cons.jl</a:t>
            </a:r>
            <a:r>
              <a:rPr lang="en-US" sz="1600" dirty="0"/>
              <a:t> + </a:t>
            </a:r>
            <a:r>
              <a:rPr lang="en-US" sz="1600" dirty="0" err="1"/>
              <a:t>generate_noisy_constraints.jl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FF0000"/>
                </a:solidFill>
              </a:rPr>
              <a:t>Are 5 constraints sets sufficient for RL generalization?</a:t>
            </a:r>
          </a:p>
          <a:p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EE11C6-258D-0033-3285-C850DDE7C0A9}"/>
              </a:ext>
            </a:extLst>
          </p:cNvPr>
          <p:cNvSpPr txBox="1"/>
          <p:nvPr/>
        </p:nvSpPr>
        <p:spPr>
          <a:xfrm>
            <a:off x="401265" y="535580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Output:</a:t>
            </a:r>
            <a:r>
              <a:rPr lang="en-US" sz="1800" dirty="0"/>
              <a:t> 10 csv file (5 for FR band and 5 for Grid buy)</a:t>
            </a:r>
          </a:p>
        </p:txBody>
      </p:sp>
    </p:spTree>
    <p:extLst>
      <p:ext uri="{BB962C8B-B14F-4D97-AF65-F5344CB8AC3E}">
        <p14:creationId xmlns:p14="http://schemas.microsoft.com/office/powerpoint/2010/main" val="582179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AE12C-5CBF-1F16-720C-EBBA9761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93169"/>
            <a:ext cx="2743200" cy="365125"/>
          </a:xfrm>
        </p:spPr>
        <p:txBody>
          <a:bodyPr/>
          <a:lstStyle/>
          <a:p>
            <a:fld id="{A4153723-570A-472C-AA4A-BDFF6AD3D13A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2264C-07FB-638A-AEC6-F54B857D9C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" y="367562"/>
            <a:ext cx="5244990" cy="2095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A94852-87AA-0D90-3B08-C7FEC504FE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48" y="2589799"/>
            <a:ext cx="5249653" cy="2097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3D9DA6-43C7-AAD0-FD77-060B47BF49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14785"/>
            <a:ext cx="5116780" cy="204321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E3A20F-099D-04D5-30BC-19EA5AC1C43A}"/>
              </a:ext>
            </a:extLst>
          </p:cNvPr>
          <p:cNvSpPr txBox="1"/>
          <p:nvPr/>
        </p:nvSpPr>
        <p:spPr>
          <a:xfrm>
            <a:off x="155641" y="0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Grid buy constraints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31409D-2BC5-990E-652E-6C4DE2BB52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118" y="4394774"/>
            <a:ext cx="3679820" cy="24526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BFD7B3-67FD-2E27-73A6-E6F0193CE5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010" y="2317155"/>
            <a:ext cx="3675295" cy="2448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654782-8240-6456-457E-7BCA26D414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2455" y="67633"/>
            <a:ext cx="3593843" cy="239559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087AD7-594A-9309-B982-1CABAD8CA451}"/>
              </a:ext>
            </a:extLst>
          </p:cNvPr>
          <p:cNvSpPr txBox="1"/>
          <p:nvPr/>
        </p:nvSpPr>
        <p:spPr>
          <a:xfrm rot="16200000">
            <a:off x="4967991" y="1751899"/>
            <a:ext cx="450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Medium noise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6F3B2B-5DFD-D50B-17D3-B887BD81FAF0}"/>
              </a:ext>
            </a:extLst>
          </p:cNvPr>
          <p:cNvSpPr txBox="1"/>
          <p:nvPr/>
        </p:nvSpPr>
        <p:spPr>
          <a:xfrm rot="16200000">
            <a:off x="4984207" y="3841909"/>
            <a:ext cx="450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noise</a:t>
            </a:r>
          </a:p>
        </p:txBody>
      </p:sp>
    </p:spTree>
    <p:extLst>
      <p:ext uri="{BB962C8B-B14F-4D97-AF65-F5344CB8AC3E}">
        <p14:creationId xmlns:p14="http://schemas.microsoft.com/office/powerpoint/2010/main" val="46116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8E9BA-31B4-F357-0005-CF65B5CF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E8F7EB-B34E-0AF2-CF11-354721E1FB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79"/>
            <a:ext cx="4977598" cy="19875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05EF4E-F6EE-AC62-C7D6-88E1391E4E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4841"/>
            <a:ext cx="5374871" cy="21464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24ABA3-1582-3088-7BB7-7C42D994BF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672013"/>
            <a:ext cx="5129497" cy="20494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BDA119-4CA2-BC95-18E2-D7D25E38663E}"/>
              </a:ext>
            </a:extLst>
          </p:cNvPr>
          <p:cNvSpPr txBox="1"/>
          <p:nvPr/>
        </p:nvSpPr>
        <p:spPr>
          <a:xfrm>
            <a:off x="291829" y="1507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 band constraints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025C55-5348-B447-F890-CAC5198B6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860" y="4315986"/>
            <a:ext cx="3755081" cy="2503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616BC7-2057-A76C-6D1A-5373DA46D2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4404" y="2136494"/>
            <a:ext cx="3498001" cy="2330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A98BB9-0515-18D3-041C-40C7544780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118" y="0"/>
            <a:ext cx="3390287" cy="226019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AD55B9-F30B-B4A5-01C6-7A9D88474CB9}"/>
              </a:ext>
            </a:extLst>
          </p:cNvPr>
          <p:cNvSpPr txBox="1"/>
          <p:nvPr/>
        </p:nvSpPr>
        <p:spPr>
          <a:xfrm rot="16200000">
            <a:off x="4646976" y="1528162"/>
            <a:ext cx="450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Medium noise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18BFAE-7216-5CAF-BD39-FB8B748AEE00}"/>
              </a:ext>
            </a:extLst>
          </p:cNvPr>
          <p:cNvSpPr txBox="1"/>
          <p:nvPr/>
        </p:nvSpPr>
        <p:spPr>
          <a:xfrm rot="16200000">
            <a:off x="4663192" y="3919731"/>
            <a:ext cx="450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noise</a:t>
            </a:r>
          </a:p>
        </p:txBody>
      </p:sp>
    </p:spTree>
    <p:extLst>
      <p:ext uri="{BB962C8B-B14F-4D97-AF65-F5344CB8AC3E}">
        <p14:creationId xmlns:p14="http://schemas.microsoft.com/office/powerpoint/2010/main" val="269822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ABE769-12A0-1F30-6976-312039AF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6D6F4-7B1B-2EE7-C0AE-104352EC2795}"/>
              </a:ext>
            </a:extLst>
          </p:cNvPr>
          <p:cNvSpPr txBox="1"/>
          <p:nvPr/>
        </p:nvSpPr>
        <p:spPr>
          <a:xfrm>
            <a:off x="583658" y="603115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DAE simulator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4482DCF-C65E-98D0-58B5-12966A7FC238}"/>
              </a:ext>
            </a:extLst>
          </p:cNvPr>
          <p:cNvCxnSpPr>
            <a:cxnSpLocks/>
          </p:cNvCxnSpPr>
          <p:nvPr/>
        </p:nvCxnSpPr>
        <p:spPr>
          <a:xfrm>
            <a:off x="644458" y="985281"/>
            <a:ext cx="25753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F2D3A14-9E84-7A73-16A4-5C736F0888A1}"/>
              </a:ext>
            </a:extLst>
          </p:cNvPr>
          <p:cNvSpPr txBox="1"/>
          <p:nvPr/>
        </p:nvSpPr>
        <p:spPr>
          <a:xfrm>
            <a:off x="936286" y="1385391"/>
            <a:ext cx="6094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Needed for calculating SEI growth for benchmarking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Attempted to use original </a:t>
            </a:r>
            <a:r>
              <a:rPr lang="en-US" dirty="0" err="1"/>
              <a:t>setup.jl</a:t>
            </a:r>
            <a:r>
              <a:rPr lang="en-US" dirty="0"/>
              <a:t>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Outdated packages/syntax, resolved.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14D31-70F1-6217-FE77-BBD0E84F38EA}"/>
              </a:ext>
            </a:extLst>
          </p:cNvPr>
          <p:cNvSpPr txBox="1"/>
          <p:nvPr/>
        </p:nvSpPr>
        <p:spPr>
          <a:xfrm>
            <a:off x="644458" y="2769141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Next steps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EFEB13-0BBE-A3E9-7F33-DAD17111D2C7}"/>
              </a:ext>
            </a:extLst>
          </p:cNvPr>
          <p:cNvCxnSpPr>
            <a:cxnSpLocks/>
          </p:cNvCxnSpPr>
          <p:nvPr/>
        </p:nvCxnSpPr>
        <p:spPr>
          <a:xfrm>
            <a:off x="705258" y="3151307"/>
            <a:ext cx="25753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AE1338-2F37-7160-586F-77F85A49367C}"/>
              </a:ext>
            </a:extLst>
          </p:cNvPr>
          <p:cNvSpPr txBox="1"/>
          <p:nvPr/>
        </p:nvSpPr>
        <p:spPr>
          <a:xfrm>
            <a:off x="936286" y="3354532"/>
            <a:ext cx="609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Pretrain the RL with generated constraints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Integrate our strategy into </a:t>
            </a:r>
            <a:r>
              <a:rPr lang="en-US" dirty="0" err="1"/>
              <a:t>setup.jl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453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2968</TotalTime>
  <Words>352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Pourjam, Rasa</dc:creator>
  <cp:lastModifiedBy>Pourjam, Rasa</cp:lastModifiedBy>
  <cp:revision>13</cp:revision>
  <dcterms:created xsi:type="dcterms:W3CDTF">2025-06-27T10:02:21Z</dcterms:created>
  <dcterms:modified xsi:type="dcterms:W3CDTF">2025-07-12T12:04:15Z</dcterms:modified>
</cp:coreProperties>
</file>