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6" r:id="rId3"/>
    <p:sldId id="271" r:id="rId4"/>
    <p:sldId id="270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D37F-5148-492B-9258-A3AE83184E4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0E1-0E36-4471-827E-2A521DB0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72-7BBB-4203-A844-3736834E14E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ABB6-06A0-43E8-8D73-87F90070256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6B6D-83E6-449C-B0DA-253406AA905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907-E962-4139-8E28-A015E57609D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7B3C-E18A-4A1C-B261-B566D578F681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B5-2AF4-46B9-8577-6C893C19CC40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212F-FAFE-4F6B-8842-06AFF4E8A72E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213C-022E-4E24-A63E-1D4625CF4775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C6DC-1D3E-4CF6-9CDE-2E1C5C94CD56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68B8-B5DB-4902-9B7A-75984093BD9B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047F-607B-4FFA-950E-A52B2544091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7AA34-D7E7-497A-A527-0D9AA2C2A15A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FA575-CD0F-CA75-6781-9CA8C0EB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8D5B86-22DC-EEAE-EA54-6EAF783B18E6}"/>
              </a:ext>
            </a:extLst>
          </p:cNvPr>
          <p:cNvSpPr/>
          <p:nvPr/>
        </p:nvSpPr>
        <p:spPr>
          <a:xfrm>
            <a:off x="0" y="0"/>
            <a:ext cx="12192000" cy="784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8B4F5-93F1-2DEB-AC6E-49319F1DEA2A}"/>
              </a:ext>
            </a:extLst>
          </p:cNvPr>
          <p:cNvSpPr txBox="1"/>
          <p:nvPr/>
        </p:nvSpPr>
        <p:spPr>
          <a:xfrm>
            <a:off x="428017" y="94521"/>
            <a:ext cx="86673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Pretrain the 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1F1E65-43DC-7DE3-E249-61905282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56" y="314682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4BECB5-60DE-AC6C-0392-5039B55206EA}"/>
              </a:ext>
            </a:extLst>
          </p:cNvPr>
          <p:cNvSpPr txBox="1"/>
          <p:nvPr/>
        </p:nvSpPr>
        <p:spPr>
          <a:xfrm>
            <a:off x="257783" y="972015"/>
            <a:ext cx="53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E7B47E-8A76-CEC3-B9AD-A602B7994650}"/>
              </a:ext>
            </a:extLst>
          </p:cNvPr>
          <p:cNvCxnSpPr>
            <a:cxnSpLocks/>
          </p:cNvCxnSpPr>
          <p:nvPr/>
        </p:nvCxnSpPr>
        <p:spPr>
          <a:xfrm>
            <a:off x="355060" y="1372125"/>
            <a:ext cx="1191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FE940-6B63-97EC-CCDF-6174AD611D88}"/>
              </a:ext>
            </a:extLst>
          </p:cNvPr>
          <p:cNvSpPr/>
          <p:nvPr/>
        </p:nvSpPr>
        <p:spPr>
          <a:xfrm>
            <a:off x="10340502" y="3429000"/>
            <a:ext cx="145915" cy="274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BEF98-827A-5460-4DA4-2BD582CE7675}"/>
              </a:ext>
            </a:extLst>
          </p:cNvPr>
          <p:cNvSpPr txBox="1"/>
          <p:nvPr/>
        </p:nvSpPr>
        <p:spPr>
          <a:xfrm>
            <a:off x="10740814" y="852082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30 July 2025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A2B0A4-A38B-34A3-AAB5-453C96A8F4FE}"/>
              </a:ext>
            </a:extLst>
          </p:cNvPr>
          <p:cNvSpPr/>
          <p:nvPr/>
        </p:nvSpPr>
        <p:spPr>
          <a:xfrm>
            <a:off x="6264612" y="3054491"/>
            <a:ext cx="243191" cy="346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C313-DF8B-6759-3061-BD6E63D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040" y="6360755"/>
            <a:ext cx="2743200" cy="365125"/>
          </a:xfrm>
        </p:spPr>
        <p:txBody>
          <a:bodyPr/>
          <a:lstStyle/>
          <a:p>
            <a:fld id="{A4153723-570A-472C-AA4A-BDFF6AD3D13A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67E38-E578-BFA3-2E2F-EEF720376262}"/>
              </a:ext>
            </a:extLst>
          </p:cNvPr>
          <p:cNvSpPr txBox="1"/>
          <p:nvPr/>
        </p:nvSpPr>
        <p:spPr>
          <a:xfrm>
            <a:off x="778212" y="1577022"/>
            <a:ext cx="9396919" cy="129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Validity test for 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Generated logical constraint  to train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RL: 5 different sets for grid buy/sell, FR band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(Set 1: tight, Set 2: normal, Set 3: loose, Set 4: medium noise, Set 5: high noise)  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3ADD62-E5ED-7D04-91A3-C4FB34BFCB4F}"/>
              </a:ext>
            </a:extLst>
          </p:cNvPr>
          <p:cNvSpPr txBox="1"/>
          <p:nvPr/>
        </p:nvSpPr>
        <p:spPr>
          <a:xfrm>
            <a:off x="325878" y="3452111"/>
            <a:ext cx="53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Strategy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38C95B-7A16-070C-735C-B634240795FA}"/>
              </a:ext>
            </a:extLst>
          </p:cNvPr>
          <p:cNvCxnSpPr>
            <a:cxnSpLocks/>
          </p:cNvCxnSpPr>
          <p:nvPr/>
        </p:nvCxnSpPr>
        <p:spPr>
          <a:xfrm>
            <a:off x="428017" y="3901884"/>
            <a:ext cx="24398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48C9A3-83FF-95D2-7347-FE17898867A5}"/>
              </a:ext>
            </a:extLst>
          </p:cNvPr>
          <p:cNvSpPr txBox="1"/>
          <p:nvPr/>
        </p:nvSpPr>
        <p:spPr>
          <a:xfrm>
            <a:off x="778213" y="4103308"/>
            <a:ext cx="5982510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 Phase training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Warm up over Set 2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Random sample over all the 5 constraints set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Evaluate the best policy over Set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GSP &amp; Actor Critic (DDPG)</a:t>
            </a:r>
          </a:p>
        </p:txBody>
      </p:sp>
    </p:spTree>
    <p:extLst>
      <p:ext uri="{BB962C8B-B14F-4D97-AF65-F5344CB8AC3E}">
        <p14:creationId xmlns:p14="http://schemas.microsoft.com/office/powerpoint/2010/main" val="24040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37D-F5FD-37E4-0A46-25D754F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7EA2D-B8C4-A9D2-1595-D5518BCC3014}"/>
              </a:ext>
            </a:extLst>
          </p:cNvPr>
          <p:cNvSpPr txBox="1"/>
          <p:nvPr/>
        </p:nvSpPr>
        <p:spPr>
          <a:xfrm>
            <a:off x="291829" y="166882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Predefined constraint sets Update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EA0C5-0A1A-7979-988E-C8851BE35F52}"/>
              </a:ext>
            </a:extLst>
          </p:cNvPr>
          <p:cNvCxnSpPr>
            <a:cxnSpLocks/>
          </p:cNvCxnSpPr>
          <p:nvPr/>
        </p:nvCxnSpPr>
        <p:spPr>
          <a:xfrm>
            <a:off x="401265" y="566992"/>
            <a:ext cx="4520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B07C86-BCAB-A1DF-AB29-DBE32495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19005"/>
              </p:ext>
            </p:extLst>
          </p:nvPr>
        </p:nvGraphicFramePr>
        <p:xfrm>
          <a:off x="551098" y="861103"/>
          <a:ext cx="5116602" cy="188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979">
                  <a:extLst>
                    <a:ext uri="{9D8B030D-6E8A-4147-A177-3AD203B41FA5}">
                      <a16:colId xmlns:a16="http://schemas.microsoft.com/office/drawing/2014/main" val="2121023094"/>
                    </a:ext>
                  </a:extLst>
                </a:gridCol>
                <a:gridCol w="1218519">
                  <a:extLst>
                    <a:ext uri="{9D8B030D-6E8A-4147-A177-3AD203B41FA5}">
                      <a16:colId xmlns:a16="http://schemas.microsoft.com/office/drawing/2014/main" val="245371576"/>
                    </a:ext>
                  </a:extLst>
                </a:gridCol>
                <a:gridCol w="811394">
                  <a:extLst>
                    <a:ext uri="{9D8B030D-6E8A-4147-A177-3AD203B41FA5}">
                      <a16:colId xmlns:a16="http://schemas.microsoft.com/office/drawing/2014/main" val="171286803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141421722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4221375045"/>
                    </a:ext>
                  </a:extLst>
                </a:gridCol>
              </a:tblGrid>
              <a:tr h="24678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FR incentive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signal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band (MW)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47943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2529068457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8.0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9.0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42198712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2998973054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4.0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564881986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3185598383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17738692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D360E6-229F-9B82-6234-BF5503FAF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49162"/>
              </p:ext>
            </p:extLst>
          </p:nvPr>
        </p:nvGraphicFramePr>
        <p:xfrm>
          <a:off x="6237198" y="861103"/>
          <a:ext cx="5116602" cy="188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35">
                  <a:extLst>
                    <a:ext uri="{9D8B030D-6E8A-4147-A177-3AD203B41FA5}">
                      <a16:colId xmlns:a16="http://schemas.microsoft.com/office/drawing/2014/main" val="1507245144"/>
                    </a:ext>
                  </a:extLst>
                </a:gridCol>
                <a:gridCol w="1388963">
                  <a:extLst>
                    <a:ext uri="{9D8B030D-6E8A-4147-A177-3AD203B41FA5}">
                      <a16:colId xmlns:a16="http://schemas.microsoft.com/office/drawing/2014/main" val="432576551"/>
                    </a:ext>
                  </a:extLst>
                </a:gridCol>
                <a:gridCol w="811394">
                  <a:extLst>
                    <a:ext uri="{9D8B030D-6E8A-4147-A177-3AD203B41FA5}">
                      <a16:colId xmlns:a16="http://schemas.microsoft.com/office/drawing/2014/main" val="584786684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3209455792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3855422800"/>
                    </a:ext>
                  </a:extLst>
                </a:gridCol>
              </a:tblGrid>
              <a:tr h="24678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grid price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incentive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Grid buy (MW)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2256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2400240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819354966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583589905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936554781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08628164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28833008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81A8D9-B203-30A2-E069-CF1147C854AD}"/>
              </a:ext>
            </a:extLst>
          </p:cNvPr>
          <p:cNvSpPr txBox="1"/>
          <p:nvPr/>
        </p:nvSpPr>
        <p:spPr>
          <a:xfrm>
            <a:off x="372081" y="5068494"/>
            <a:ext cx="1112554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FR signal, FR incentive, and grid price are each classified as high, medium, or low depending on whether the one-hour average (time horizon) is above, equal to, or below the </a:t>
            </a:r>
            <a:r>
              <a:rPr lang="en-US" sz="1600" dirty="0">
                <a:solidFill>
                  <a:srgbClr val="FF0000"/>
                </a:solidFill>
              </a:rPr>
              <a:t>24-hour moving average</a:t>
            </a:r>
            <a:r>
              <a:rPr lang="en-US" sz="1600" dirty="0"/>
              <a:t>.</a:t>
            </a:r>
          </a:p>
          <a:p>
            <a:endParaRPr lang="en-US" dirty="0"/>
          </a:p>
          <a:p>
            <a:r>
              <a:rPr lang="en-US" dirty="0"/>
              <a:t>Generate two other constraint sets from set 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medium noise = ±25%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noise = absolute noise = ± 3.0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90AF0-B180-90C5-C3AF-51A6D00CA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80753"/>
              </p:ext>
            </p:extLst>
          </p:nvPr>
        </p:nvGraphicFramePr>
        <p:xfrm>
          <a:off x="3201358" y="2915283"/>
          <a:ext cx="5116602" cy="18972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3139">
                  <a:extLst>
                    <a:ext uri="{9D8B030D-6E8A-4147-A177-3AD203B41FA5}">
                      <a16:colId xmlns:a16="http://schemas.microsoft.com/office/drawing/2014/main" val="3574865513"/>
                    </a:ext>
                  </a:extLst>
                </a:gridCol>
                <a:gridCol w="1343444">
                  <a:extLst>
                    <a:ext uri="{9D8B030D-6E8A-4147-A177-3AD203B41FA5}">
                      <a16:colId xmlns:a16="http://schemas.microsoft.com/office/drawing/2014/main" val="587089044"/>
                    </a:ext>
                  </a:extLst>
                </a:gridCol>
                <a:gridCol w="886673">
                  <a:extLst>
                    <a:ext uri="{9D8B030D-6E8A-4147-A177-3AD203B41FA5}">
                      <a16:colId xmlns:a16="http://schemas.microsoft.com/office/drawing/2014/main" val="2758576028"/>
                    </a:ext>
                  </a:extLst>
                </a:gridCol>
                <a:gridCol w="886673">
                  <a:extLst>
                    <a:ext uri="{9D8B030D-6E8A-4147-A177-3AD203B41FA5}">
                      <a16:colId xmlns:a16="http://schemas.microsoft.com/office/drawing/2014/main" val="982303376"/>
                    </a:ext>
                  </a:extLst>
                </a:gridCol>
                <a:gridCol w="886673">
                  <a:extLst>
                    <a:ext uri="{9D8B030D-6E8A-4147-A177-3AD203B41FA5}">
                      <a16:colId xmlns:a16="http://schemas.microsoft.com/office/drawing/2014/main" val="1151956322"/>
                    </a:ext>
                  </a:extLst>
                </a:gridCol>
              </a:tblGrid>
              <a:tr h="26922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grid price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FR incentive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Grid sell</a:t>
                      </a:r>
                      <a:r>
                        <a:rPr lang="en-US" sz="1800" u="none" strike="noStrike" dirty="0">
                          <a:effectLst/>
                        </a:rPr>
                        <a:t> (MW)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46986"/>
                  </a:ext>
                </a:extLst>
              </a:tr>
              <a:tr h="2692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set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5430834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4651587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5636975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0197374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1501939"/>
                  </a:ext>
                </a:extLst>
              </a:tr>
              <a:tr h="2692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49579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5F6EC0-78F1-8355-08CC-38003F9D1227}"/>
              </a:ext>
            </a:extLst>
          </p:cNvPr>
          <p:cNvSpPr txBox="1"/>
          <p:nvPr/>
        </p:nvSpPr>
        <p:spPr>
          <a:xfrm>
            <a:off x="2383756" y="3001598"/>
            <a:ext cx="1206230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New:</a:t>
            </a:r>
          </a:p>
        </p:txBody>
      </p:sp>
    </p:spTree>
    <p:extLst>
      <p:ext uri="{BB962C8B-B14F-4D97-AF65-F5344CB8AC3E}">
        <p14:creationId xmlns:p14="http://schemas.microsoft.com/office/powerpoint/2010/main" val="58217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FF67D2-DD52-FB6B-D6B6-C642E3DE57DE}"/>
              </a:ext>
            </a:extLst>
          </p:cNvPr>
          <p:cNvSpPr txBox="1"/>
          <p:nvPr/>
        </p:nvSpPr>
        <p:spPr>
          <a:xfrm>
            <a:off x="382497" y="389260"/>
            <a:ext cx="539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RL – GSP+NN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ED897B-84EE-EF7E-6B72-5529133ACF48}"/>
              </a:ext>
            </a:extLst>
          </p:cNvPr>
          <p:cNvCxnSpPr>
            <a:cxnSpLocks/>
          </p:cNvCxnSpPr>
          <p:nvPr/>
        </p:nvCxnSpPr>
        <p:spPr>
          <a:xfrm>
            <a:off x="476656" y="758592"/>
            <a:ext cx="24027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6AE128-50B1-756E-C3A8-AAA80C00D1BE}"/>
              </a:ext>
            </a:extLst>
          </p:cNvPr>
          <p:cNvSpPr txBox="1"/>
          <p:nvPr/>
        </p:nvSpPr>
        <p:spPr>
          <a:xfrm>
            <a:off x="826852" y="943589"/>
            <a:ext cx="4503907" cy="301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NN weights are optimized using Evolution Strategy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Perturbed copies by adding Gaussian noise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/>
              <a:t>Observation: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consistent learning trend: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 noise in reward signals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high-dimensional search space</a:t>
            </a:r>
          </a:p>
        </p:txBody>
      </p:sp>
      <p:pic>
        <p:nvPicPr>
          <p:cNvPr id="43" name="Picture 42" descr="A graph with blue lines&#10;&#10;AI-generated content may be incorrect.">
            <a:extLst>
              <a:ext uri="{FF2B5EF4-FFF2-40B4-BE49-F238E27FC236}">
                <a16:creationId xmlns:a16="http://schemas.microsoft.com/office/drawing/2014/main" id="{895E64B0-2AEA-25D1-D9EF-D9674B63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60" y="234900"/>
            <a:ext cx="5003260" cy="3335507"/>
          </a:xfrm>
          <a:prstGeom prst="rect">
            <a:avLst/>
          </a:prstGeom>
        </p:spPr>
      </p:pic>
      <p:pic>
        <p:nvPicPr>
          <p:cNvPr id="28" name="Picture 27" descr="A graph with a line graph and text&#10;&#10;AI-generated content may be incorrect.">
            <a:extLst>
              <a:ext uri="{FF2B5EF4-FFF2-40B4-BE49-F238E27FC236}">
                <a16:creationId xmlns:a16="http://schemas.microsoft.com/office/drawing/2014/main" id="{6715EB3A-73CA-809D-7C89-409593789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579" y="3789420"/>
            <a:ext cx="4250521" cy="2833680"/>
          </a:xfrm>
          <a:prstGeom prst="rect">
            <a:avLst/>
          </a:prstGeom>
        </p:spPr>
      </p:pic>
      <p:pic>
        <p:nvPicPr>
          <p:cNvPr id="31" name="Picture 30" descr="A graph with blue lines&#10;&#10;AI-generated content may be incorrect.">
            <a:extLst>
              <a:ext uri="{FF2B5EF4-FFF2-40B4-BE49-F238E27FC236}">
                <a16:creationId xmlns:a16="http://schemas.microsoft.com/office/drawing/2014/main" id="{83929807-1C5B-1DAE-14AF-E94C6F889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785" y="4360735"/>
            <a:ext cx="3424655" cy="2283103"/>
          </a:xfrm>
          <a:prstGeom prst="rect">
            <a:avLst/>
          </a:prstGeom>
        </p:spPr>
      </p:pic>
      <p:pic>
        <p:nvPicPr>
          <p:cNvPr id="37" name="Picture 36" descr="A graph with blue lines&#10;&#10;AI-generated content may be incorrect.">
            <a:extLst>
              <a:ext uri="{FF2B5EF4-FFF2-40B4-BE49-F238E27FC236}">
                <a16:creationId xmlns:a16="http://schemas.microsoft.com/office/drawing/2014/main" id="{80810AD1-C019-79B9-EF17-2242E1401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97" y="4220889"/>
            <a:ext cx="3634423" cy="24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CBD52-7BA1-F9D8-682C-B42FE07D00BD}"/>
              </a:ext>
            </a:extLst>
          </p:cNvPr>
          <p:cNvSpPr txBox="1"/>
          <p:nvPr/>
        </p:nvSpPr>
        <p:spPr>
          <a:xfrm>
            <a:off x="382497" y="233613"/>
            <a:ext cx="539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RL – Actor Critic (DDPG)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9EA43E-F498-0A38-245D-7B43CFE7E32E}"/>
              </a:ext>
            </a:extLst>
          </p:cNvPr>
          <p:cNvCxnSpPr>
            <a:cxnSpLocks/>
          </p:cNvCxnSpPr>
          <p:nvPr/>
        </p:nvCxnSpPr>
        <p:spPr>
          <a:xfrm>
            <a:off x="476656" y="612673"/>
            <a:ext cx="3686782" cy="21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9BF10F-5C16-E420-F1AA-429F303ED13A}"/>
              </a:ext>
            </a:extLst>
          </p:cNvPr>
          <p:cNvSpPr txBox="1"/>
          <p:nvPr/>
        </p:nvSpPr>
        <p:spPr>
          <a:xfrm>
            <a:off x="593384" y="755023"/>
            <a:ext cx="9182910" cy="7115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gradient-based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Replay buffer for off-policy 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tanh-bounded actor network- 64,32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Q-function critic- 64,32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Ornstein-</a:t>
            </a:r>
            <a:r>
              <a:rPr lang="en-US" dirty="0" err="1"/>
              <a:t>Uhlenbeck</a:t>
            </a:r>
            <a:r>
              <a:rPr lang="en-US" dirty="0"/>
              <a:t> noise for exploration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Reward function: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Revenue: based on FR and grid prices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SoC deviation penalty (Center at 0.5)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FR band smoothness 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Target FR band regularization toward 3 MW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Grid usage penalty</a:t>
            </a: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lvl="1">
              <a:lnSpc>
                <a:spcPct val="150000"/>
              </a:lnSpc>
            </a:pPr>
            <a:r>
              <a:rPr lang="en-US" altLang="en-US" dirty="0"/>
              <a:t>Test Results: $137550</a:t>
            </a:r>
            <a:r>
              <a:rPr lang="en-US" dirty="0"/>
              <a:t>/y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06A86-AA2A-A1AE-628F-8C2C4E769017}"/>
              </a:ext>
            </a:extLst>
          </p:cNvPr>
          <p:cNvSpPr txBox="1"/>
          <p:nvPr/>
        </p:nvSpPr>
        <p:spPr>
          <a:xfrm>
            <a:off x="8005864" y="428007"/>
            <a:ext cx="444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 (50 epochs)</a:t>
            </a:r>
          </a:p>
        </p:txBody>
      </p:sp>
      <p:pic>
        <p:nvPicPr>
          <p:cNvPr id="21" name="Picture 20" descr="A graph with blue lines&#10;&#10;AI-generated content may be incorrect.">
            <a:extLst>
              <a:ext uri="{FF2B5EF4-FFF2-40B4-BE49-F238E27FC236}">
                <a16:creationId xmlns:a16="http://schemas.microsoft.com/office/drawing/2014/main" id="{E21BA17E-F99E-43AF-37F8-6D4E363E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72" y="891538"/>
            <a:ext cx="4502840" cy="3001893"/>
          </a:xfrm>
          <a:prstGeom prst="rect">
            <a:avLst/>
          </a:prstGeom>
        </p:spPr>
      </p:pic>
      <p:pic>
        <p:nvPicPr>
          <p:cNvPr id="23" name="Picture 22" descr="A graph with blue lines&#10;&#10;AI-generated content may be incorrect.">
            <a:extLst>
              <a:ext uri="{FF2B5EF4-FFF2-40B4-BE49-F238E27FC236}">
                <a16:creationId xmlns:a16="http://schemas.microsoft.com/office/drawing/2014/main" id="{99B99D3E-9D29-B738-1ED3-720F1809E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82" y="4199794"/>
            <a:ext cx="2905987" cy="1937325"/>
          </a:xfrm>
          <a:prstGeom prst="rect">
            <a:avLst/>
          </a:prstGeom>
        </p:spPr>
      </p:pic>
      <p:pic>
        <p:nvPicPr>
          <p:cNvPr id="25" name="Picture 24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6D014D3C-AD6D-B206-27AC-F158A550E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992" y="4126248"/>
            <a:ext cx="3126627" cy="20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BE769-12A0-1F30-6976-312039AF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6D6F4-7B1B-2EE7-C0AE-104352EC2795}"/>
              </a:ext>
            </a:extLst>
          </p:cNvPr>
          <p:cNvSpPr txBox="1"/>
          <p:nvPr/>
        </p:nvSpPr>
        <p:spPr>
          <a:xfrm>
            <a:off x="393973" y="60116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DAE simulator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82DCF-C65E-98D0-58B5-12966A7FC238}"/>
              </a:ext>
            </a:extLst>
          </p:cNvPr>
          <p:cNvCxnSpPr>
            <a:cxnSpLocks/>
          </p:cNvCxnSpPr>
          <p:nvPr/>
        </p:nvCxnSpPr>
        <p:spPr>
          <a:xfrm>
            <a:off x="454773" y="983332"/>
            <a:ext cx="2575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D3A14-9E84-7A73-16A4-5C736F0888A1}"/>
              </a:ext>
            </a:extLst>
          </p:cNvPr>
          <p:cNvSpPr txBox="1"/>
          <p:nvPr/>
        </p:nvSpPr>
        <p:spPr>
          <a:xfrm>
            <a:off x="646896" y="1211887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Needed for calculating SEI growth for benchmarking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original </a:t>
            </a:r>
            <a:r>
              <a:rPr lang="en-US" dirty="0" err="1"/>
              <a:t>setup.jl</a:t>
            </a:r>
            <a:r>
              <a:rPr lang="en-US" dirty="0"/>
              <a:t> file (HF)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Ready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14D31-70F1-6217-FE77-BBD0E84F38EA}"/>
              </a:ext>
            </a:extLst>
          </p:cNvPr>
          <p:cNvSpPr txBox="1"/>
          <p:nvPr/>
        </p:nvSpPr>
        <p:spPr>
          <a:xfrm>
            <a:off x="393973" y="2881882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Hierarchical scheme concern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FEB13-0BBE-A3E9-7F33-DAD17111D2C7}"/>
              </a:ext>
            </a:extLst>
          </p:cNvPr>
          <p:cNvCxnSpPr>
            <a:cxnSpLocks/>
          </p:cNvCxnSpPr>
          <p:nvPr/>
        </p:nvCxnSpPr>
        <p:spPr>
          <a:xfrm>
            <a:off x="454773" y="3285758"/>
            <a:ext cx="43117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E1338-2F37-7160-586F-77F85A49367C}"/>
              </a:ext>
            </a:extLst>
          </p:cNvPr>
          <p:cNvSpPr txBox="1"/>
          <p:nvPr/>
        </p:nvSpPr>
        <p:spPr>
          <a:xfrm>
            <a:off x="296698" y="3453823"/>
            <a:ext cx="117947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What if MPC decides on FR band &amp; grid buy/sell = 0 ?	                    No participation in FR market                  No Revenue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Possible solutions: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Set minimum on FR band &amp; grid buy/sell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Add revenue term into MPC obj. fun.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...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00A136-5CF2-870A-F70F-0A73A2ABCB37}"/>
              </a:ext>
            </a:extLst>
          </p:cNvPr>
          <p:cNvCxnSpPr/>
          <p:nvPr/>
        </p:nvCxnSpPr>
        <p:spPr>
          <a:xfrm>
            <a:off x="6021420" y="3647876"/>
            <a:ext cx="63229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9712C5-B5E0-4E9A-F890-EC69ECC76234}"/>
              </a:ext>
            </a:extLst>
          </p:cNvPr>
          <p:cNvCxnSpPr/>
          <p:nvPr/>
        </p:nvCxnSpPr>
        <p:spPr>
          <a:xfrm>
            <a:off x="9773054" y="3647876"/>
            <a:ext cx="63229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5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476</Words>
  <Application>Microsoft Office PowerPoint</Application>
  <PresentationFormat>Widescreen</PresentationFormat>
  <Paragraphs>152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21</cp:revision>
  <dcterms:created xsi:type="dcterms:W3CDTF">2025-06-27T10:02:21Z</dcterms:created>
  <dcterms:modified xsi:type="dcterms:W3CDTF">2025-07-30T16:44:38Z</dcterms:modified>
</cp:coreProperties>
</file>