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79" r:id="rId2"/>
    <p:sldId id="256" r:id="rId3"/>
    <p:sldId id="272" r:id="rId4"/>
    <p:sldId id="271" r:id="rId5"/>
    <p:sldId id="262" r:id="rId6"/>
    <p:sldId id="273" r:id="rId7"/>
    <p:sldId id="263" r:id="rId8"/>
    <p:sldId id="274" r:id="rId9"/>
    <p:sldId id="268" r:id="rId10"/>
    <p:sldId id="269" r:id="rId11"/>
    <p:sldId id="270" r:id="rId12"/>
    <p:sldId id="264" r:id="rId13"/>
    <p:sldId id="265" r:id="rId14"/>
    <p:sldId id="276" r:id="rId15"/>
    <p:sldId id="275" r:id="rId16"/>
    <p:sldId id="277"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E2B4DF-37F2-FC82-F9A4-CA56B198D1CA}" v="373" dt="2025-04-20T18:10:21.504"/>
    <p1510:client id="{1F2C0945-EE61-6F52-C850-17CA168B8A79}" v="34" dt="2025-04-20T18:15:19.728"/>
    <p1510:client id="{22D495DD-F7F9-4A58-355B-B7698BED0EC6}" v="863" dt="2025-04-20T18:50:26.364"/>
    <p1510:client id="{41F8501C-F4E0-83E9-F3CA-E26BDE6DEAB2}" v="40" dt="2025-04-20T18:45:12.049"/>
    <p1510:client id="{4C6A86A3-A710-83B6-D052-09AC25D9A15C}" v="187" dt="2025-04-20T18:49:34.188"/>
    <p1510:client id="{61BC7DA8-023D-2C23-0F25-8667C2D24303}" v="2" dt="2025-04-20T18:54:18.732"/>
    <p1510:client id="{64388826-C769-834B-B547-7CC6D23A015B}" v="140" dt="2025-04-20T18:22:10.063"/>
    <p1510:client id="{7CD89357-76AF-C63A-2C90-128485B46CAC}" v="414" dt="2025-04-20T18:54:03.248"/>
    <p1510:client id="{98B549B4-9770-438D-BC60-4D6F7D5FB0DD}" v="1" dt="2025-04-20T18:00:55.159"/>
    <p1510:client id="{A398FB24-25CE-064C-9DB1-15E973BB370C}" v="58" dt="2025-04-20T16:52:04.445"/>
    <p1510:client id="{BB1CD800-C4C2-BAEC-91B9-23DE750C331A}" v="27" dt="2025-04-20T18:53:15.900"/>
    <p1510:client id="{C106E937-9AA8-FDDD-6DC9-AF0D49332023}" v="59" dt="2025-04-20T17:59:26.662"/>
    <p1510:client id="{C3F4F5FD-3EAD-4DD4-C52B-09686240A66D}" v="1630" dt="2025-04-20T08:50:13.358"/>
    <p1510:client id="{D827C3DB-42E9-2F48-CF89-8A45F2F78957}" v="124" dt="2025-04-20T18:04:18.940"/>
    <p1510:client id="{D99500F6-044A-A1E2-5091-0E114D3F03DA}" v="104" dt="2025-04-20T18:27:57.5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7CA0979-F579-4E9B-A675-1F5ABBFF00DB}" type="datetimeFigureOut">
              <a:rPr lang="en-US" dirty="0"/>
              <a:t>4/20/2025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97742319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F7E76D0F-5A12-4D0A-80B0-1A6122B61E7B}" type="datetimeFigureOut">
              <a:rPr lang="en-US" dirty="0"/>
              <a:t>4/20/2025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423260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8B9E8C84-89CA-44AB-B0BE-5C91BAF75478}" type="datetimeFigureOut">
              <a:rPr lang="en-US" dirty="0"/>
              <a:t>4/20/2025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2205602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3E7156E-175E-4DBA-9D21-B772C320F342}" type="datetimeFigureOut">
              <a:rPr lang="en-US" dirty="0"/>
              <a:t>4/20/2025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508195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04895F6E-3D02-4292-95D1-C62B3126321B}" type="datetimeFigureOut">
              <a:rPr lang="en-US" dirty="0"/>
              <a:t>4/20/2025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69563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DCB5ACB-D10C-44A8-9570-124370F4CB38}" type="datetimeFigureOut">
              <a:rPr lang="en-US" dirty="0"/>
              <a:t>4/20/2025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3207872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AB8D84F4-0E7A-4BDE-98C6-AE68FB974645}" type="datetimeFigureOut">
              <a:rPr lang="en-US" dirty="0"/>
              <a:t>4/20/2025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983651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CBEFF1D8-9801-4C4B-92F3-66C9A863BD74}" type="datetimeFigureOut">
              <a:rPr lang="en-US" dirty="0"/>
              <a:t>4/20/2025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951821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61FE8FD-B23E-4E1A-83EF-0847EBEA0105}" type="datetimeFigureOut">
              <a:rPr lang="en-US" dirty="0"/>
              <a:t>4/20/2025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432295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8DDF891E-A7C2-465C-AD39-8EDCB0F58E3C}" type="datetimeFigureOut">
              <a:rPr lang="en-US" dirty="0"/>
              <a:t>4/20/2025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336959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noChangeAspect="1"/>
          </p:cNvSpPr>
          <p:nvPr>
            <p:ph type="pic" idx="1"/>
          </p:nvPr>
        </p:nvSpPr>
        <p:spPr>
          <a:xfrm>
            <a:off x="5063319" y="657103"/>
            <a:ext cx="6483687" cy="555590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F39F93E5-AFB6-485C-8E3C-32F92A07875F}" type="datetimeFigureOut">
              <a:rPr lang="en-US" dirty="0"/>
              <a:t>4/20/2025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dirty="0"/>
              <a:t>‹#›</a:t>
            </a:fld>
            <a:endParaRPr lang="en-US"/>
          </a:p>
        </p:txBody>
      </p:sp>
    </p:spTree>
    <p:extLst>
      <p:ext uri="{BB962C8B-B14F-4D97-AF65-F5344CB8AC3E}">
        <p14:creationId xmlns:p14="http://schemas.microsoft.com/office/powerpoint/2010/main" val="1659717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3A332BE1-279E-4118-9FE3-7952B079A510}" type="datetimeFigureOut">
              <a:rPr lang="en-US" dirty="0"/>
              <a:t>4/20/2025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r>
              <a:rPr lang="en-US"/>
              <a:t>
              </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dirty="0"/>
              <a:t>‹#›</a:t>
            </a:fld>
            <a:endParaRPr lang="en-US"/>
          </a:p>
        </p:txBody>
      </p:sp>
    </p:spTree>
    <p:extLst>
      <p:ext uri="{BB962C8B-B14F-4D97-AF65-F5344CB8AC3E}">
        <p14:creationId xmlns:p14="http://schemas.microsoft.com/office/powerpoint/2010/main" val="37815104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9389C-BD5E-41A1-4944-05E70D3BEAED}"/>
              </a:ext>
            </a:extLst>
          </p:cNvPr>
          <p:cNvSpPr>
            <a:spLocks noGrp="1"/>
          </p:cNvSpPr>
          <p:nvPr>
            <p:ph type="title"/>
          </p:nvPr>
        </p:nvSpPr>
        <p:spPr>
          <a:xfrm>
            <a:off x="981765" y="2375038"/>
            <a:ext cx="10515600" cy="961129"/>
          </a:xfrm>
        </p:spPr>
        <p:txBody>
          <a:bodyPr>
            <a:normAutofit fontScale="90000"/>
          </a:bodyPr>
          <a:lstStyle/>
          <a:p>
            <a:r>
              <a:rPr lang="en-US" b="1"/>
              <a:t>Federated Learning (MTL-782)</a:t>
            </a:r>
            <a:br>
              <a:rPr lang="en-US" b="1"/>
            </a:br>
            <a:endParaRPr lang="en-US" b="1"/>
          </a:p>
        </p:txBody>
      </p:sp>
      <p:sp>
        <p:nvSpPr>
          <p:cNvPr id="3" name="Content Placeholder 2">
            <a:extLst>
              <a:ext uri="{FF2B5EF4-FFF2-40B4-BE49-F238E27FC236}">
                <a16:creationId xmlns:a16="http://schemas.microsoft.com/office/drawing/2014/main" id="{C0860A72-5E60-76BF-CB86-6F9E05274BC5}"/>
              </a:ext>
            </a:extLst>
          </p:cNvPr>
          <p:cNvSpPr>
            <a:spLocks noGrp="1"/>
          </p:cNvSpPr>
          <p:nvPr>
            <p:ph idx="1"/>
          </p:nvPr>
        </p:nvSpPr>
        <p:spPr>
          <a:xfrm>
            <a:off x="5763591" y="4520233"/>
            <a:ext cx="5590209" cy="1656730"/>
          </a:xfrm>
        </p:spPr>
        <p:txBody>
          <a:bodyPr vert="horz" lIns="91440" tIns="45720" rIns="91440" bIns="45720" rtlCol="0" anchor="b">
            <a:normAutofit/>
          </a:bodyPr>
          <a:lstStyle/>
          <a:p>
            <a:pPr marL="0" indent="0" algn="r">
              <a:buNone/>
            </a:pPr>
            <a:r>
              <a:rPr lang="en-US" dirty="0"/>
              <a:t>Ryan Azim Shaikh (2022MT11923)</a:t>
            </a:r>
            <a:br>
              <a:rPr lang="en-US" dirty="0"/>
            </a:br>
            <a:r>
              <a:rPr lang="en-US" dirty="0"/>
              <a:t>Kamal Nehra (2022MT61979)</a:t>
            </a:r>
            <a:br>
              <a:rPr lang="en-US" dirty="0"/>
            </a:br>
            <a:r>
              <a:rPr lang="en-US" dirty="0"/>
              <a:t>Keshav Rai (2022MT61968)</a:t>
            </a:r>
            <a:br>
              <a:rPr lang="en-US" dirty="0"/>
            </a:br>
            <a:r>
              <a:rPr lang="en-US" dirty="0"/>
              <a:t>Hemant </a:t>
            </a:r>
            <a:r>
              <a:rPr lang="en-US" dirty="0" err="1"/>
              <a:t>Ramgarhia</a:t>
            </a:r>
            <a:r>
              <a:rPr lang="en-US" dirty="0"/>
              <a:t> (2022MT11854)</a:t>
            </a:r>
          </a:p>
        </p:txBody>
      </p:sp>
      <p:sp>
        <p:nvSpPr>
          <p:cNvPr id="4" name="TextBox 3">
            <a:extLst>
              <a:ext uri="{FF2B5EF4-FFF2-40B4-BE49-F238E27FC236}">
                <a16:creationId xmlns:a16="http://schemas.microsoft.com/office/drawing/2014/main" id="{6B8BE74C-1EB9-C498-FB42-C6B2635F85EF}"/>
              </a:ext>
            </a:extLst>
          </p:cNvPr>
          <p:cNvSpPr txBox="1"/>
          <p:nvPr/>
        </p:nvSpPr>
        <p:spPr>
          <a:xfrm>
            <a:off x="981765" y="3424582"/>
            <a:ext cx="3835399"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a:latin typeface="Aptos Display"/>
              </a:rPr>
              <a:t>Prof. Niladri Chatterjee</a:t>
            </a:r>
          </a:p>
        </p:txBody>
      </p:sp>
    </p:spTree>
    <p:extLst>
      <p:ext uri="{BB962C8B-B14F-4D97-AF65-F5344CB8AC3E}">
        <p14:creationId xmlns:p14="http://schemas.microsoft.com/office/powerpoint/2010/main" val="3668383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69EDB-581F-623B-EF2C-25FBEB69051E}"/>
              </a:ext>
            </a:extLst>
          </p:cNvPr>
          <p:cNvSpPr>
            <a:spLocks noGrp="1"/>
          </p:cNvSpPr>
          <p:nvPr>
            <p:ph type="title"/>
          </p:nvPr>
        </p:nvSpPr>
        <p:spPr>
          <a:xfrm>
            <a:off x="398585" y="703385"/>
            <a:ext cx="10955215" cy="293077"/>
          </a:xfrm>
        </p:spPr>
        <p:txBody>
          <a:bodyPr>
            <a:noAutofit/>
          </a:bodyPr>
          <a:lstStyle/>
          <a:p>
            <a:r>
              <a:rPr lang="en-IN" sz="3500">
                <a:solidFill>
                  <a:srgbClr val="000000"/>
                </a:solidFill>
                <a:effectLst/>
                <a:latin typeface="Helvetica" pitchFamily="2" charset="0"/>
              </a:rPr>
              <a:t>Experiments on Different Parameters</a:t>
            </a:r>
            <a:br>
              <a:rPr lang="en-IN" sz="3500">
                <a:solidFill>
                  <a:srgbClr val="000000"/>
                </a:solidFill>
                <a:effectLst/>
                <a:latin typeface="Helvetica" pitchFamily="2" charset="0"/>
              </a:rPr>
            </a:br>
            <a:endParaRPr lang="en-US" sz="3500"/>
          </a:p>
        </p:txBody>
      </p:sp>
      <p:sp>
        <p:nvSpPr>
          <p:cNvPr id="3" name="Content Placeholder 2">
            <a:extLst>
              <a:ext uri="{FF2B5EF4-FFF2-40B4-BE49-F238E27FC236}">
                <a16:creationId xmlns:a16="http://schemas.microsoft.com/office/drawing/2014/main" id="{86721E1C-8591-3C3F-28A4-F7F82BEF6D54}"/>
              </a:ext>
            </a:extLst>
          </p:cNvPr>
          <p:cNvSpPr>
            <a:spLocks noGrp="1"/>
          </p:cNvSpPr>
          <p:nvPr>
            <p:ph idx="1"/>
          </p:nvPr>
        </p:nvSpPr>
        <p:spPr>
          <a:xfrm>
            <a:off x="556846" y="1195754"/>
            <a:ext cx="10515600" cy="5133609"/>
          </a:xfrm>
        </p:spPr>
        <p:txBody>
          <a:bodyPr vert="horz" lIns="91440" tIns="45720" rIns="91440" bIns="45720" rtlCol="0" anchor="t">
            <a:noAutofit/>
          </a:bodyPr>
          <a:lstStyle/>
          <a:p>
            <a:pPr marL="0" indent="0">
              <a:buNone/>
            </a:pPr>
            <a:r>
              <a:rPr lang="en-IN" sz="1400" b="1">
                <a:solidFill>
                  <a:srgbClr val="000000"/>
                </a:solidFill>
                <a:effectLst/>
                <a:latin typeface="Helvetica"/>
                <a:cs typeface="Helvetica"/>
              </a:rPr>
              <a:t>Model Architectures and Dataset Partitioning:-</a:t>
            </a:r>
          </a:p>
          <a:p>
            <a:pPr marL="0" indent="0">
              <a:buNone/>
            </a:pPr>
            <a:r>
              <a:rPr lang="en-IN" sz="1400">
                <a:solidFill>
                  <a:srgbClr val="000000"/>
                </a:solidFill>
                <a:effectLst/>
                <a:latin typeface="Helvetica"/>
                <a:cs typeface="Helvetica"/>
              </a:rPr>
              <a:t>Our initial study includes two model families applied to the MNIST digit recognition task:-</a:t>
            </a:r>
          </a:p>
          <a:p>
            <a:r>
              <a:rPr lang="en-IN" sz="1400" b="1">
                <a:solidFill>
                  <a:srgbClr val="000000"/>
                </a:solidFill>
                <a:effectLst/>
                <a:latin typeface="Helvetica"/>
                <a:cs typeface="Helvetica"/>
              </a:rPr>
              <a:t>MNIST 2NN:- </a:t>
            </a:r>
            <a:r>
              <a:rPr lang="en-IN" sz="1400">
                <a:solidFill>
                  <a:srgbClr val="000000"/>
                </a:solidFill>
                <a:effectLst/>
                <a:latin typeface="Helvetica"/>
                <a:cs typeface="Helvetica"/>
              </a:rPr>
              <a:t>A simple multilayer perceptron (MLP) with two hidden layers, each containing 200 ReLU-activated units. This model contains a total of 199,210 parameters.</a:t>
            </a:r>
          </a:p>
          <a:p>
            <a:r>
              <a:rPr lang="en-IN" sz="1400" b="1">
                <a:solidFill>
                  <a:srgbClr val="000000"/>
                </a:solidFill>
                <a:effectLst/>
                <a:latin typeface="Helvetica"/>
                <a:cs typeface="Helvetica"/>
              </a:rPr>
              <a:t>MNIST CNN:- </a:t>
            </a:r>
            <a:r>
              <a:rPr lang="en-IN" sz="1400">
                <a:solidFill>
                  <a:srgbClr val="000000"/>
                </a:solidFill>
                <a:effectLst/>
                <a:latin typeface="Helvetica"/>
                <a:cs typeface="Helvetica"/>
              </a:rPr>
              <a:t>A convolutional neural network with two convolutional layers using 5 ×5 kernels. The first layer has 32 channels and the second has 64 channels, each followed by 2 ×2 max pooling. This is followed by a fully connected layer with 512 ReLU-activated units and a final </a:t>
            </a:r>
            <a:r>
              <a:rPr lang="en-IN" sz="1400" err="1">
                <a:solidFill>
                  <a:srgbClr val="000000"/>
                </a:solidFill>
                <a:effectLst/>
                <a:latin typeface="Helvetica"/>
                <a:cs typeface="Helvetica"/>
              </a:rPr>
              <a:t>softmax</a:t>
            </a:r>
            <a:r>
              <a:rPr lang="en-IN" sz="1400">
                <a:solidFill>
                  <a:srgbClr val="000000"/>
                </a:solidFill>
                <a:effectLst/>
                <a:latin typeface="Helvetica"/>
                <a:cs typeface="Helvetica"/>
              </a:rPr>
              <a:t> output layer. The total parameter count is 1,663,370.</a:t>
            </a:r>
          </a:p>
          <a:p>
            <a:endParaRPr lang="en-IN" sz="1400">
              <a:solidFill>
                <a:srgbClr val="000000"/>
              </a:solidFill>
              <a:latin typeface="Helvetica" pitchFamily="2" charset="0"/>
              <a:cs typeface="Helvetica"/>
            </a:endParaRPr>
          </a:p>
          <a:p>
            <a:pPr marL="0" indent="0">
              <a:buNone/>
            </a:pPr>
            <a:r>
              <a:rPr lang="en-IN" sz="1400">
                <a:solidFill>
                  <a:srgbClr val="000000"/>
                </a:solidFill>
                <a:effectLst/>
                <a:latin typeface="Helvetica"/>
                <a:cs typeface="Helvetica"/>
              </a:rPr>
              <a:t>To study federated optimization, we explore two data partitioning strategies on the MNIST dataset across 100 simulated clients:</a:t>
            </a:r>
          </a:p>
          <a:p>
            <a:r>
              <a:rPr lang="en-IN" sz="1400" b="1">
                <a:solidFill>
                  <a:srgbClr val="000000"/>
                </a:solidFill>
                <a:effectLst/>
                <a:latin typeface="Helvetica"/>
                <a:cs typeface="Helvetica"/>
              </a:rPr>
              <a:t>IID Partition:- </a:t>
            </a:r>
            <a:r>
              <a:rPr lang="en-IN" sz="1400">
                <a:solidFill>
                  <a:srgbClr val="000000"/>
                </a:solidFill>
                <a:effectLst/>
                <a:latin typeface="Helvetica"/>
                <a:cs typeface="Helvetica"/>
              </a:rPr>
              <a:t>The training data is randomly shuffled and divided evenly among 100 clients, with each client receiving 600 examples.</a:t>
            </a:r>
          </a:p>
          <a:p>
            <a:r>
              <a:rPr lang="en-IN" sz="1400">
                <a:solidFill>
                  <a:srgbClr val="000000"/>
                </a:solidFill>
                <a:effectLst/>
                <a:latin typeface="Helvetica"/>
                <a:cs typeface="Helvetica"/>
              </a:rPr>
              <a:t> </a:t>
            </a:r>
            <a:r>
              <a:rPr lang="en-IN" sz="1400" b="1">
                <a:solidFill>
                  <a:srgbClr val="000000"/>
                </a:solidFill>
                <a:effectLst/>
                <a:latin typeface="Helvetica"/>
                <a:cs typeface="Helvetica"/>
              </a:rPr>
              <a:t>Non-IID Partition:- </a:t>
            </a:r>
            <a:r>
              <a:rPr lang="en-IN" sz="1400">
                <a:solidFill>
                  <a:srgbClr val="000000"/>
                </a:solidFill>
                <a:effectLst/>
                <a:latin typeface="Helvetica"/>
                <a:cs typeface="Helvetica"/>
              </a:rPr>
              <a:t>The data is sorted by digit labels and divided into 200 shards, each containing 300 examples. Each of the 100 clients is then assigned two shards, meaning most clients receive data from only two digit classes. This forms a pathological non-IID distribution designed to test the robustness of federated algorithms under extreme heterogeneity.</a:t>
            </a:r>
          </a:p>
          <a:p>
            <a:endParaRPr lang="en-IN" sz="1700">
              <a:solidFill>
                <a:srgbClr val="000000"/>
              </a:solidFill>
              <a:effectLst/>
              <a:latin typeface="Helvetica" pitchFamily="2" charset="0"/>
            </a:endParaRPr>
          </a:p>
          <a:p>
            <a:endParaRPr lang="en-IN" sz="1700">
              <a:solidFill>
                <a:srgbClr val="000000"/>
              </a:solidFill>
              <a:effectLst/>
              <a:latin typeface="Helvetica" pitchFamily="2" charset="0"/>
            </a:endParaRPr>
          </a:p>
          <a:p>
            <a:pPr marL="0" indent="0">
              <a:buNone/>
            </a:pPr>
            <a:endParaRPr lang="en-IN">
              <a:solidFill>
                <a:srgbClr val="000000"/>
              </a:solidFill>
              <a:effectLst/>
              <a:latin typeface="Helvetica" pitchFamily="2" charset="0"/>
            </a:endParaRPr>
          </a:p>
          <a:p>
            <a:pPr marL="0" indent="0">
              <a:buNone/>
            </a:pPr>
            <a:endParaRPr lang="en-US"/>
          </a:p>
        </p:txBody>
      </p:sp>
    </p:spTree>
    <p:extLst>
      <p:ext uri="{BB962C8B-B14F-4D97-AF65-F5344CB8AC3E}">
        <p14:creationId xmlns:p14="http://schemas.microsoft.com/office/powerpoint/2010/main" val="3576264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A16C-01CC-BE68-7AC6-C66F3832D24E}"/>
              </a:ext>
            </a:extLst>
          </p:cNvPr>
          <p:cNvSpPr>
            <a:spLocks noGrp="1"/>
          </p:cNvSpPr>
          <p:nvPr>
            <p:ph type="title"/>
          </p:nvPr>
        </p:nvSpPr>
        <p:spPr/>
        <p:txBody>
          <a:bodyPr>
            <a:normAutofit/>
          </a:bodyPr>
          <a:lstStyle/>
          <a:p>
            <a:r>
              <a:rPr lang="en-IN" sz="3500">
                <a:solidFill>
                  <a:srgbClr val="000000"/>
                </a:solidFill>
                <a:latin typeface="Helvetica"/>
                <a:cs typeface="Helvetica"/>
              </a:rPr>
              <a:t>Comparison of FL Strategies on Spam/Non-Spam</a:t>
            </a:r>
            <a:endParaRPr lang="en-US"/>
          </a:p>
        </p:txBody>
      </p:sp>
      <p:sp>
        <p:nvSpPr>
          <p:cNvPr id="3" name="Content Placeholder 2">
            <a:extLst>
              <a:ext uri="{FF2B5EF4-FFF2-40B4-BE49-F238E27FC236}">
                <a16:creationId xmlns:a16="http://schemas.microsoft.com/office/drawing/2014/main" id="{1A02A220-C317-B49E-2D7C-97CF3637A06B}"/>
              </a:ext>
            </a:extLst>
          </p:cNvPr>
          <p:cNvSpPr>
            <a:spLocks noGrp="1"/>
          </p:cNvSpPr>
          <p:nvPr>
            <p:ph idx="1"/>
          </p:nvPr>
        </p:nvSpPr>
        <p:spPr>
          <a:xfrm>
            <a:off x="746760" y="1581785"/>
            <a:ext cx="10515600" cy="4351338"/>
          </a:xfrm>
        </p:spPr>
        <p:txBody>
          <a:bodyPr vert="horz" lIns="91440" tIns="45720" rIns="91440" bIns="45720" rtlCol="0" anchor="t">
            <a:normAutofit/>
          </a:bodyPr>
          <a:lstStyle/>
          <a:p>
            <a:r>
              <a:rPr lang="en-US" sz="3000"/>
              <a:t>Comparison of </a:t>
            </a:r>
            <a:r>
              <a:rPr lang="en-US" sz="3000" err="1"/>
              <a:t>FedAvg</a:t>
            </a:r>
            <a:r>
              <a:rPr lang="en-US" sz="3000"/>
              <a:t>, </a:t>
            </a:r>
            <a:r>
              <a:rPr lang="en-US" sz="3000" err="1"/>
              <a:t>FedAdam</a:t>
            </a:r>
            <a:r>
              <a:rPr lang="en-US" sz="3000"/>
              <a:t>, </a:t>
            </a:r>
            <a:r>
              <a:rPr lang="en-US" sz="3000" err="1"/>
              <a:t>FedProx</a:t>
            </a:r>
            <a:r>
              <a:rPr lang="en-US" sz="3000"/>
              <a:t> and </a:t>
            </a:r>
            <a:r>
              <a:rPr lang="en-US" sz="3000" err="1"/>
              <a:t>FedYogi</a:t>
            </a:r>
            <a:r>
              <a:rPr lang="en-US" sz="3000"/>
              <a:t> in a non-IID data distribution.</a:t>
            </a:r>
          </a:p>
          <a:p>
            <a:r>
              <a:rPr lang="en-US" sz="3000"/>
              <a:t>Simulated a Non-IID split using Dirichlet Distribution.</a:t>
            </a:r>
          </a:p>
          <a:p>
            <a:r>
              <a:rPr lang="en-US" sz="3000"/>
              <a:t>Simulated client server connection for Federated Learning using Flower</a:t>
            </a:r>
          </a:p>
          <a:p>
            <a:r>
              <a:rPr lang="en-US" sz="3000"/>
              <a:t>Created visualizations of various metrics for ease of analysis.</a:t>
            </a:r>
          </a:p>
        </p:txBody>
      </p:sp>
    </p:spTree>
    <p:extLst>
      <p:ext uri="{BB962C8B-B14F-4D97-AF65-F5344CB8AC3E}">
        <p14:creationId xmlns:p14="http://schemas.microsoft.com/office/powerpoint/2010/main" val="1794252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8D085-D81F-5454-422A-750377064859}"/>
              </a:ext>
            </a:extLst>
          </p:cNvPr>
          <p:cNvSpPr>
            <a:spLocks noGrp="1"/>
          </p:cNvSpPr>
          <p:nvPr>
            <p:ph type="title"/>
          </p:nvPr>
        </p:nvSpPr>
        <p:spPr>
          <a:xfrm>
            <a:off x="613104" y="613455"/>
            <a:ext cx="7640320" cy="1093075"/>
          </a:xfrm>
        </p:spPr>
        <p:txBody>
          <a:bodyPr>
            <a:normAutofit/>
          </a:bodyPr>
          <a:lstStyle/>
          <a:p>
            <a:r>
              <a:rPr lang="en-US" sz="3500" b="1"/>
              <a:t>Our Journey </a:t>
            </a:r>
            <a:r>
              <a:rPr lang="en-US" sz="3500"/>
              <a:t>as a Team</a:t>
            </a:r>
            <a:endParaRPr lang="en-US" sz="3500" b="1"/>
          </a:p>
        </p:txBody>
      </p:sp>
      <p:sp>
        <p:nvSpPr>
          <p:cNvPr id="3" name="Content Placeholder 2">
            <a:extLst>
              <a:ext uri="{FF2B5EF4-FFF2-40B4-BE49-F238E27FC236}">
                <a16:creationId xmlns:a16="http://schemas.microsoft.com/office/drawing/2014/main" id="{66FCF908-0D62-F334-48A7-E7E222EF4E1E}"/>
              </a:ext>
            </a:extLst>
          </p:cNvPr>
          <p:cNvSpPr>
            <a:spLocks noGrp="1"/>
          </p:cNvSpPr>
          <p:nvPr>
            <p:ph idx="1"/>
          </p:nvPr>
        </p:nvSpPr>
        <p:spPr/>
        <p:txBody>
          <a:bodyPr vert="horz" lIns="91440" tIns="45720" rIns="91440" bIns="45720" rtlCol="0" anchor="t">
            <a:normAutofit/>
          </a:bodyPr>
          <a:lstStyle/>
          <a:p>
            <a:r>
              <a:rPr lang="en-US" sz="2400"/>
              <a:t>January: We learned the basics of Federated Learning and discussed various open issues and problems. We finally decided to study the issues of Non-IID Data in Federated Learning.</a:t>
            </a:r>
          </a:p>
          <a:p>
            <a:r>
              <a:rPr lang="en-US" sz="2400"/>
              <a:t>February: We studied papers regarding various proposed solutions for different classes of Non-IID Data. We decided to try various models over data that is label-skewed and quantity-skewed.</a:t>
            </a:r>
          </a:p>
          <a:p>
            <a:r>
              <a:rPr lang="en-US" sz="2400"/>
              <a:t>March/April: We applied various strategies of Model Aggregation over various Non-IID datasets and compared results.</a:t>
            </a:r>
          </a:p>
        </p:txBody>
      </p:sp>
    </p:spTree>
    <p:extLst>
      <p:ext uri="{BB962C8B-B14F-4D97-AF65-F5344CB8AC3E}">
        <p14:creationId xmlns:p14="http://schemas.microsoft.com/office/powerpoint/2010/main" val="2559364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9D444-5CBF-1892-36FF-60BCFC89FE37}"/>
              </a:ext>
            </a:extLst>
          </p:cNvPr>
          <p:cNvSpPr>
            <a:spLocks noGrp="1"/>
          </p:cNvSpPr>
          <p:nvPr>
            <p:ph type="title"/>
          </p:nvPr>
        </p:nvSpPr>
        <p:spPr>
          <a:xfrm>
            <a:off x="838200" y="365126"/>
            <a:ext cx="8218914" cy="959178"/>
          </a:xfrm>
        </p:spPr>
        <p:txBody>
          <a:bodyPr>
            <a:normAutofit/>
          </a:bodyPr>
          <a:lstStyle/>
          <a:p>
            <a:r>
              <a:rPr lang="en-US" sz="3500" b="1"/>
              <a:t>Our Journey as Individuals: Ryan</a:t>
            </a:r>
          </a:p>
        </p:txBody>
      </p:sp>
      <p:sp>
        <p:nvSpPr>
          <p:cNvPr id="3" name="Content Placeholder 2">
            <a:extLst>
              <a:ext uri="{FF2B5EF4-FFF2-40B4-BE49-F238E27FC236}">
                <a16:creationId xmlns:a16="http://schemas.microsoft.com/office/drawing/2014/main" id="{3FFF087C-8080-15FC-4928-D9FCAD554B57}"/>
              </a:ext>
            </a:extLst>
          </p:cNvPr>
          <p:cNvSpPr>
            <a:spLocks noGrp="1"/>
          </p:cNvSpPr>
          <p:nvPr>
            <p:ph idx="1"/>
          </p:nvPr>
        </p:nvSpPr>
        <p:spPr>
          <a:xfrm>
            <a:off x="838200" y="1259653"/>
            <a:ext cx="10092559" cy="4351338"/>
          </a:xfrm>
        </p:spPr>
        <p:txBody>
          <a:bodyPr vert="horz" lIns="91440" tIns="45720" rIns="91440" bIns="45720" rtlCol="0" anchor="t">
            <a:normAutofit/>
          </a:bodyPr>
          <a:lstStyle/>
          <a:p>
            <a:r>
              <a:rPr lang="en-US" sz="2000"/>
              <a:t>Once I had a general idea about the basics of Federated Learning, I started looking for libraries and other code to implement federated learning strategies. Simultaneously I decided to study the MOCHA strategy (Federated Multi-Task Learning, Virgina Smith, et al.) but due to lack of documentation of code and due to very few implementations we scraped the strategy.</a:t>
            </a:r>
          </a:p>
          <a:p>
            <a:r>
              <a:rPr lang="en-US" sz="2000"/>
              <a:t>Come March I learned about Flower, a federated learning framework.</a:t>
            </a:r>
          </a:p>
          <a:p>
            <a:r>
              <a:rPr lang="en-US" sz="2000"/>
              <a:t>Using Flower I implemented </a:t>
            </a:r>
            <a:r>
              <a:rPr lang="en-US" sz="2000" err="1"/>
              <a:t>FedAvg</a:t>
            </a:r>
            <a:r>
              <a:rPr lang="en-US" sz="2000"/>
              <a:t>, </a:t>
            </a:r>
            <a:r>
              <a:rPr lang="en-US" sz="2000" err="1"/>
              <a:t>FedAdam</a:t>
            </a:r>
            <a:r>
              <a:rPr lang="en-US" sz="2000"/>
              <a:t>, </a:t>
            </a:r>
            <a:r>
              <a:rPr lang="en-US" sz="2000" err="1"/>
              <a:t>FedProx</a:t>
            </a:r>
            <a:r>
              <a:rPr lang="en-US" sz="2000"/>
              <a:t> and </a:t>
            </a:r>
            <a:r>
              <a:rPr lang="en-US" sz="2000" err="1"/>
              <a:t>FedYogi</a:t>
            </a:r>
            <a:r>
              <a:rPr lang="en-US" sz="2000"/>
              <a:t> strategies using a simple Logistic Regression model for a very famous ML problem- Spam/Not-Spam detection. I cleaned the data set extracted the features using a simple TFIDF </a:t>
            </a:r>
            <a:r>
              <a:rPr lang="en-US" sz="2000" err="1"/>
              <a:t>vectoriser</a:t>
            </a:r>
            <a:r>
              <a:rPr lang="en-US" sz="2000"/>
              <a:t> and then used a Dirichlet distribution to emulate Label Distibution Skew. I split the data over 4 sample clients and using Flower created a simulation to run the various strategies and plot and display log-loss, accuracy, f1-score, recall and precision.</a:t>
            </a:r>
          </a:p>
        </p:txBody>
      </p:sp>
    </p:spTree>
    <p:extLst>
      <p:ext uri="{BB962C8B-B14F-4D97-AF65-F5344CB8AC3E}">
        <p14:creationId xmlns:p14="http://schemas.microsoft.com/office/powerpoint/2010/main" val="4005577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A426-E99F-9706-9C54-AFAD6DD642FB}"/>
              </a:ext>
            </a:extLst>
          </p:cNvPr>
          <p:cNvSpPr>
            <a:spLocks noGrp="1"/>
          </p:cNvSpPr>
          <p:nvPr>
            <p:ph type="title"/>
          </p:nvPr>
        </p:nvSpPr>
        <p:spPr/>
        <p:txBody>
          <a:bodyPr/>
          <a:lstStyle/>
          <a:p>
            <a:r>
              <a:rPr lang="en-US" sz="3500" b="1"/>
              <a:t>Our Journey as Individuals: Kamal</a:t>
            </a:r>
          </a:p>
        </p:txBody>
      </p:sp>
      <p:sp>
        <p:nvSpPr>
          <p:cNvPr id="3" name="Content Placeholder 2">
            <a:extLst>
              <a:ext uri="{FF2B5EF4-FFF2-40B4-BE49-F238E27FC236}">
                <a16:creationId xmlns:a16="http://schemas.microsoft.com/office/drawing/2014/main" id="{ED6C4142-E394-F370-5597-10D79052975F}"/>
              </a:ext>
            </a:extLst>
          </p:cNvPr>
          <p:cNvSpPr>
            <a:spLocks noGrp="1"/>
          </p:cNvSpPr>
          <p:nvPr>
            <p:ph idx="1"/>
          </p:nvPr>
        </p:nvSpPr>
        <p:spPr/>
        <p:txBody>
          <a:bodyPr vert="horz" lIns="91440" tIns="45720" rIns="91440" bIns="45720" rtlCol="0" anchor="t">
            <a:normAutofit fontScale="92500" lnSpcReduction="10000"/>
          </a:bodyPr>
          <a:lstStyle/>
          <a:p>
            <a:r>
              <a:rPr lang="en-US">
                <a:ea typeface="+mn-lt"/>
                <a:cs typeface="+mn-lt"/>
              </a:rPr>
              <a:t> Studied Google </a:t>
            </a:r>
            <a:r>
              <a:rPr lang="en-US" err="1">
                <a:ea typeface="+mn-lt"/>
                <a:cs typeface="+mn-lt"/>
              </a:rPr>
              <a:t>GBoard</a:t>
            </a:r>
            <a:r>
              <a:rPr lang="en-US">
                <a:ea typeface="+mn-lt"/>
                <a:cs typeface="+mn-lt"/>
              </a:rPr>
              <a:t> FL use-case to understand practical FL.</a:t>
            </a:r>
            <a:endParaRPr lang="en-US"/>
          </a:p>
          <a:p>
            <a:r>
              <a:rPr lang="en-US">
                <a:ea typeface="+mn-lt"/>
                <a:cs typeface="+mn-lt"/>
              </a:rPr>
              <a:t> Investigated </a:t>
            </a:r>
            <a:r>
              <a:rPr lang="en-US" err="1">
                <a:ea typeface="+mn-lt"/>
                <a:cs typeface="+mn-lt"/>
              </a:rPr>
              <a:t>FedAvg</a:t>
            </a:r>
            <a:r>
              <a:rPr lang="en-US">
                <a:ea typeface="+mn-lt"/>
                <a:cs typeface="+mn-lt"/>
              </a:rPr>
              <a:t>  convergence theory on Non-IID data.</a:t>
            </a:r>
            <a:endParaRPr lang="en-US"/>
          </a:p>
          <a:p>
            <a:r>
              <a:rPr lang="en-US">
                <a:ea typeface="+mn-lt"/>
                <a:cs typeface="+mn-lt"/>
              </a:rPr>
              <a:t>Tested:</a:t>
            </a:r>
            <a:endParaRPr lang="en-US"/>
          </a:p>
          <a:p>
            <a:pPr marL="0" indent="0">
              <a:buNone/>
            </a:pPr>
            <a:r>
              <a:rPr lang="en-US">
                <a:ea typeface="+mn-lt"/>
                <a:cs typeface="+mn-lt"/>
              </a:rPr>
              <a:t>  Varying client ratios</a:t>
            </a:r>
            <a:endParaRPr lang="en-US"/>
          </a:p>
          <a:p>
            <a:pPr marL="0" indent="0">
              <a:buNone/>
            </a:pPr>
            <a:r>
              <a:rPr lang="en-US">
                <a:ea typeface="+mn-lt"/>
                <a:cs typeface="+mn-lt"/>
              </a:rPr>
              <a:t>  Impact of local epochs </a:t>
            </a:r>
            <a:endParaRPr lang="en-US"/>
          </a:p>
          <a:p>
            <a:pPr marL="0" indent="0">
              <a:buNone/>
            </a:pPr>
            <a:r>
              <a:rPr lang="en-US">
                <a:ea typeface="+mn-lt"/>
                <a:cs typeface="+mn-lt"/>
              </a:rPr>
              <a:t>  Sampling and averaging techniques</a:t>
            </a:r>
          </a:p>
          <a:p>
            <a:r>
              <a:rPr lang="en-US">
                <a:ea typeface="+mn-lt"/>
                <a:cs typeface="+mn-lt"/>
              </a:rPr>
              <a:t>Implemented a CNN in federated setup using Flower.</a:t>
            </a:r>
            <a:endParaRPr lang="en-US"/>
          </a:p>
          <a:p>
            <a:r>
              <a:rPr lang="en-US">
                <a:ea typeface="+mn-lt"/>
                <a:cs typeface="+mn-lt"/>
              </a:rPr>
              <a:t>Studied distributed optimization and early development of FL.</a:t>
            </a:r>
          </a:p>
          <a:p>
            <a:r>
              <a:rPr lang="en-US">
                <a:ea typeface="+mn-lt"/>
                <a:cs typeface="+mn-lt"/>
              </a:rPr>
              <a:t>Experimented on different parameters to check  number of communications between server and clients. Used NN and CNN models (basic-experiments (2).</a:t>
            </a:r>
            <a:r>
              <a:rPr lang="en-US" err="1">
                <a:ea typeface="+mn-lt"/>
                <a:cs typeface="+mn-lt"/>
              </a:rPr>
              <a:t>ipynb</a:t>
            </a:r>
            <a:r>
              <a:rPr lang="en-US">
                <a:ea typeface="+mn-lt"/>
                <a:cs typeface="+mn-lt"/>
              </a:rPr>
              <a:t>).</a:t>
            </a:r>
            <a:br>
              <a:rPr lang="en-US">
                <a:ea typeface="+mn-lt"/>
                <a:cs typeface="+mn-lt"/>
              </a:rPr>
            </a:br>
            <a:endParaRPr lang="en-US"/>
          </a:p>
        </p:txBody>
      </p:sp>
    </p:spTree>
    <p:extLst>
      <p:ext uri="{BB962C8B-B14F-4D97-AF65-F5344CB8AC3E}">
        <p14:creationId xmlns:p14="http://schemas.microsoft.com/office/powerpoint/2010/main" val="2140310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59EB3-A46E-750B-0345-BA09A547219B}"/>
              </a:ext>
            </a:extLst>
          </p:cNvPr>
          <p:cNvSpPr>
            <a:spLocks noGrp="1"/>
          </p:cNvSpPr>
          <p:nvPr>
            <p:ph type="title"/>
          </p:nvPr>
        </p:nvSpPr>
        <p:spPr/>
        <p:txBody>
          <a:bodyPr>
            <a:normAutofit/>
          </a:bodyPr>
          <a:lstStyle/>
          <a:p>
            <a:r>
              <a:rPr lang="en-US" sz="3500" b="1">
                <a:ea typeface="+mj-lt"/>
                <a:cs typeface="+mj-lt"/>
              </a:rPr>
              <a:t>Our Journey as Individuals: Keshav</a:t>
            </a:r>
            <a:endParaRPr lang="en-US" b="1"/>
          </a:p>
        </p:txBody>
      </p:sp>
      <p:sp>
        <p:nvSpPr>
          <p:cNvPr id="3" name="Content Placeholder 2">
            <a:extLst>
              <a:ext uri="{FF2B5EF4-FFF2-40B4-BE49-F238E27FC236}">
                <a16:creationId xmlns:a16="http://schemas.microsoft.com/office/drawing/2014/main" id="{CD7C7C0A-5182-1767-8355-1547C24092EC}"/>
              </a:ext>
            </a:extLst>
          </p:cNvPr>
          <p:cNvSpPr>
            <a:spLocks noGrp="1"/>
          </p:cNvSpPr>
          <p:nvPr>
            <p:ph idx="1"/>
          </p:nvPr>
        </p:nvSpPr>
        <p:spPr/>
        <p:txBody>
          <a:bodyPr vert="horz" lIns="91440" tIns="45720" rIns="91440" bIns="45720" rtlCol="0" anchor="t">
            <a:normAutofit/>
          </a:bodyPr>
          <a:lstStyle/>
          <a:p>
            <a:r>
              <a:rPr lang="en-US" sz="2400">
                <a:ea typeface="+mn-lt"/>
                <a:cs typeface="+mn-lt"/>
              </a:rPr>
              <a:t>Explored the historical development of Federated Learning.</a:t>
            </a:r>
            <a:endParaRPr lang="en-US" sz="2400"/>
          </a:p>
          <a:p>
            <a:r>
              <a:rPr lang="en-US" sz="2400">
                <a:ea typeface="+mn-lt"/>
                <a:cs typeface="+mn-lt"/>
              </a:rPr>
              <a:t>Studied evolution from centralized to distributed and then to FL.</a:t>
            </a:r>
            <a:endParaRPr lang="en-US" sz="2400"/>
          </a:p>
          <a:p>
            <a:r>
              <a:rPr lang="en-US" sz="2400">
                <a:ea typeface="+mn-lt"/>
                <a:cs typeface="+mn-lt"/>
              </a:rPr>
              <a:t>Studied about </a:t>
            </a:r>
            <a:r>
              <a:rPr lang="en-US" sz="2400" err="1">
                <a:ea typeface="+mn-lt"/>
                <a:cs typeface="+mn-lt"/>
              </a:rPr>
              <a:t>GBoard's</a:t>
            </a:r>
            <a:r>
              <a:rPr lang="en-US" sz="2400">
                <a:ea typeface="+mn-lt"/>
                <a:cs typeface="+mn-lt"/>
              </a:rPr>
              <a:t> Federated Learning pipeline.</a:t>
            </a:r>
            <a:endParaRPr lang="en-US" sz="2400"/>
          </a:p>
          <a:p>
            <a:r>
              <a:rPr lang="en-US" sz="2400">
                <a:ea typeface="+mn-lt"/>
                <a:cs typeface="+mn-lt"/>
              </a:rPr>
              <a:t>Analyzed </a:t>
            </a:r>
            <a:r>
              <a:rPr lang="en-US" sz="2400" err="1">
                <a:ea typeface="+mn-lt"/>
                <a:cs typeface="+mn-lt"/>
              </a:rPr>
              <a:t>FedAvg</a:t>
            </a:r>
            <a:r>
              <a:rPr lang="en-US" sz="2400">
                <a:ea typeface="+mn-lt"/>
                <a:cs typeface="+mn-lt"/>
              </a:rPr>
              <a:t> convergence on MNIST dataset.</a:t>
            </a:r>
            <a:endParaRPr lang="en-US" sz="2400"/>
          </a:p>
          <a:p>
            <a:r>
              <a:rPr lang="en-US" sz="2400"/>
              <a:t>Worked on  research papers on convergence of </a:t>
            </a:r>
            <a:r>
              <a:rPr lang="en-US" sz="2400" err="1"/>
              <a:t>FedAvg</a:t>
            </a:r>
            <a:r>
              <a:rPr lang="en-US" sz="2400"/>
              <a:t>.</a:t>
            </a:r>
          </a:p>
          <a:p>
            <a:r>
              <a:rPr lang="en-US" sz="2400" spc="0">
                <a:latin typeface="Aptos"/>
              </a:rPr>
              <a:t>Tried to </a:t>
            </a:r>
            <a:r>
              <a:rPr lang="en-US" sz="2400">
                <a:latin typeface="Aptos"/>
              </a:rPr>
              <a:t>independently verify the convergence result of </a:t>
            </a:r>
            <a:r>
              <a:rPr lang="en-US" sz="2400" err="1">
                <a:latin typeface="Aptos"/>
              </a:rPr>
              <a:t>FedAvg</a:t>
            </a:r>
            <a:r>
              <a:rPr lang="en-US" sz="2400">
                <a:latin typeface="Aptos"/>
              </a:rPr>
              <a:t>.</a:t>
            </a:r>
            <a:endParaRPr lang="en-US" sz="2400" spc="0">
              <a:latin typeface="Aptos"/>
            </a:endParaRPr>
          </a:p>
        </p:txBody>
      </p:sp>
    </p:spTree>
    <p:extLst>
      <p:ext uri="{BB962C8B-B14F-4D97-AF65-F5344CB8AC3E}">
        <p14:creationId xmlns:p14="http://schemas.microsoft.com/office/powerpoint/2010/main" val="1640856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2CE7E-B8B3-F13F-F895-B437A3667A7C}"/>
              </a:ext>
            </a:extLst>
          </p:cNvPr>
          <p:cNvSpPr>
            <a:spLocks noGrp="1"/>
          </p:cNvSpPr>
          <p:nvPr>
            <p:ph type="title"/>
          </p:nvPr>
        </p:nvSpPr>
        <p:spPr/>
        <p:txBody>
          <a:bodyPr/>
          <a:lstStyle/>
          <a:p>
            <a:r>
              <a:rPr lang="en-US" sz="3500" b="1"/>
              <a:t>Our Journey as Individuals: Hemant</a:t>
            </a:r>
          </a:p>
        </p:txBody>
      </p:sp>
      <p:sp>
        <p:nvSpPr>
          <p:cNvPr id="3" name="Content Placeholder 2">
            <a:extLst>
              <a:ext uri="{FF2B5EF4-FFF2-40B4-BE49-F238E27FC236}">
                <a16:creationId xmlns:a16="http://schemas.microsoft.com/office/drawing/2014/main" id="{EF12791C-7AA0-0F82-E321-9D91B7AA7004}"/>
              </a:ext>
            </a:extLst>
          </p:cNvPr>
          <p:cNvSpPr>
            <a:spLocks noGrp="1"/>
          </p:cNvSpPr>
          <p:nvPr>
            <p:ph idx="1"/>
          </p:nvPr>
        </p:nvSpPr>
        <p:spPr>
          <a:xfrm>
            <a:off x="828040" y="1927225"/>
            <a:ext cx="10515600" cy="4351338"/>
          </a:xfrm>
        </p:spPr>
        <p:txBody>
          <a:bodyPr vert="horz" lIns="91440" tIns="45720" rIns="91440" bIns="45720" rtlCol="0" anchor="t">
            <a:normAutofit/>
          </a:bodyPr>
          <a:lstStyle/>
          <a:p>
            <a:r>
              <a:rPr lang="en-US" sz="2400">
                <a:ea typeface="+mn-lt"/>
                <a:cs typeface="+mn-lt"/>
              </a:rPr>
              <a:t>Explored infrastructure challenges in FL</a:t>
            </a:r>
            <a:endParaRPr lang="en-US" sz="2400"/>
          </a:p>
          <a:p>
            <a:r>
              <a:rPr lang="en-US" sz="2400">
                <a:ea typeface="+mn-lt"/>
                <a:cs typeface="+mn-lt"/>
              </a:rPr>
              <a:t>Client sampling</a:t>
            </a:r>
            <a:endParaRPr lang="en-US" sz="2400"/>
          </a:p>
          <a:p>
            <a:r>
              <a:rPr lang="en-US" sz="2400">
                <a:ea typeface="+mn-lt"/>
                <a:cs typeface="+mn-lt"/>
              </a:rPr>
              <a:t>Analyzed non-IID convergence challenges</a:t>
            </a:r>
            <a:endParaRPr lang="en-US" sz="2400"/>
          </a:p>
          <a:p>
            <a:r>
              <a:rPr lang="en-US" sz="2400">
                <a:ea typeface="+mn-lt"/>
                <a:cs typeface="+mn-lt"/>
              </a:rPr>
              <a:t>Reviewed </a:t>
            </a:r>
            <a:r>
              <a:rPr lang="en-US" sz="2400" err="1">
                <a:ea typeface="+mn-lt"/>
                <a:cs typeface="+mn-lt"/>
              </a:rPr>
              <a:t>FedProx</a:t>
            </a:r>
            <a:r>
              <a:rPr lang="en-US" sz="2400">
                <a:ea typeface="+mn-lt"/>
                <a:cs typeface="+mn-lt"/>
              </a:rPr>
              <a:t> </a:t>
            </a:r>
            <a:endParaRPr lang="en-US" sz="2400"/>
          </a:p>
          <a:p>
            <a:r>
              <a:rPr lang="en-US" sz="2400">
                <a:ea typeface="+mn-lt"/>
                <a:cs typeface="+mn-lt"/>
              </a:rPr>
              <a:t>Ran small-scale simulations to analyze performance variance under system heterogeneity</a:t>
            </a:r>
            <a:endParaRPr lang="en-US" sz="2400"/>
          </a:p>
        </p:txBody>
      </p:sp>
    </p:spTree>
    <p:extLst>
      <p:ext uri="{BB962C8B-B14F-4D97-AF65-F5344CB8AC3E}">
        <p14:creationId xmlns:p14="http://schemas.microsoft.com/office/powerpoint/2010/main" val="2593764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8D324-7386-4A52-89F1-C4000E5BF78E}"/>
              </a:ext>
            </a:extLst>
          </p:cNvPr>
          <p:cNvSpPr>
            <a:spLocks noGrp="1"/>
          </p:cNvSpPr>
          <p:nvPr>
            <p:ph type="title"/>
          </p:nvPr>
        </p:nvSpPr>
        <p:spPr>
          <a:xfrm>
            <a:off x="838200" y="2763184"/>
            <a:ext cx="10515600" cy="1325563"/>
          </a:xfrm>
        </p:spPr>
        <p:txBody>
          <a:bodyPr>
            <a:normAutofit fontScale="90000"/>
          </a:bodyPr>
          <a:lstStyle/>
          <a:p>
            <a:pPr algn="ctr"/>
            <a:r>
              <a:rPr lang="en-US" sz="4500" b="1">
                <a:latin typeface="Aptos Display"/>
              </a:rPr>
              <a:t>Thank You!</a:t>
            </a:r>
            <a:br>
              <a:rPr lang="en-US" sz="4500">
                <a:latin typeface="Aptos Display"/>
              </a:rPr>
            </a:br>
            <a:r>
              <a:rPr lang="en-US" sz="4800" b="0" err="1">
                <a:solidFill>
                  <a:srgbClr val="1F1F1F"/>
                </a:solidFill>
                <a:latin typeface="Consolas"/>
              </a:rPr>
              <a:t>ধন্যবাদ</a:t>
            </a:r>
            <a:br>
              <a:rPr lang="en-US" sz="4500">
                <a:latin typeface="Aptos Display"/>
              </a:rPr>
            </a:br>
            <a:endParaRPr lang="en-US" sz="4000" b="0">
              <a:solidFill>
                <a:srgbClr val="1F1F1F"/>
              </a:solidFill>
              <a:latin typeface="Consolas"/>
            </a:endParaRPr>
          </a:p>
        </p:txBody>
      </p:sp>
    </p:spTree>
    <p:extLst>
      <p:ext uri="{BB962C8B-B14F-4D97-AF65-F5344CB8AC3E}">
        <p14:creationId xmlns:p14="http://schemas.microsoft.com/office/powerpoint/2010/main" val="2407787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68DD6-1925-5BDF-D396-E062339C9C49}"/>
              </a:ext>
            </a:extLst>
          </p:cNvPr>
          <p:cNvSpPr>
            <a:spLocks noGrp="1"/>
          </p:cNvSpPr>
          <p:nvPr>
            <p:ph type="ctrTitle"/>
          </p:nvPr>
        </p:nvSpPr>
        <p:spPr>
          <a:xfrm>
            <a:off x="333986" y="325822"/>
            <a:ext cx="6674069" cy="557047"/>
          </a:xfrm>
        </p:spPr>
        <p:txBody>
          <a:bodyPr>
            <a:noAutofit/>
          </a:bodyPr>
          <a:lstStyle/>
          <a:p>
            <a:br>
              <a:rPr lang="en-IN" sz="2800"/>
            </a:br>
            <a:r>
              <a:rPr lang="en-IN" sz="2800" b="1"/>
              <a:t>Introduction to Federated Learning</a:t>
            </a:r>
            <a:endParaRPr lang="en-US" sz="2800" b="1"/>
          </a:p>
        </p:txBody>
      </p:sp>
      <p:sp>
        <p:nvSpPr>
          <p:cNvPr id="3" name="Subtitle 2">
            <a:extLst>
              <a:ext uri="{FF2B5EF4-FFF2-40B4-BE49-F238E27FC236}">
                <a16:creationId xmlns:a16="http://schemas.microsoft.com/office/drawing/2014/main" id="{BBC9EB6F-E386-D494-673F-44F13B2187B7}"/>
              </a:ext>
            </a:extLst>
          </p:cNvPr>
          <p:cNvSpPr>
            <a:spLocks noGrp="1"/>
          </p:cNvSpPr>
          <p:nvPr>
            <p:ph type="subTitle" idx="1"/>
          </p:nvPr>
        </p:nvSpPr>
        <p:spPr>
          <a:xfrm>
            <a:off x="334199" y="1114097"/>
            <a:ext cx="5768504" cy="5418081"/>
          </a:xfrm>
        </p:spPr>
        <p:txBody>
          <a:bodyPr vert="horz" lIns="91440" tIns="45720" rIns="91440" bIns="45720" rtlCol="0" anchor="t">
            <a:normAutofit lnSpcReduction="10000"/>
          </a:bodyPr>
          <a:lstStyle/>
          <a:p>
            <a:pPr algn="l"/>
            <a:r>
              <a:rPr lang="en-IN" sz="2800" b="1"/>
              <a:t>Federated Learning (FL) </a:t>
            </a:r>
            <a:r>
              <a:rPr lang="en-IN" sz="2800"/>
              <a:t>is a privacy-preserving, decentralized machine learning framework where multiple clients (like smartphones or hospitals) collaboratively train a model without sharing their raw data. Instead, each client computes updates on its local data and shares only the model parameters with a central server.</a:t>
            </a:r>
          </a:p>
          <a:p>
            <a:pPr algn="l"/>
            <a:endParaRPr lang="en-IN" sz="1800"/>
          </a:p>
          <a:p>
            <a:pPr algn="l"/>
            <a:endParaRPr lang="en-US"/>
          </a:p>
        </p:txBody>
      </p:sp>
      <p:pic>
        <p:nvPicPr>
          <p:cNvPr id="1026" name="Picture 2" descr="Generated image">
            <a:extLst>
              <a:ext uri="{FF2B5EF4-FFF2-40B4-BE49-F238E27FC236}">
                <a16:creationId xmlns:a16="http://schemas.microsoft.com/office/drawing/2014/main" id="{4A0C1E79-93FD-D14C-AA5D-F049AD5AB9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3634" y="1114782"/>
            <a:ext cx="5092505" cy="5183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095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7CDB9-A725-9094-43B9-018A35D3F3CE}"/>
              </a:ext>
            </a:extLst>
          </p:cNvPr>
          <p:cNvSpPr>
            <a:spLocks noGrp="1"/>
          </p:cNvSpPr>
          <p:nvPr>
            <p:ph type="title"/>
          </p:nvPr>
        </p:nvSpPr>
        <p:spPr/>
        <p:txBody>
          <a:bodyPr vert="horz" lIns="91440" tIns="45720" rIns="91440" bIns="45720" rtlCol="0" anchor="ctr">
            <a:noAutofit/>
          </a:bodyPr>
          <a:lstStyle/>
          <a:p>
            <a:pPr>
              <a:spcBef>
                <a:spcPts val="1000"/>
              </a:spcBef>
            </a:pPr>
            <a:br>
              <a:rPr lang="en-IN" sz="3200" b="1">
                <a:latin typeface="Aptos"/>
              </a:rPr>
            </a:br>
            <a:br>
              <a:rPr lang="en-IN" sz="3200" b="1">
                <a:latin typeface="Aptos"/>
              </a:rPr>
            </a:br>
            <a:br>
              <a:rPr lang="en-IN" sz="3200" b="1">
                <a:latin typeface="Aptos"/>
              </a:rPr>
            </a:br>
            <a:br>
              <a:rPr lang="en-IN" sz="3200" b="1">
                <a:latin typeface="Aptos"/>
              </a:rPr>
            </a:br>
            <a:r>
              <a:rPr lang="en-IN" b="1">
                <a:latin typeface="Aptos"/>
              </a:rPr>
              <a:t>How FL Works:</a:t>
            </a:r>
            <a:br>
              <a:rPr lang="en-IN" sz="3200" b="1">
                <a:latin typeface="Aptos"/>
              </a:rPr>
            </a:br>
            <a:br>
              <a:rPr lang="en-IN" sz="3200" b="1">
                <a:latin typeface="Aptos"/>
              </a:rPr>
            </a:br>
            <a:br>
              <a:rPr lang="en-IN" sz="3200" b="1">
                <a:latin typeface="Aptos"/>
              </a:rPr>
            </a:br>
            <a:br>
              <a:rPr lang="en-IN" sz="3200" b="1">
                <a:latin typeface="Aptos"/>
              </a:rPr>
            </a:br>
            <a:br>
              <a:rPr lang="en-IN" sz="3200" b="1">
                <a:latin typeface="Aptos"/>
              </a:rPr>
            </a:br>
            <a:endParaRPr lang="en-IN" sz="4000" b="1">
              <a:latin typeface="Aptos"/>
            </a:endParaRPr>
          </a:p>
        </p:txBody>
      </p:sp>
      <p:sp>
        <p:nvSpPr>
          <p:cNvPr id="4" name="Content Placeholder 2">
            <a:extLst>
              <a:ext uri="{FF2B5EF4-FFF2-40B4-BE49-F238E27FC236}">
                <a16:creationId xmlns:a16="http://schemas.microsoft.com/office/drawing/2014/main" id="{9915C4D5-CEB8-9E72-732B-CA8185355B52}"/>
              </a:ext>
            </a:extLst>
          </p:cNvPr>
          <p:cNvSpPr>
            <a:spLocks noGrp="1"/>
          </p:cNvSpPr>
          <p:nvPr>
            <p:ph idx="1"/>
          </p:nvPr>
        </p:nvSpPr>
        <p:spPr>
          <a:xfrm>
            <a:off x="838200" y="1219200"/>
            <a:ext cx="10515600" cy="5273675"/>
          </a:xfrm>
        </p:spPr>
        <p:txBody>
          <a:bodyPr vert="horz" lIns="91440" tIns="45720" rIns="91440" bIns="45720" rtlCol="0" anchor="t">
            <a:noAutofit/>
          </a:bodyPr>
          <a:lstStyle/>
          <a:p>
            <a:pPr marL="342900" indent="-342900">
              <a:buAutoNum type="arabicPeriod"/>
            </a:pPr>
            <a:r>
              <a:rPr lang="en-IN" sz="3000"/>
              <a:t> A central server sends the current model to a selected set of clients.</a:t>
            </a:r>
            <a:endParaRPr lang="en-US" sz="3000"/>
          </a:p>
          <a:p>
            <a:pPr marL="342900" indent="-342900">
              <a:buAutoNum type="arabicPeriod"/>
            </a:pPr>
            <a:r>
              <a:rPr lang="en-IN" sz="3000"/>
              <a:t> Clients perform local training using their private data (e.g., several SGD steps).</a:t>
            </a:r>
            <a:endParaRPr lang="en-US" sz="3000"/>
          </a:p>
          <a:p>
            <a:pPr marL="342900" indent="-342900">
              <a:buAutoNum type="arabicPeriod"/>
            </a:pPr>
            <a:r>
              <a:rPr lang="en-IN" sz="3000"/>
              <a:t> Clients send their updated model weights back to the server.</a:t>
            </a:r>
            <a:endParaRPr lang="en-US" sz="3000"/>
          </a:p>
          <a:p>
            <a:pPr marL="342900" indent="-342900">
              <a:buAutoNum type="arabicPeriod"/>
            </a:pPr>
            <a:r>
              <a:rPr lang="en-IN" sz="3000"/>
              <a:t> The server performs aggregation (usually weighted averaging).</a:t>
            </a:r>
            <a:endParaRPr lang="en-US" sz="3000"/>
          </a:p>
          <a:p>
            <a:pPr marL="342900" indent="-342900">
              <a:buAutoNum type="arabicPeriod"/>
            </a:pPr>
            <a:r>
              <a:rPr lang="en-IN" sz="3000"/>
              <a:t> Steps 1– 4 repeat until the model converges.</a:t>
            </a:r>
            <a:endParaRPr lang="en-US" sz="3000"/>
          </a:p>
          <a:p>
            <a:endParaRPr lang="en-IN"/>
          </a:p>
        </p:txBody>
      </p:sp>
    </p:spTree>
    <p:extLst>
      <p:ext uri="{BB962C8B-B14F-4D97-AF65-F5344CB8AC3E}">
        <p14:creationId xmlns:p14="http://schemas.microsoft.com/office/powerpoint/2010/main" val="14818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1B4360-E45C-BA88-737D-AC4187D9BF15}"/>
              </a:ext>
            </a:extLst>
          </p:cNvPr>
          <p:cNvSpPr>
            <a:spLocks noGrp="1"/>
          </p:cNvSpPr>
          <p:nvPr>
            <p:ph type="title"/>
          </p:nvPr>
        </p:nvSpPr>
        <p:spPr/>
        <p:txBody>
          <a:bodyPr vert="horz" lIns="91440" tIns="45720" rIns="91440" bIns="45720" rtlCol="0" anchor="ctr">
            <a:noAutofit/>
          </a:bodyPr>
          <a:lstStyle/>
          <a:p>
            <a:pPr>
              <a:spcBef>
                <a:spcPts val="1000"/>
              </a:spcBef>
            </a:pPr>
            <a:br>
              <a:rPr lang="en-IN" sz="3200" b="1">
                <a:latin typeface="Aptos"/>
              </a:rPr>
            </a:br>
            <a:br>
              <a:rPr lang="en-IN" sz="3200" b="1">
                <a:latin typeface="Aptos"/>
              </a:rPr>
            </a:br>
            <a:br>
              <a:rPr lang="en-IN" sz="3200" b="1">
                <a:latin typeface="Aptos"/>
              </a:rPr>
            </a:br>
            <a:br>
              <a:rPr lang="en-IN" sz="3200" b="1">
                <a:latin typeface="Aptos"/>
              </a:rPr>
            </a:br>
            <a:br>
              <a:rPr lang="en-IN" sz="3200" b="1">
                <a:latin typeface="Aptos"/>
              </a:rPr>
            </a:br>
            <a:br>
              <a:rPr lang="en-IN" sz="3200" b="1">
                <a:latin typeface="Aptos"/>
              </a:rPr>
            </a:br>
            <a:br>
              <a:rPr lang="en-IN" sz="3200" b="1">
                <a:latin typeface="Aptos"/>
              </a:rPr>
            </a:br>
            <a:br>
              <a:rPr lang="en-IN" sz="3200" b="1">
                <a:latin typeface="Aptos"/>
              </a:rPr>
            </a:br>
            <a:br>
              <a:rPr lang="en-IN" sz="3200" b="1">
                <a:latin typeface="Aptos"/>
              </a:rPr>
            </a:br>
            <a:br>
              <a:rPr lang="en-IN" sz="3200" b="1">
                <a:latin typeface="Aptos"/>
              </a:rPr>
            </a:br>
            <a:r>
              <a:rPr lang="en-IN" sz="4000" b="1">
                <a:latin typeface="Aptos"/>
              </a:rPr>
              <a:t>Key Motivation Behind FL</a:t>
            </a:r>
            <a:br>
              <a:rPr lang="en-IN" sz="4000" b="1">
                <a:latin typeface="Aptos"/>
              </a:rPr>
            </a:br>
            <a:endParaRPr lang="en-US" sz="4000">
              <a:latin typeface="Aptos"/>
            </a:endParaRPr>
          </a:p>
          <a:p>
            <a:pPr marL="285750" indent="-285750">
              <a:spcBef>
                <a:spcPts val="1000"/>
              </a:spcBef>
              <a:buFont typeface="Arial,Sans-Serif"/>
              <a:buChar char="•"/>
            </a:pPr>
            <a:r>
              <a:rPr lang="en-IN" sz="3200" b="0">
                <a:latin typeface="Aptos"/>
              </a:rPr>
              <a:t>Traditional ML requires aggregating all data at a central location, which raises privacy concerns and logistical challenges.</a:t>
            </a:r>
            <a:endParaRPr lang="en-US" sz="3200" b="0">
              <a:latin typeface="Aptos"/>
            </a:endParaRPr>
          </a:p>
          <a:p>
            <a:pPr marL="285750" indent="-285750">
              <a:spcBef>
                <a:spcPts val="1000"/>
              </a:spcBef>
              <a:buFont typeface="Arial,Sans-Serif"/>
              <a:buChar char="•"/>
            </a:pPr>
            <a:r>
              <a:rPr lang="en-IN" sz="3200" b="0">
                <a:latin typeface="Aptos"/>
              </a:rPr>
              <a:t>With the rise of edge computing (e.g., mobile phones, IoT devices), data is increasingly distributed and sensitive.</a:t>
            </a:r>
            <a:endParaRPr lang="en-US" sz="3200" b="0">
              <a:latin typeface="Aptos"/>
            </a:endParaRPr>
          </a:p>
          <a:p>
            <a:pPr marL="285750" indent="-285750">
              <a:spcBef>
                <a:spcPts val="1000"/>
              </a:spcBef>
              <a:buFont typeface="Arial,Sans-Serif"/>
              <a:buChar char="•"/>
            </a:pPr>
            <a:r>
              <a:rPr lang="en-IN" sz="3200" b="0">
                <a:latin typeface="Aptos"/>
              </a:rPr>
              <a:t>FL provides a solution by bringing the model to the data, not the data to the model.</a:t>
            </a:r>
            <a:endParaRPr lang="en-US" sz="3200" b="0">
              <a:latin typeface="Aptos"/>
            </a:endParaRPr>
          </a:p>
          <a:p>
            <a:endParaRPr lang="en-US"/>
          </a:p>
        </p:txBody>
      </p:sp>
    </p:spTree>
    <p:extLst>
      <p:ext uri="{BB962C8B-B14F-4D97-AF65-F5344CB8AC3E}">
        <p14:creationId xmlns:p14="http://schemas.microsoft.com/office/powerpoint/2010/main" val="109253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60113-1DA8-F6EC-5E11-59F067EF13EE}"/>
              </a:ext>
            </a:extLst>
          </p:cNvPr>
          <p:cNvSpPr>
            <a:spLocks noGrp="1"/>
          </p:cNvSpPr>
          <p:nvPr>
            <p:ph type="title"/>
          </p:nvPr>
        </p:nvSpPr>
        <p:spPr>
          <a:xfrm>
            <a:off x="838200" y="365125"/>
            <a:ext cx="10515600" cy="854075"/>
          </a:xfrm>
        </p:spPr>
        <p:txBody>
          <a:bodyPr>
            <a:normAutofit/>
          </a:bodyPr>
          <a:lstStyle/>
          <a:p>
            <a:r>
              <a:rPr lang="en-IN" sz="3500" b="1"/>
              <a:t>Problem of Non-IID Data in Federated Learning</a:t>
            </a:r>
            <a:endParaRPr lang="en-US" sz="3500" b="1"/>
          </a:p>
        </p:txBody>
      </p:sp>
      <p:sp>
        <p:nvSpPr>
          <p:cNvPr id="3" name="Content Placeholder 2">
            <a:extLst>
              <a:ext uri="{FF2B5EF4-FFF2-40B4-BE49-F238E27FC236}">
                <a16:creationId xmlns:a16="http://schemas.microsoft.com/office/drawing/2014/main" id="{B7BC90A1-B910-8232-6424-24B9B6E93915}"/>
              </a:ext>
            </a:extLst>
          </p:cNvPr>
          <p:cNvSpPr>
            <a:spLocks noGrp="1"/>
          </p:cNvSpPr>
          <p:nvPr>
            <p:ph idx="1"/>
          </p:nvPr>
        </p:nvSpPr>
        <p:spPr>
          <a:xfrm>
            <a:off x="838200" y="1219200"/>
            <a:ext cx="10515600" cy="5273675"/>
          </a:xfrm>
        </p:spPr>
        <p:txBody>
          <a:bodyPr vert="horz" lIns="91440" tIns="45720" rIns="91440" bIns="45720" rtlCol="0" anchor="t">
            <a:noAutofit/>
          </a:bodyPr>
          <a:lstStyle/>
          <a:p>
            <a:r>
              <a:rPr lang="en-IN" sz="2200" b="1"/>
              <a:t>Why Non-IID Data Matters:</a:t>
            </a:r>
            <a:br>
              <a:rPr lang="en-IN" sz="2200"/>
            </a:br>
            <a:r>
              <a:rPr lang="en-IN" sz="2200"/>
              <a:t>One of the biggest challenges in Federated Learning is that client data is rarely independent and identically distributed (IID). Unlike centralized ML where the training data is uniformly mixed, FL clients generate data based on individual usage patterns, geography, or preferences. This leads to severe variations in both data distribution and volume, affecting model performance and training stability.</a:t>
            </a:r>
            <a:endParaRPr lang="en-US"/>
          </a:p>
          <a:p>
            <a:r>
              <a:rPr lang="en-IN" sz="2200" b="1"/>
              <a:t>What is Non-IID?</a:t>
            </a:r>
            <a:br>
              <a:rPr lang="en-IN" sz="2200"/>
            </a:br>
            <a:r>
              <a:rPr lang="en-IN" sz="2200"/>
              <a:t>In FL, each client has a local distribution P​</a:t>
            </a:r>
            <a:r>
              <a:rPr lang="en-IN" sz="2200" err="1"/>
              <a:t>i</a:t>
            </a:r>
            <a:r>
              <a:rPr lang="en-IN" sz="2200"/>
              <a:t>​(</a:t>
            </a:r>
            <a:r>
              <a:rPr lang="en-IN" sz="2200" err="1"/>
              <a:t>x,y</a:t>
            </a:r>
            <a:r>
              <a:rPr lang="en-IN" sz="2200"/>
              <a:t>), which is often different from that of others (</a:t>
            </a:r>
            <a:r>
              <a:rPr lang="en-IN" sz="2200" err="1"/>
              <a:t>Pi≠Pj</a:t>
            </a:r>
            <a:r>
              <a:rPr lang="en-IN" sz="2200"/>
              <a:t>). As a result, the global model trained from these inconsistent updates can struggle to converge or generalize well.</a:t>
            </a:r>
            <a:endParaRPr lang="en-US"/>
          </a:p>
          <a:p>
            <a:endParaRPr lang="en-IN" sz="1700"/>
          </a:p>
        </p:txBody>
      </p:sp>
    </p:spTree>
    <p:extLst>
      <p:ext uri="{BB962C8B-B14F-4D97-AF65-F5344CB8AC3E}">
        <p14:creationId xmlns:p14="http://schemas.microsoft.com/office/powerpoint/2010/main" val="530022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CF752-865E-C9B5-D66D-74C7FBC1B49C}"/>
              </a:ext>
            </a:extLst>
          </p:cNvPr>
          <p:cNvSpPr>
            <a:spLocks noGrp="1"/>
          </p:cNvSpPr>
          <p:nvPr>
            <p:ph type="title"/>
          </p:nvPr>
        </p:nvSpPr>
        <p:spPr/>
        <p:txBody>
          <a:bodyPr>
            <a:normAutofit/>
          </a:bodyPr>
          <a:lstStyle/>
          <a:p>
            <a:pPr>
              <a:spcBef>
                <a:spcPts val="1000"/>
              </a:spcBef>
            </a:pPr>
            <a:r>
              <a:rPr lang="en-IN" sz="3200">
                <a:latin typeface="Aptos"/>
              </a:rPr>
              <a:t>Consequences of Non-IID Data:</a:t>
            </a:r>
            <a:endParaRPr lang="en-IN" sz="1700">
              <a:latin typeface="Aptos"/>
            </a:endParaRPr>
          </a:p>
        </p:txBody>
      </p:sp>
      <p:sp>
        <p:nvSpPr>
          <p:cNvPr id="4" name="Content Placeholder 2">
            <a:extLst>
              <a:ext uri="{FF2B5EF4-FFF2-40B4-BE49-F238E27FC236}">
                <a16:creationId xmlns:a16="http://schemas.microsoft.com/office/drawing/2014/main" id="{03EECCA7-FD2E-9109-7846-84FE61B768F0}"/>
              </a:ext>
            </a:extLst>
          </p:cNvPr>
          <p:cNvSpPr txBox="1">
            <a:spLocks/>
          </p:cNvSpPr>
          <p:nvPr/>
        </p:nvSpPr>
        <p:spPr>
          <a:xfrm>
            <a:off x="838200" y="1219200"/>
            <a:ext cx="10515600" cy="527367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N" sz="2800" b="1">
                <a:latin typeface="Aptos"/>
              </a:rPr>
              <a:t>Local updates become biased towards the client’s data.</a:t>
            </a:r>
            <a:endParaRPr lang="en-US" sz="2800">
              <a:latin typeface="Aptos"/>
            </a:endParaRPr>
          </a:p>
          <a:p>
            <a:pPr lvl="1">
              <a:lnSpc>
                <a:spcPct val="100000"/>
              </a:lnSpc>
              <a:buFont typeface="Arial,Sans-Serif" panose="020B0604020202020204" pitchFamily="34" charset="0"/>
            </a:pPr>
            <a:r>
              <a:rPr lang="en-IN" sz="2800">
                <a:latin typeface="Aptos"/>
              </a:rPr>
              <a:t>Model aggregation becomes unstable due to divergent gradients.</a:t>
            </a:r>
            <a:endParaRPr lang="en-US" sz="2800">
              <a:latin typeface="Aptos"/>
            </a:endParaRPr>
          </a:p>
          <a:p>
            <a:pPr lvl="1">
              <a:lnSpc>
                <a:spcPct val="100000"/>
              </a:lnSpc>
              <a:buFont typeface="Arial,Sans-Serif" panose="020B0604020202020204" pitchFamily="34" charset="0"/>
            </a:pPr>
            <a:r>
              <a:rPr lang="en-IN" sz="2800">
                <a:latin typeface="Aptos"/>
              </a:rPr>
              <a:t>Convergence slows down, and the global model may overfit to dominant patterns or perform poorly on underrepresented data.</a:t>
            </a:r>
            <a:endParaRPr lang="en-US" sz="2800">
              <a:latin typeface="Aptos"/>
            </a:endParaRPr>
          </a:p>
          <a:p>
            <a:pPr marL="285750" indent="-285750">
              <a:lnSpc>
                <a:spcPct val="90000"/>
              </a:lnSpc>
              <a:buFont typeface="Arial,Sans-Serif" panose="020B0604020202020204" pitchFamily="34" charset="0"/>
            </a:pPr>
            <a:r>
              <a:rPr lang="en-IN" sz="2800" b="1">
                <a:latin typeface="Aptos"/>
              </a:rPr>
              <a:t>Why This Problem is Hard:</a:t>
            </a:r>
            <a:br>
              <a:rPr lang="en-IN" sz="2800" b="1">
                <a:latin typeface="Aptos"/>
              </a:rPr>
            </a:br>
            <a:r>
              <a:rPr lang="en-IN" sz="2800">
                <a:latin typeface="Aptos"/>
              </a:rPr>
              <a:t>Classical SGD algorithms assume IID data, balanced class distributions, and uniform participation. None of these hold in FL. Clients may have just a few samples, some labels may be missing altogether, and participation may be sporadic. This makes it harder to align local objectives with the global objective.</a:t>
            </a:r>
            <a:endParaRPr lang="en-US" sz="2800">
              <a:latin typeface="Aptos"/>
            </a:endParaRPr>
          </a:p>
          <a:p>
            <a:pPr marL="285750" indent="-285750">
              <a:lnSpc>
                <a:spcPct val="90000"/>
              </a:lnSpc>
              <a:buFont typeface="Arial,Sans-Serif" panose="020B0604020202020204" pitchFamily="34" charset="0"/>
            </a:pPr>
            <a:endParaRPr lang="en-US" sz="2800">
              <a:latin typeface="Aptos"/>
            </a:endParaRPr>
          </a:p>
          <a:p>
            <a:endParaRPr lang="en-IN" sz="2800"/>
          </a:p>
        </p:txBody>
      </p:sp>
    </p:spTree>
    <p:extLst>
      <p:ext uri="{BB962C8B-B14F-4D97-AF65-F5344CB8AC3E}">
        <p14:creationId xmlns:p14="http://schemas.microsoft.com/office/powerpoint/2010/main" val="939470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A6FB9-F776-E391-2BE4-2E1A4EA2E72F}"/>
              </a:ext>
            </a:extLst>
          </p:cNvPr>
          <p:cNvSpPr>
            <a:spLocks noGrp="1"/>
          </p:cNvSpPr>
          <p:nvPr>
            <p:ph type="title"/>
          </p:nvPr>
        </p:nvSpPr>
        <p:spPr>
          <a:xfrm>
            <a:off x="641131" y="365125"/>
            <a:ext cx="10712669" cy="675399"/>
          </a:xfrm>
        </p:spPr>
        <p:txBody>
          <a:bodyPr>
            <a:normAutofit/>
          </a:bodyPr>
          <a:lstStyle/>
          <a:p>
            <a:r>
              <a:rPr lang="en-IN" sz="3500" b="1"/>
              <a:t>Types of Non-IID Distributions in Federated Learning</a:t>
            </a:r>
            <a:endParaRPr lang="en-US" sz="3500" b="1"/>
          </a:p>
        </p:txBody>
      </p:sp>
      <p:sp>
        <p:nvSpPr>
          <p:cNvPr id="3" name="Content Placeholder 2">
            <a:extLst>
              <a:ext uri="{FF2B5EF4-FFF2-40B4-BE49-F238E27FC236}">
                <a16:creationId xmlns:a16="http://schemas.microsoft.com/office/drawing/2014/main" id="{83979600-5D72-CB76-5AA3-C785AF00597C}"/>
              </a:ext>
            </a:extLst>
          </p:cNvPr>
          <p:cNvSpPr>
            <a:spLocks noGrp="1"/>
          </p:cNvSpPr>
          <p:nvPr>
            <p:ph idx="1"/>
          </p:nvPr>
        </p:nvSpPr>
        <p:spPr>
          <a:xfrm>
            <a:off x="635000" y="1543619"/>
            <a:ext cx="10596880" cy="4644456"/>
          </a:xfrm>
        </p:spPr>
        <p:txBody>
          <a:bodyPr vert="horz" lIns="91440" tIns="45720" rIns="91440" bIns="45720" rtlCol="0" anchor="t">
            <a:noAutofit/>
          </a:bodyPr>
          <a:lstStyle/>
          <a:p>
            <a:pPr marL="0" indent="0">
              <a:buNone/>
            </a:pPr>
            <a:r>
              <a:rPr lang="en-IN" sz="1800">
                <a:latin typeface="Helvetica"/>
                <a:cs typeface="Helvetica"/>
              </a:rPr>
              <a:t>In Federated Learning, each client typically collects its own data based on individual </a:t>
            </a:r>
            <a:r>
              <a:rPr lang="en-IN" sz="1800" err="1">
                <a:latin typeface="Helvetica"/>
                <a:cs typeface="Helvetica"/>
              </a:rPr>
              <a:t>behaviors</a:t>
            </a:r>
            <a:r>
              <a:rPr lang="en-IN" sz="1800">
                <a:latin typeface="Helvetica"/>
                <a:cs typeface="Helvetica"/>
              </a:rPr>
              <a:t>, geographic locations, devices, or time windows, resulting in statistically diverse data distributions. Formally, accessing a data point involves first sampling a client </a:t>
            </a:r>
            <a:r>
              <a:rPr lang="en-IN" sz="1800" err="1">
                <a:latin typeface="Helvetica"/>
                <a:cs typeface="Helvetica"/>
              </a:rPr>
              <a:t>i∼Q</a:t>
            </a:r>
            <a:r>
              <a:rPr lang="en-IN" sz="1800">
                <a:latin typeface="Helvetica"/>
                <a:cs typeface="Helvetica"/>
              </a:rPr>
              <a:t>, then sampling a data point (x, y)∼Pi(x, y) from that client’s local distribution. The key source of heterogeneity is that Pi not equal to Pj for different clients.</a:t>
            </a:r>
            <a:endParaRPr lang="en-US" sz="1800">
              <a:latin typeface="Helvetica"/>
              <a:cs typeface="Helvetica"/>
            </a:endParaRPr>
          </a:p>
          <a:p>
            <a:pPr marL="0" indent="0">
              <a:buNone/>
            </a:pPr>
            <a:r>
              <a:rPr lang="en-IN" sz="1800">
                <a:latin typeface="Helvetica"/>
                <a:cs typeface="Helvetica"/>
              </a:rPr>
              <a:t>This non-identicalness can take various forms:</a:t>
            </a:r>
            <a:endParaRPr lang="en-US" sz="1800">
              <a:latin typeface="Helvetica"/>
              <a:cs typeface="Helvetica"/>
            </a:endParaRPr>
          </a:p>
          <a:p>
            <a:pPr>
              <a:buFont typeface="Arial"/>
              <a:buChar char="•"/>
            </a:pPr>
            <a:r>
              <a:rPr lang="en-IN" sz="1800" b="1">
                <a:latin typeface="Helvetica"/>
                <a:cs typeface="Helvetica"/>
              </a:rPr>
              <a:t>Feature Distribution Skew (Covariate Shift):- </a:t>
            </a:r>
            <a:r>
              <a:rPr lang="en-IN" sz="1800">
                <a:latin typeface="Helvetica"/>
                <a:cs typeface="Helvetica"/>
              </a:rPr>
              <a:t>The marginal distributions Pi(x) differ across clients, even if P (</a:t>
            </a:r>
            <a:r>
              <a:rPr lang="en-IN" sz="1800" err="1">
                <a:latin typeface="Helvetica"/>
                <a:cs typeface="Helvetica"/>
              </a:rPr>
              <a:t>y|x</a:t>
            </a:r>
            <a:r>
              <a:rPr lang="en-IN" sz="1800">
                <a:latin typeface="Helvetica"/>
                <a:cs typeface="Helvetica"/>
              </a:rPr>
              <a:t>) remains consistent. E.g., in handwriting recognition, users may write the same letters but with different styles.</a:t>
            </a:r>
            <a:endParaRPr lang="en-US" sz="1800">
              <a:latin typeface="Helvetica"/>
              <a:cs typeface="Helvetica"/>
            </a:endParaRPr>
          </a:p>
          <a:p>
            <a:pPr>
              <a:buFont typeface="Arial"/>
              <a:buChar char="•"/>
            </a:pPr>
            <a:r>
              <a:rPr lang="en-IN" sz="1800" b="1">
                <a:latin typeface="Helvetica"/>
                <a:cs typeface="Helvetica"/>
              </a:rPr>
              <a:t>Label Distribution Skew (Prior Probability Shift):- </a:t>
            </a:r>
            <a:r>
              <a:rPr lang="en-IN" sz="1800">
                <a:latin typeface="Helvetica"/>
                <a:cs typeface="Helvetica"/>
              </a:rPr>
              <a:t>The marginal label distributions Pi(y) vary even if the class-conditional P (</a:t>
            </a:r>
            <a:r>
              <a:rPr lang="en-IN" sz="1800" err="1">
                <a:latin typeface="Helvetica"/>
                <a:cs typeface="Helvetica"/>
              </a:rPr>
              <a:t>x|y</a:t>
            </a:r>
            <a:r>
              <a:rPr lang="en-IN" sz="1800">
                <a:latin typeface="Helvetica"/>
                <a:cs typeface="Helvetica"/>
              </a:rPr>
              <a:t>) is the same. For example, users in different regions may encounter different objects or use different emojis.</a:t>
            </a:r>
            <a:endParaRPr lang="en-US" sz="1800">
              <a:latin typeface="Helvetica"/>
              <a:cs typeface="Helvetica"/>
            </a:endParaRPr>
          </a:p>
          <a:p>
            <a:pPr>
              <a:buFont typeface="Arial"/>
              <a:buChar char="•"/>
            </a:pPr>
            <a:endParaRPr lang="en-US" sz="1800">
              <a:latin typeface="Arial"/>
              <a:cs typeface="Arial"/>
            </a:endParaRPr>
          </a:p>
          <a:p>
            <a:pPr marL="0" indent="0">
              <a:buNone/>
            </a:pPr>
            <a:endParaRPr lang="en-IN" sz="1800">
              <a:latin typeface="16"/>
              <a:cs typeface="Helvetica"/>
            </a:endParaRPr>
          </a:p>
        </p:txBody>
      </p:sp>
    </p:spTree>
    <p:extLst>
      <p:ext uri="{BB962C8B-B14F-4D97-AF65-F5344CB8AC3E}">
        <p14:creationId xmlns:p14="http://schemas.microsoft.com/office/powerpoint/2010/main" val="3753176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047B-2F59-4094-FC7F-598C82E74029}"/>
              </a:ext>
            </a:extLst>
          </p:cNvPr>
          <p:cNvSpPr>
            <a:spLocks noGrp="1"/>
          </p:cNvSpPr>
          <p:nvPr>
            <p:ph type="title"/>
          </p:nvPr>
        </p:nvSpPr>
        <p:spPr>
          <a:xfrm>
            <a:off x="1051560" y="2519045"/>
            <a:ext cx="10515600" cy="1325563"/>
          </a:xfrm>
        </p:spPr>
        <p:txBody>
          <a:bodyPr vert="horz" lIns="91440" tIns="45720" rIns="91440" bIns="45720" rtlCol="0" anchor="ctr">
            <a:noAutofit/>
          </a:bodyPr>
          <a:lstStyle/>
          <a:p>
            <a:pPr marL="285750" indent="-285750">
              <a:spcBef>
                <a:spcPts val="1000"/>
              </a:spcBef>
              <a:buFont typeface="Arial"/>
              <a:buChar char="•"/>
            </a:pPr>
            <a:endParaRPr lang="en-US" sz="3200" b="0">
              <a:latin typeface="Helvetica"/>
              <a:cs typeface="Helvetica"/>
            </a:endParaRPr>
          </a:p>
          <a:p>
            <a:pPr marL="285750" indent="-285750">
              <a:spcBef>
                <a:spcPts val="1000"/>
              </a:spcBef>
              <a:buFont typeface="Arial"/>
              <a:buChar char="•"/>
            </a:pPr>
            <a:r>
              <a:rPr lang="en-IN" sz="3200">
                <a:latin typeface="Helvetica"/>
                <a:cs typeface="Helvetica"/>
              </a:rPr>
              <a:t>Concept Drift (Same Label, Different Features):-</a:t>
            </a:r>
            <a:r>
              <a:rPr lang="en-IN" sz="3200" b="0">
                <a:latin typeface="Helvetica"/>
                <a:cs typeface="Helvetica"/>
              </a:rPr>
              <a:t> The conditional Pi(</a:t>
            </a:r>
            <a:r>
              <a:rPr lang="en-IN" sz="3200" b="0" err="1">
                <a:latin typeface="Helvetica"/>
                <a:cs typeface="Helvetica"/>
              </a:rPr>
              <a:t>x|y</a:t>
            </a:r>
            <a:r>
              <a:rPr lang="en-IN" sz="3200" b="0">
                <a:latin typeface="Helvetica"/>
                <a:cs typeface="Helvetica"/>
              </a:rPr>
              <a:t>) varies, meaning the same label may have different features on different clients (e.g., houses or fashion items vary across cultures).</a:t>
            </a:r>
            <a:endParaRPr lang="en-US" sz="3200" b="0">
              <a:latin typeface="Helvetica"/>
              <a:cs typeface="Helvetica"/>
            </a:endParaRPr>
          </a:p>
          <a:p>
            <a:pPr marL="285750" indent="-285750">
              <a:spcBef>
                <a:spcPts val="1000"/>
              </a:spcBef>
              <a:buFont typeface="Arial"/>
              <a:buChar char="•"/>
            </a:pPr>
            <a:r>
              <a:rPr lang="en-IN" sz="3200">
                <a:latin typeface="Helvetica"/>
                <a:cs typeface="Helvetica"/>
              </a:rPr>
              <a:t>Concept Shift (Same Features, Different Label):- </a:t>
            </a:r>
            <a:r>
              <a:rPr lang="en-IN" sz="3200" b="0">
                <a:latin typeface="Helvetica"/>
                <a:cs typeface="Helvetica"/>
              </a:rPr>
              <a:t>The conditional Pi(</a:t>
            </a:r>
            <a:r>
              <a:rPr lang="en-IN" sz="3200" b="0" err="1">
                <a:latin typeface="Helvetica"/>
                <a:cs typeface="Helvetica"/>
              </a:rPr>
              <a:t>y|x</a:t>
            </a:r>
            <a:r>
              <a:rPr lang="en-IN" sz="3200" b="0">
                <a:latin typeface="Helvetica"/>
                <a:cs typeface="Helvetica"/>
              </a:rPr>
              <a:t>) varies implying the same features might be </a:t>
            </a:r>
            <a:r>
              <a:rPr lang="en-IN" sz="3200" b="0" err="1">
                <a:latin typeface="Helvetica"/>
                <a:cs typeface="Helvetica"/>
              </a:rPr>
              <a:t>labeled</a:t>
            </a:r>
            <a:r>
              <a:rPr lang="en-IN" sz="3200" b="0">
                <a:latin typeface="Helvetica"/>
                <a:cs typeface="Helvetica"/>
              </a:rPr>
              <a:t> differently due to personal preference or regional semantics (e.g., sentiment analysis).</a:t>
            </a:r>
          </a:p>
          <a:p>
            <a:pPr marL="285750" indent="-285750">
              <a:spcBef>
                <a:spcPts val="1000"/>
              </a:spcBef>
              <a:buFont typeface="Arial"/>
              <a:buChar char="•"/>
            </a:pPr>
            <a:r>
              <a:rPr lang="en-IN" sz="3200">
                <a:latin typeface="Helvetica"/>
                <a:cs typeface="Helvetica"/>
              </a:rPr>
              <a:t>Quantity Skew:-</a:t>
            </a:r>
            <a:r>
              <a:rPr lang="en-IN" sz="3200" b="0">
                <a:latin typeface="Helvetica"/>
                <a:cs typeface="Helvetica"/>
              </a:rPr>
              <a:t> Clients may hold vastly different amounts of data, making client contributions highly imbalanced.</a:t>
            </a:r>
            <a:endParaRPr lang="en-US" sz="3200" b="0"/>
          </a:p>
        </p:txBody>
      </p:sp>
    </p:spTree>
    <p:extLst>
      <p:ext uri="{BB962C8B-B14F-4D97-AF65-F5344CB8AC3E}">
        <p14:creationId xmlns:p14="http://schemas.microsoft.com/office/powerpoint/2010/main" val="115751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9A96A-F0D7-C62E-3966-1827C5ABF0B2}"/>
              </a:ext>
            </a:extLst>
          </p:cNvPr>
          <p:cNvSpPr>
            <a:spLocks noGrp="1"/>
          </p:cNvSpPr>
          <p:nvPr>
            <p:ph type="title"/>
          </p:nvPr>
        </p:nvSpPr>
        <p:spPr>
          <a:xfrm>
            <a:off x="468923" y="365125"/>
            <a:ext cx="10884877" cy="725121"/>
          </a:xfrm>
        </p:spPr>
        <p:txBody>
          <a:bodyPr>
            <a:normAutofit/>
          </a:bodyPr>
          <a:lstStyle/>
          <a:p>
            <a:r>
              <a:rPr lang="en-IN" sz="3500" err="1"/>
              <a:t>FedAvg</a:t>
            </a:r>
            <a:r>
              <a:rPr lang="en-IN" sz="3500"/>
              <a:t> vs Synchronous SGD: A Summary and Comparison</a:t>
            </a:r>
            <a:endParaRPr lang="en-US" sz="3500"/>
          </a:p>
        </p:txBody>
      </p:sp>
      <p:sp>
        <p:nvSpPr>
          <p:cNvPr id="3" name="Content Placeholder 2">
            <a:extLst>
              <a:ext uri="{FF2B5EF4-FFF2-40B4-BE49-F238E27FC236}">
                <a16:creationId xmlns:a16="http://schemas.microsoft.com/office/drawing/2014/main" id="{3ACCA301-DF81-5DCB-4D96-A6E614623A9F}"/>
              </a:ext>
            </a:extLst>
          </p:cNvPr>
          <p:cNvSpPr>
            <a:spLocks noGrp="1"/>
          </p:cNvSpPr>
          <p:nvPr>
            <p:ph idx="1"/>
          </p:nvPr>
        </p:nvSpPr>
        <p:spPr>
          <a:xfrm>
            <a:off x="468923" y="1265709"/>
            <a:ext cx="10884877" cy="4969486"/>
          </a:xfrm>
        </p:spPr>
        <p:txBody>
          <a:bodyPr vert="horz" lIns="91440" tIns="45720" rIns="91440" bIns="45720" rtlCol="0" anchor="t">
            <a:normAutofit/>
          </a:bodyPr>
          <a:lstStyle/>
          <a:p>
            <a:pPr marL="0" indent="0">
              <a:buNone/>
            </a:pPr>
            <a:r>
              <a:rPr lang="en-IN" sz="1400" b="1"/>
              <a:t>Synchronous Stochastic Gradient Descent (SGD) </a:t>
            </a:r>
            <a:r>
              <a:rPr lang="en-IN" sz="1400"/>
              <a:t>is a distributed optimization technique where all participating nodes compute gradients in parallel and then synchronize after each mini-batch to update the global model.</a:t>
            </a:r>
            <a:endParaRPr lang="en-US" sz="1400"/>
          </a:p>
          <a:p>
            <a:pPr marL="0" indent="0">
              <a:buNone/>
            </a:pPr>
            <a:r>
              <a:rPr lang="en-IN" sz="1400"/>
              <a:t>This requires all nodes to be online and synchronized , Frequent communication after every mini-batch and Assumes balanced and IID data. It is effective in data </a:t>
            </a:r>
            <a:r>
              <a:rPr lang="en-IN" sz="1400" err="1"/>
              <a:t>centers</a:t>
            </a:r>
            <a:r>
              <a:rPr lang="en-IN" sz="1400"/>
              <a:t> but not suitable for federated settings, where devices are often offline, data is non-IID, and communication is expensive.</a:t>
            </a:r>
          </a:p>
          <a:p>
            <a:pPr marL="0" indent="0">
              <a:buNone/>
            </a:pPr>
            <a:r>
              <a:rPr lang="en-IN" sz="1400" b="1" err="1"/>
              <a:t>FedAvg</a:t>
            </a:r>
            <a:r>
              <a:rPr lang="en-IN" sz="1400" b="1"/>
              <a:t> Vs Synchronous SGD</a:t>
            </a:r>
          </a:p>
          <a:p>
            <a:pPr marL="0" indent="0">
              <a:buNone/>
            </a:pPr>
            <a:endParaRPr lang="en-IN" sz="1400"/>
          </a:p>
        </p:txBody>
      </p:sp>
      <p:graphicFrame>
        <p:nvGraphicFramePr>
          <p:cNvPr id="4" name="Table 3">
            <a:extLst>
              <a:ext uri="{FF2B5EF4-FFF2-40B4-BE49-F238E27FC236}">
                <a16:creationId xmlns:a16="http://schemas.microsoft.com/office/drawing/2014/main" id="{55C3DDC3-4E51-5A3A-ECE0-6CAB2A8C81AC}"/>
              </a:ext>
            </a:extLst>
          </p:cNvPr>
          <p:cNvGraphicFramePr>
            <a:graphicFrameLocks noGrp="1"/>
          </p:cNvGraphicFramePr>
          <p:nvPr>
            <p:extLst>
              <p:ext uri="{D42A27DB-BD31-4B8C-83A1-F6EECF244321}">
                <p14:modId xmlns:p14="http://schemas.microsoft.com/office/powerpoint/2010/main" val="2561825927"/>
              </p:ext>
            </p:extLst>
          </p:nvPr>
        </p:nvGraphicFramePr>
        <p:xfrm>
          <a:off x="1758461" y="3243936"/>
          <a:ext cx="8675078" cy="2986404"/>
        </p:xfrm>
        <a:graphic>
          <a:graphicData uri="http://schemas.openxmlformats.org/drawingml/2006/table">
            <a:tbl>
              <a:tblPr firstRow="1" bandRow="1">
                <a:tableStyleId>{5C22544A-7EE6-4342-B048-85BDC9FD1C3A}</a:tableStyleId>
              </a:tblPr>
              <a:tblGrid>
                <a:gridCol w="2981571">
                  <a:extLst>
                    <a:ext uri="{9D8B030D-6E8A-4147-A177-3AD203B41FA5}">
                      <a16:colId xmlns:a16="http://schemas.microsoft.com/office/drawing/2014/main" val="942973521"/>
                    </a:ext>
                  </a:extLst>
                </a:gridCol>
                <a:gridCol w="2773158">
                  <a:extLst>
                    <a:ext uri="{9D8B030D-6E8A-4147-A177-3AD203B41FA5}">
                      <a16:colId xmlns:a16="http://schemas.microsoft.com/office/drawing/2014/main" val="3180620695"/>
                    </a:ext>
                  </a:extLst>
                </a:gridCol>
                <a:gridCol w="2920349">
                  <a:extLst>
                    <a:ext uri="{9D8B030D-6E8A-4147-A177-3AD203B41FA5}">
                      <a16:colId xmlns:a16="http://schemas.microsoft.com/office/drawing/2014/main" val="44825587"/>
                    </a:ext>
                  </a:extLst>
                </a:gridCol>
              </a:tblGrid>
              <a:tr h="348438">
                <a:tc>
                  <a:txBody>
                    <a:bodyPr/>
                    <a:lstStyle/>
                    <a:p>
                      <a:r>
                        <a:rPr lang="en-IN"/>
                        <a:t>Property</a:t>
                      </a:r>
                    </a:p>
                  </a:txBody>
                  <a:tcPr anchor="ctr"/>
                </a:tc>
                <a:tc>
                  <a:txBody>
                    <a:bodyPr/>
                    <a:lstStyle/>
                    <a:p>
                      <a:r>
                        <a:rPr lang="en-IN"/>
                        <a:t>Synchronous SGD</a:t>
                      </a:r>
                    </a:p>
                  </a:txBody>
                  <a:tcPr anchor="ctr"/>
                </a:tc>
                <a:tc>
                  <a:txBody>
                    <a:bodyPr/>
                    <a:lstStyle/>
                    <a:p>
                      <a:r>
                        <a:rPr lang="en-IN" err="1"/>
                        <a:t>FedAvg</a:t>
                      </a:r>
                      <a:endParaRPr lang="en-IN"/>
                    </a:p>
                  </a:txBody>
                  <a:tcPr anchor="ctr"/>
                </a:tc>
                <a:extLst>
                  <a:ext uri="{0D108BD9-81ED-4DB2-BD59-A6C34878D82A}">
                    <a16:rowId xmlns:a16="http://schemas.microsoft.com/office/drawing/2014/main" val="1934292903"/>
                  </a:ext>
                </a:extLst>
              </a:tr>
              <a:tr h="426615">
                <a:tc>
                  <a:txBody>
                    <a:bodyPr/>
                    <a:lstStyle/>
                    <a:p>
                      <a:r>
                        <a:rPr lang="en-IN"/>
                        <a:t>Data assumption</a:t>
                      </a:r>
                    </a:p>
                  </a:txBody>
                  <a:tcPr anchor="ctr"/>
                </a:tc>
                <a:tc>
                  <a:txBody>
                    <a:bodyPr/>
                    <a:lstStyle/>
                    <a:p>
                      <a:r>
                        <a:rPr lang="en-IN"/>
                        <a:t>IID, balanced</a:t>
                      </a:r>
                    </a:p>
                  </a:txBody>
                  <a:tcPr anchor="ctr"/>
                </a:tc>
                <a:tc>
                  <a:txBody>
                    <a:bodyPr/>
                    <a:lstStyle/>
                    <a:p>
                      <a:r>
                        <a:rPr lang="en-IN"/>
                        <a:t>Non-IID, unbalanced</a:t>
                      </a:r>
                    </a:p>
                  </a:txBody>
                  <a:tcPr anchor="ctr"/>
                </a:tc>
                <a:extLst>
                  <a:ext uri="{0D108BD9-81ED-4DB2-BD59-A6C34878D82A}">
                    <a16:rowId xmlns:a16="http://schemas.microsoft.com/office/drawing/2014/main" val="3625246236"/>
                  </a:ext>
                </a:extLst>
              </a:tr>
              <a:tr h="609766">
                <a:tc>
                  <a:txBody>
                    <a:bodyPr/>
                    <a:lstStyle/>
                    <a:p>
                      <a:r>
                        <a:rPr lang="en-IN"/>
                        <a:t>Communication frequency</a:t>
                      </a:r>
                    </a:p>
                  </a:txBody>
                  <a:tcPr anchor="ctr"/>
                </a:tc>
                <a:tc>
                  <a:txBody>
                    <a:bodyPr/>
                    <a:lstStyle/>
                    <a:p>
                      <a:r>
                        <a:rPr lang="en-IN"/>
                        <a:t>Every mini-batch</a:t>
                      </a:r>
                    </a:p>
                  </a:txBody>
                  <a:tcPr anchor="ctr"/>
                </a:tc>
                <a:tc>
                  <a:txBody>
                    <a:bodyPr/>
                    <a:lstStyle/>
                    <a:p>
                      <a:r>
                        <a:rPr lang="en-IN"/>
                        <a:t>Every few local epochs</a:t>
                      </a:r>
                    </a:p>
                  </a:txBody>
                  <a:tcPr anchor="ctr"/>
                </a:tc>
                <a:extLst>
                  <a:ext uri="{0D108BD9-81ED-4DB2-BD59-A6C34878D82A}">
                    <a16:rowId xmlns:a16="http://schemas.microsoft.com/office/drawing/2014/main" val="4164409919"/>
                  </a:ext>
                </a:extLst>
              </a:tr>
              <a:tr h="355146">
                <a:tc>
                  <a:txBody>
                    <a:bodyPr/>
                    <a:lstStyle/>
                    <a:p>
                      <a:r>
                        <a:rPr lang="en-IN"/>
                        <a:t>Participation</a:t>
                      </a:r>
                    </a:p>
                  </a:txBody>
                  <a:tcPr anchor="ctr"/>
                </a:tc>
                <a:tc>
                  <a:txBody>
                    <a:bodyPr/>
                    <a:lstStyle/>
                    <a:p>
                      <a:r>
                        <a:rPr lang="en-IN"/>
                        <a:t>All workers every step</a:t>
                      </a:r>
                    </a:p>
                  </a:txBody>
                  <a:tcPr anchor="ctr"/>
                </a:tc>
                <a:tc>
                  <a:txBody>
                    <a:bodyPr/>
                    <a:lstStyle/>
                    <a:p>
                      <a:r>
                        <a:rPr lang="en-IN"/>
                        <a:t>Partial client participation</a:t>
                      </a:r>
                    </a:p>
                  </a:txBody>
                  <a:tcPr anchor="ctr"/>
                </a:tc>
                <a:extLst>
                  <a:ext uri="{0D108BD9-81ED-4DB2-BD59-A6C34878D82A}">
                    <a16:rowId xmlns:a16="http://schemas.microsoft.com/office/drawing/2014/main" val="3533204447"/>
                  </a:ext>
                </a:extLst>
              </a:tr>
              <a:tr h="348438">
                <a:tc>
                  <a:txBody>
                    <a:bodyPr/>
                    <a:lstStyle/>
                    <a:p>
                      <a:r>
                        <a:rPr lang="en-IN"/>
                        <a:t>Update type</a:t>
                      </a:r>
                    </a:p>
                  </a:txBody>
                  <a:tcPr anchor="ctr"/>
                </a:tc>
                <a:tc>
                  <a:txBody>
                    <a:bodyPr/>
                    <a:lstStyle/>
                    <a:p>
                      <a:r>
                        <a:rPr lang="en-IN"/>
                        <a:t>Gradients</a:t>
                      </a:r>
                    </a:p>
                  </a:txBody>
                  <a:tcPr anchor="ctr"/>
                </a:tc>
                <a:tc>
                  <a:txBody>
                    <a:bodyPr/>
                    <a:lstStyle/>
                    <a:p>
                      <a:r>
                        <a:rPr lang="en-IN"/>
                        <a:t>Model weights</a:t>
                      </a:r>
                    </a:p>
                  </a:txBody>
                  <a:tcPr anchor="ctr"/>
                </a:tc>
                <a:extLst>
                  <a:ext uri="{0D108BD9-81ED-4DB2-BD59-A6C34878D82A}">
                    <a16:rowId xmlns:a16="http://schemas.microsoft.com/office/drawing/2014/main" val="671041030"/>
                  </a:ext>
                </a:extLst>
              </a:tr>
              <a:tr h="348438">
                <a:tc>
                  <a:txBody>
                    <a:bodyPr/>
                    <a:lstStyle/>
                    <a:p>
                      <a:r>
                        <a:rPr lang="en-IN"/>
                        <a:t>Scalability</a:t>
                      </a:r>
                    </a:p>
                  </a:txBody>
                  <a:tcPr anchor="ctr"/>
                </a:tc>
                <a:tc>
                  <a:txBody>
                    <a:bodyPr/>
                    <a:lstStyle/>
                    <a:p>
                      <a:r>
                        <a:rPr lang="en-IN"/>
                        <a:t>Limited (data </a:t>
                      </a:r>
                      <a:r>
                        <a:rPr lang="en-IN" err="1"/>
                        <a:t>centers</a:t>
                      </a:r>
                      <a:r>
                        <a:rPr lang="en-IN"/>
                        <a:t>)</a:t>
                      </a:r>
                    </a:p>
                  </a:txBody>
                  <a:tcPr anchor="ctr"/>
                </a:tc>
                <a:tc>
                  <a:txBody>
                    <a:bodyPr/>
                    <a:lstStyle/>
                    <a:p>
                      <a:r>
                        <a:rPr lang="en-IN"/>
                        <a:t>High (edge devices)</a:t>
                      </a:r>
                    </a:p>
                  </a:txBody>
                  <a:tcPr anchor="ctr"/>
                </a:tc>
                <a:extLst>
                  <a:ext uri="{0D108BD9-81ED-4DB2-BD59-A6C34878D82A}">
                    <a16:rowId xmlns:a16="http://schemas.microsoft.com/office/drawing/2014/main" val="2595768254"/>
                  </a:ext>
                </a:extLst>
              </a:tr>
              <a:tr h="456669">
                <a:tc>
                  <a:txBody>
                    <a:bodyPr/>
                    <a:lstStyle/>
                    <a:p>
                      <a:r>
                        <a:rPr lang="en-IN"/>
                        <a:t>Robustness to dropouts</a:t>
                      </a:r>
                    </a:p>
                  </a:txBody>
                  <a:tcPr anchor="ctr"/>
                </a:tc>
                <a:tc>
                  <a:txBody>
                    <a:bodyPr/>
                    <a:lstStyle/>
                    <a:p>
                      <a:r>
                        <a:rPr lang="en-IN"/>
                        <a:t>Low</a:t>
                      </a:r>
                    </a:p>
                  </a:txBody>
                  <a:tcPr anchor="ctr"/>
                </a:tc>
                <a:tc>
                  <a:txBody>
                    <a:bodyPr/>
                    <a:lstStyle/>
                    <a:p>
                      <a:r>
                        <a:rPr lang="en-IN"/>
                        <a:t>High</a:t>
                      </a:r>
                    </a:p>
                  </a:txBody>
                  <a:tcPr anchor="ctr"/>
                </a:tc>
                <a:extLst>
                  <a:ext uri="{0D108BD9-81ED-4DB2-BD59-A6C34878D82A}">
                    <a16:rowId xmlns:a16="http://schemas.microsoft.com/office/drawing/2014/main" val="110871917"/>
                  </a:ext>
                </a:extLst>
              </a:tr>
            </a:tbl>
          </a:graphicData>
        </a:graphic>
      </p:graphicFrame>
    </p:spTree>
    <p:extLst>
      <p:ext uri="{BB962C8B-B14F-4D97-AF65-F5344CB8AC3E}">
        <p14:creationId xmlns:p14="http://schemas.microsoft.com/office/powerpoint/2010/main" val="3588485587"/>
      </p:ext>
    </p:extLst>
  </p:cSld>
  <p:clrMapOvr>
    <a:masterClrMapping/>
  </p:clrMapOvr>
</p:sld>
</file>

<file path=ppt/theme/theme1.xml><?xml version="1.0" encoding="utf-8"?>
<a:theme xmlns:a="http://schemas.openxmlformats.org/drawingml/2006/main" name="VanillaVTI">
  <a:themeElements>
    <a:clrScheme name="VanillaVTI">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VanillaVTI">
      <a:majorFont>
        <a:latin typeface="Neue Haas Grotesk Text Pro"/>
        <a:ea typeface=""/>
        <a:cs typeface=""/>
      </a:majorFont>
      <a:minorFont>
        <a:latin typeface="Neue Haas Grotesk Text Pro"/>
        <a:ea typeface=""/>
        <a:cs typeface=""/>
      </a:minorFont>
    </a:fontScheme>
    <a:fmtScheme name="Vanilla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AACC6CF0-9F86-48CC-9C4E-CA578EE0A0A0}" vid="{3BDE51FE-56D6-4100-AFB5-5B4AEDCE2EF6}"/>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VanillaVTI</vt:lpstr>
      <vt:lpstr>Federated Learning (MTL-782) </vt:lpstr>
      <vt:lpstr> Introduction to Federated Learning</vt:lpstr>
      <vt:lpstr>    How FL Works:     </vt:lpstr>
      <vt:lpstr>          Key Motivation Behind FL  Traditional ML requires aggregating all data at a central location, which raises privacy concerns and logistical challenges. With the rise of edge computing (e.g., mobile phones, IoT devices), data is increasingly distributed and sensitive. FL provides a solution by bringing the model to the data, not the data to the model. </vt:lpstr>
      <vt:lpstr>Problem of Non-IID Data in Federated Learning</vt:lpstr>
      <vt:lpstr>Consequences of Non-IID Data:</vt:lpstr>
      <vt:lpstr>Types of Non-IID Distributions in Federated Learning</vt:lpstr>
      <vt:lpstr> Concept Drift (Same Label, Different Features):- The conditional Pi(x|y) varies, meaning the same label may have different features on different clients (e.g., houses or fashion items vary across cultures). Concept Shift (Same Features, Different Label):- The conditional Pi(y|x) varies implying the same features might be labeled differently due to personal preference or regional semantics (e.g., sentiment analysis). Quantity Skew:- Clients may hold vastly different amounts of data, making client contributions highly imbalanced.</vt:lpstr>
      <vt:lpstr>FedAvg vs Synchronous SGD: A Summary and Comparison</vt:lpstr>
      <vt:lpstr>Experiments on Different Parameters </vt:lpstr>
      <vt:lpstr>Comparison of FL Strategies on Spam/Non-Spam</vt:lpstr>
      <vt:lpstr>Our Journey as a Team</vt:lpstr>
      <vt:lpstr>Our Journey as Individuals: Ryan</vt:lpstr>
      <vt:lpstr>Our Journey as Individuals: Kamal</vt:lpstr>
      <vt:lpstr>Our Journey as Individuals: Keshav</vt:lpstr>
      <vt:lpstr>Our Journey as Individuals: Hemant</vt:lpstr>
      <vt:lpstr>Thank You! ধন্যবাদ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Hemant Ramgaria</dc:creator>
  <cp:revision>5</cp:revision>
  <dcterms:created xsi:type="dcterms:W3CDTF">2025-04-19T20:03:57Z</dcterms:created>
  <dcterms:modified xsi:type="dcterms:W3CDTF">2025-04-20T18:54:20Z</dcterms:modified>
</cp:coreProperties>
</file>