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8"/>
  </p:sldMasterIdLst>
  <p:notesMasterIdLst>
    <p:notesMasterId r:id="rId32"/>
  </p:notesMasterIdLst>
  <p:handoutMasterIdLst>
    <p:handoutMasterId r:id="rId33"/>
  </p:handoutMasterIdLst>
  <p:sldIdLst>
    <p:sldId id="256" r:id="rId9"/>
    <p:sldId id="257" r:id="rId10"/>
    <p:sldId id="268" r:id="rId11"/>
    <p:sldId id="259" r:id="rId12"/>
    <p:sldId id="260" r:id="rId13"/>
    <p:sldId id="261" r:id="rId14"/>
    <p:sldId id="270" r:id="rId15"/>
    <p:sldId id="258" r:id="rId16"/>
    <p:sldId id="269" r:id="rId17"/>
    <p:sldId id="271" r:id="rId18"/>
    <p:sldId id="272" r:id="rId19"/>
    <p:sldId id="262" r:id="rId20"/>
    <p:sldId id="264" r:id="rId21"/>
    <p:sldId id="263" r:id="rId22"/>
    <p:sldId id="265" r:id="rId23"/>
    <p:sldId id="281" r:id="rId24"/>
    <p:sldId id="282" r:id="rId25"/>
    <p:sldId id="274" r:id="rId26"/>
    <p:sldId id="275" r:id="rId27"/>
    <p:sldId id="277" r:id="rId28"/>
    <p:sldId id="278" r:id="rId29"/>
    <p:sldId id="279" r:id="rId30"/>
    <p:sldId id="280" r:id="rId31"/>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58"/>
    <a:srgbClr val="259D28"/>
    <a:srgbClr val="00C2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62" d="100"/>
          <a:sy n="162" d="100"/>
        </p:scale>
        <p:origin x="17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8"/>
          </a:xfrm>
          <a:prstGeom prst="rect">
            <a:avLst/>
          </a:prstGeom>
        </p:spPr>
        <p:txBody>
          <a:bodyPr vert="horz" lIns="93114" tIns="46556" rIns="93114" bIns="46556"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1738"/>
          </a:xfrm>
          <a:prstGeom prst="rect">
            <a:avLst/>
          </a:prstGeom>
        </p:spPr>
        <p:txBody>
          <a:bodyPr vert="horz" lIns="93114" tIns="46556" rIns="93114" bIns="46556" rtlCol="0"/>
          <a:lstStyle>
            <a:lvl1pPr algn="r">
              <a:defRPr sz="1200"/>
            </a:lvl1pPr>
          </a:lstStyle>
          <a:p>
            <a:fld id="{8E293DC0-1D12-41E9-B178-43F9E2DAD609}" type="datetimeFigureOut">
              <a:rPr lang="en-US" smtClean="0"/>
              <a:t>11/17/2019</a:t>
            </a:fld>
            <a:endParaRPr lang="en-US"/>
          </a:p>
        </p:txBody>
      </p:sp>
      <p:sp>
        <p:nvSpPr>
          <p:cNvPr id="4" name="Footer Placeholder 3"/>
          <p:cNvSpPr>
            <a:spLocks noGrp="1"/>
          </p:cNvSpPr>
          <p:nvPr>
            <p:ph type="ftr" sz="quarter" idx="2"/>
          </p:nvPr>
        </p:nvSpPr>
        <p:spPr>
          <a:xfrm>
            <a:off x="0" y="6658667"/>
            <a:ext cx="4028440" cy="351737"/>
          </a:xfrm>
          <a:prstGeom prst="rect">
            <a:avLst/>
          </a:prstGeom>
        </p:spPr>
        <p:txBody>
          <a:bodyPr vert="horz" lIns="93114" tIns="46556" rIns="93114" bIns="46556"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7"/>
            <a:ext cx="4028440" cy="351737"/>
          </a:xfrm>
          <a:prstGeom prst="rect">
            <a:avLst/>
          </a:prstGeom>
        </p:spPr>
        <p:txBody>
          <a:bodyPr vert="horz" lIns="93114" tIns="46556" rIns="93114" bIns="46556" rtlCol="0" anchor="b"/>
          <a:lstStyle>
            <a:lvl1pPr algn="r">
              <a:defRPr sz="1200"/>
            </a:lvl1pPr>
          </a:lstStyle>
          <a:p>
            <a:fld id="{D402EBF7-EB16-4C2D-8B37-9CCCF7CA1564}" type="slidenum">
              <a:rPr lang="en-US" smtClean="0"/>
              <a:t>‹#›</a:t>
            </a:fld>
            <a:endParaRPr lang="en-US"/>
          </a:p>
        </p:txBody>
      </p:sp>
    </p:spTree>
    <p:extLst>
      <p:ext uri="{BB962C8B-B14F-4D97-AF65-F5344CB8AC3E}">
        <p14:creationId xmlns:p14="http://schemas.microsoft.com/office/powerpoint/2010/main" val="4069700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8"/>
          </a:xfrm>
          <a:prstGeom prst="rect">
            <a:avLst/>
          </a:prstGeom>
        </p:spPr>
        <p:txBody>
          <a:bodyPr vert="horz" lIns="93114" tIns="46556" rIns="93114" bIns="46556" rtlCol="0"/>
          <a:lstStyle>
            <a:lvl1pPr algn="l">
              <a:defRPr sz="1200"/>
            </a:lvl1pPr>
          </a:lstStyle>
          <a:p>
            <a:endParaRPr lang="en-US"/>
          </a:p>
        </p:txBody>
      </p:sp>
      <p:sp>
        <p:nvSpPr>
          <p:cNvPr id="3" name="Date Placeholder 2"/>
          <p:cNvSpPr>
            <a:spLocks noGrp="1"/>
          </p:cNvSpPr>
          <p:nvPr>
            <p:ph type="dt" idx="1"/>
          </p:nvPr>
        </p:nvSpPr>
        <p:spPr>
          <a:xfrm>
            <a:off x="5265810" y="0"/>
            <a:ext cx="4028440" cy="351738"/>
          </a:xfrm>
          <a:prstGeom prst="rect">
            <a:avLst/>
          </a:prstGeom>
        </p:spPr>
        <p:txBody>
          <a:bodyPr vert="horz" lIns="93114" tIns="46556" rIns="93114" bIns="46556" rtlCol="0"/>
          <a:lstStyle>
            <a:lvl1pPr algn="r">
              <a:defRPr sz="1200"/>
            </a:lvl1pPr>
          </a:lstStyle>
          <a:p>
            <a:fld id="{CCD43001-5ABB-42E2-93C0-3D55B9698461}" type="datetimeFigureOut">
              <a:rPr lang="en-US" smtClean="0"/>
              <a:t>11/17/2019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14" tIns="46556" rIns="93114" bIns="46556"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14" tIns="46556" rIns="93114" bIns="4655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7"/>
            <a:ext cx="4028440" cy="351737"/>
          </a:xfrm>
          <a:prstGeom prst="rect">
            <a:avLst/>
          </a:prstGeom>
        </p:spPr>
        <p:txBody>
          <a:bodyPr vert="horz" lIns="93114" tIns="46556" rIns="93114" bIns="46556"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658667"/>
            <a:ext cx="4028440" cy="351737"/>
          </a:xfrm>
          <a:prstGeom prst="rect">
            <a:avLst/>
          </a:prstGeom>
        </p:spPr>
        <p:txBody>
          <a:bodyPr vert="horz" lIns="93114" tIns="46556" rIns="93114" bIns="46556" rtlCol="0" anchor="b"/>
          <a:lstStyle>
            <a:lvl1pPr algn="r">
              <a:defRPr sz="1200"/>
            </a:lvl1pPr>
          </a:lstStyle>
          <a:p>
            <a:fld id="{A2AC01BC-A6FA-4934-9CA6-80A5BC490838}" type="slidenum">
              <a:rPr lang="en-US" smtClean="0"/>
              <a:t>‹#›</a:t>
            </a:fld>
            <a:endParaRPr lang="en-US"/>
          </a:p>
        </p:txBody>
      </p:sp>
    </p:spTree>
    <p:extLst>
      <p:ext uri="{BB962C8B-B14F-4D97-AF65-F5344CB8AC3E}">
        <p14:creationId xmlns:p14="http://schemas.microsoft.com/office/powerpoint/2010/main" val="409661562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a:t>
            </a:fld>
            <a:endParaRPr lang="en-US"/>
          </a:p>
        </p:txBody>
      </p:sp>
    </p:spTree>
    <p:extLst>
      <p:ext uri="{BB962C8B-B14F-4D97-AF65-F5344CB8AC3E}">
        <p14:creationId xmlns:p14="http://schemas.microsoft.com/office/powerpoint/2010/main" val="392343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10</a:t>
            </a:fld>
            <a:endParaRPr lang="en-US"/>
          </a:p>
        </p:txBody>
      </p:sp>
    </p:spTree>
    <p:extLst>
      <p:ext uri="{BB962C8B-B14F-4D97-AF65-F5344CB8AC3E}">
        <p14:creationId xmlns:p14="http://schemas.microsoft.com/office/powerpoint/2010/main" val="67849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11</a:t>
            </a:fld>
            <a:endParaRPr lang="en-US"/>
          </a:p>
        </p:txBody>
      </p:sp>
    </p:spTree>
    <p:extLst>
      <p:ext uri="{BB962C8B-B14F-4D97-AF65-F5344CB8AC3E}">
        <p14:creationId xmlns:p14="http://schemas.microsoft.com/office/powerpoint/2010/main" val="60262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12</a:t>
            </a:fld>
            <a:endParaRPr lang="en-US"/>
          </a:p>
        </p:txBody>
      </p:sp>
    </p:spTree>
    <p:extLst>
      <p:ext uri="{BB962C8B-B14F-4D97-AF65-F5344CB8AC3E}">
        <p14:creationId xmlns:p14="http://schemas.microsoft.com/office/powerpoint/2010/main" val="389134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13</a:t>
            </a:fld>
            <a:endParaRPr lang="en-US"/>
          </a:p>
        </p:txBody>
      </p:sp>
    </p:spTree>
    <p:extLst>
      <p:ext uri="{BB962C8B-B14F-4D97-AF65-F5344CB8AC3E}">
        <p14:creationId xmlns:p14="http://schemas.microsoft.com/office/powerpoint/2010/main" val="312289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14</a:t>
            </a:fld>
            <a:endParaRPr lang="en-US"/>
          </a:p>
        </p:txBody>
      </p:sp>
    </p:spTree>
    <p:extLst>
      <p:ext uri="{BB962C8B-B14F-4D97-AF65-F5344CB8AC3E}">
        <p14:creationId xmlns:p14="http://schemas.microsoft.com/office/powerpoint/2010/main" val="356414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15</a:t>
            </a:fld>
            <a:endParaRPr lang="en-US"/>
          </a:p>
        </p:txBody>
      </p:sp>
    </p:spTree>
    <p:extLst>
      <p:ext uri="{BB962C8B-B14F-4D97-AF65-F5344CB8AC3E}">
        <p14:creationId xmlns:p14="http://schemas.microsoft.com/office/powerpoint/2010/main" val="56616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16</a:t>
            </a:fld>
            <a:endParaRPr lang="en-US"/>
          </a:p>
        </p:txBody>
      </p:sp>
    </p:spTree>
    <p:extLst>
      <p:ext uri="{BB962C8B-B14F-4D97-AF65-F5344CB8AC3E}">
        <p14:creationId xmlns:p14="http://schemas.microsoft.com/office/powerpoint/2010/main" val="2450726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17</a:t>
            </a:fld>
            <a:endParaRPr lang="en-US"/>
          </a:p>
        </p:txBody>
      </p:sp>
    </p:spTree>
    <p:extLst>
      <p:ext uri="{BB962C8B-B14F-4D97-AF65-F5344CB8AC3E}">
        <p14:creationId xmlns:p14="http://schemas.microsoft.com/office/powerpoint/2010/main" val="43778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18</a:t>
            </a:fld>
            <a:endParaRPr lang="en-US"/>
          </a:p>
        </p:txBody>
      </p:sp>
    </p:spTree>
    <p:extLst>
      <p:ext uri="{BB962C8B-B14F-4D97-AF65-F5344CB8AC3E}">
        <p14:creationId xmlns:p14="http://schemas.microsoft.com/office/powerpoint/2010/main" val="465873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19</a:t>
            </a:fld>
            <a:endParaRPr lang="en-US"/>
          </a:p>
        </p:txBody>
      </p:sp>
    </p:spTree>
    <p:extLst>
      <p:ext uri="{BB962C8B-B14F-4D97-AF65-F5344CB8AC3E}">
        <p14:creationId xmlns:p14="http://schemas.microsoft.com/office/powerpoint/2010/main" val="377615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2</a:t>
            </a:fld>
            <a:endParaRPr lang="en-US"/>
          </a:p>
        </p:txBody>
      </p:sp>
    </p:spTree>
    <p:extLst>
      <p:ext uri="{BB962C8B-B14F-4D97-AF65-F5344CB8AC3E}">
        <p14:creationId xmlns:p14="http://schemas.microsoft.com/office/powerpoint/2010/main" val="49345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20</a:t>
            </a:fld>
            <a:endParaRPr lang="en-US"/>
          </a:p>
        </p:txBody>
      </p:sp>
    </p:spTree>
    <p:extLst>
      <p:ext uri="{BB962C8B-B14F-4D97-AF65-F5344CB8AC3E}">
        <p14:creationId xmlns:p14="http://schemas.microsoft.com/office/powerpoint/2010/main" val="1237778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21</a:t>
            </a:fld>
            <a:endParaRPr lang="en-US"/>
          </a:p>
        </p:txBody>
      </p:sp>
    </p:spTree>
    <p:extLst>
      <p:ext uri="{BB962C8B-B14F-4D97-AF65-F5344CB8AC3E}">
        <p14:creationId xmlns:p14="http://schemas.microsoft.com/office/powerpoint/2010/main" val="2323952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22</a:t>
            </a:fld>
            <a:endParaRPr lang="en-US"/>
          </a:p>
        </p:txBody>
      </p:sp>
    </p:spTree>
    <p:extLst>
      <p:ext uri="{BB962C8B-B14F-4D97-AF65-F5344CB8AC3E}">
        <p14:creationId xmlns:p14="http://schemas.microsoft.com/office/powerpoint/2010/main" val="3716839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23</a:t>
            </a:fld>
            <a:endParaRPr lang="en-US"/>
          </a:p>
        </p:txBody>
      </p:sp>
    </p:spTree>
    <p:extLst>
      <p:ext uri="{BB962C8B-B14F-4D97-AF65-F5344CB8AC3E}">
        <p14:creationId xmlns:p14="http://schemas.microsoft.com/office/powerpoint/2010/main" val="110856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3</a:t>
            </a:fld>
            <a:endParaRPr lang="en-US"/>
          </a:p>
        </p:txBody>
      </p:sp>
    </p:spTree>
    <p:extLst>
      <p:ext uri="{BB962C8B-B14F-4D97-AF65-F5344CB8AC3E}">
        <p14:creationId xmlns:p14="http://schemas.microsoft.com/office/powerpoint/2010/main" val="9906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4</a:t>
            </a:fld>
            <a:endParaRPr lang="en-US"/>
          </a:p>
        </p:txBody>
      </p:sp>
    </p:spTree>
    <p:extLst>
      <p:ext uri="{BB962C8B-B14F-4D97-AF65-F5344CB8AC3E}">
        <p14:creationId xmlns:p14="http://schemas.microsoft.com/office/powerpoint/2010/main" val="2853160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5</a:t>
            </a:fld>
            <a:endParaRPr lang="en-US"/>
          </a:p>
        </p:txBody>
      </p:sp>
    </p:spTree>
    <p:extLst>
      <p:ext uri="{BB962C8B-B14F-4D97-AF65-F5344CB8AC3E}">
        <p14:creationId xmlns:p14="http://schemas.microsoft.com/office/powerpoint/2010/main" val="158350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6</a:t>
            </a:fld>
            <a:endParaRPr lang="en-US"/>
          </a:p>
        </p:txBody>
      </p:sp>
    </p:spTree>
    <p:extLst>
      <p:ext uri="{BB962C8B-B14F-4D97-AF65-F5344CB8AC3E}">
        <p14:creationId xmlns:p14="http://schemas.microsoft.com/office/powerpoint/2010/main" val="137121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7</a:t>
            </a:fld>
            <a:endParaRPr lang="en-US"/>
          </a:p>
        </p:txBody>
      </p:sp>
    </p:spTree>
    <p:extLst>
      <p:ext uri="{BB962C8B-B14F-4D97-AF65-F5344CB8AC3E}">
        <p14:creationId xmlns:p14="http://schemas.microsoft.com/office/powerpoint/2010/main" val="346838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8</a:t>
            </a:fld>
            <a:endParaRPr lang="en-US"/>
          </a:p>
        </p:txBody>
      </p:sp>
    </p:spTree>
    <p:extLst>
      <p:ext uri="{BB962C8B-B14F-4D97-AF65-F5344CB8AC3E}">
        <p14:creationId xmlns:p14="http://schemas.microsoft.com/office/powerpoint/2010/main" val="121494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C01BC-A6FA-4934-9CA6-80A5BC490838}" type="slidenum">
              <a:rPr lang="en-US" smtClean="0"/>
              <a:t>9</a:t>
            </a:fld>
            <a:endParaRPr lang="en-US"/>
          </a:p>
        </p:txBody>
      </p:sp>
    </p:spTree>
    <p:extLst>
      <p:ext uri="{BB962C8B-B14F-4D97-AF65-F5344CB8AC3E}">
        <p14:creationId xmlns:p14="http://schemas.microsoft.com/office/powerpoint/2010/main" val="305529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rgbClr val="00AE58">
                <a:alpha val="72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259D28">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rgbClr val="00C258"/>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09B4AC67-3667-45D2-882F-3EBB5187D0FC}" type="datetime1">
              <a:rPr lang="en-US" smtClean="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09090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22311-DF81-43A0-9DBD-66DFF2240CB3}"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490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932EC-33A2-4914-BF65-2A1ECCE84CB7}"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091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0C647-4C1A-455E-9FAB-ECAC449969B0}"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378707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CE5BD-A70F-4859-A2BA-CE3D71B51733}"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689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DFCAF-64A9-41C4-AF7F-F9C9F4EB6908}"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599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B51582-71B0-4A2E-82DC-E5A3D84DF386}"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392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9012B-BD1E-4DA0-BAA6-62591B40FA19}"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14269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D3645-071A-4CB9-A2F7-FE228409693B}"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29103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4B745-4CAD-4163-AA2D-E7D1882EEA7E}" type="datetime1">
              <a:rPr lang="en-US" smtClean="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5838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E33B83-A02C-4F3A-99CA-EE5639602385}" type="datetime1">
              <a:rPr lang="en-US" smtClean="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4319042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7131F8-2A22-4D2D-9A8D-9B136342D906}" type="datetime1">
              <a:rPr lang="en-US" smtClean="0"/>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7821933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E633F3-B0A2-43F6-996E-30F2247AFD04}" type="datetime1">
              <a:rPr lang="en-US" smtClean="0"/>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3718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CA609-4B79-4949-A03B-F88882048AFF}" type="datetime1">
              <a:rPr lang="en-US" smtClean="0"/>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4066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D20F4-99AB-4699-89E2-B1D8866D4E2E}" type="datetime1">
              <a:rPr lang="en-US" smtClean="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8526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D5046-8FAC-454B-8937-F6386D48166C}" type="datetime1">
              <a:rPr lang="en-US" smtClean="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9424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rgbClr val="00AE58">
                <a:alpha val="72000"/>
              </a:srgb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259D28">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rgbClr val="00C258">
                <a:alpha val="85000"/>
              </a:srgb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60E780-969C-49ED-8106-BE2149D6E4D4}" type="datetime1">
              <a:rPr lang="en-US" smtClean="0"/>
              <a:t>11/17/2019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59854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mazon.com/ELEGOO-Electronics-Potentiometer-tie-Points-Breadboard/dp/B01ERPEMAC/ref=sxbs_sxwds-stvp?keywords=arduino%2Buno&amp;pd_rd_i=B01ERPEMAC&amp;pd_rd_r=ceb4f50d-5ba9-4df5-9571-e80c93fbadab&amp;pd_rd_w=8HTdR&amp;pd_rd_wg=eOn4G&amp;pf_rd_p=a6d018ad-f20b-46c9-8920-433972c7d9b7&amp;pf_rd_r=TCHDT9EA5C7QQFJE2QXH&amp;qid=1573792495&amp;s=electronics&amp;th=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digikey.com/product-detail/en/microchip-technology/ATTINY84A-PU/ATTINY84A-PU-ND/2774082" TargetMode="External"/><Relationship Id="rId4" Type="http://schemas.openxmlformats.org/officeDocument/2006/relationships/hyperlink" Target="https://www.amazon.com/ELEGOO-Board-ATmega328P-ATMEGA16U2-Compliant/dp/B01EWOE0UU/ref=sr_1_3?keywords=arduino+uno&amp;qid=1573792867&amp;s=electronics&amp;sr=1-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p/arduino-ide/9nblggh4rsd8?ocid=badge&amp;rtc=1#activetab=pivot:overviewtab" TargetMode="External"/><Relationship Id="rId7" Type="http://schemas.openxmlformats.org/officeDocument/2006/relationships/hyperlink" Target="https://github.com/rascheri/RaytheonSim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instructables.com/id/Using-the-Arduino-Uno-to-program-ATTINY84-20PU/" TargetMode="External"/><Relationship Id="rId5" Type="http://schemas.openxmlformats.org/officeDocument/2006/relationships/hyperlink" Target="https://www.instructables.com/id/Arduino-Simple-Simon-Says-Game/" TargetMode="External"/><Relationship Id="rId4" Type="http://schemas.openxmlformats.org/officeDocument/2006/relationships/hyperlink" Target="https://www.arduino.cc/en/Guide/HomePag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rascheri/RaytheonSim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513" y="2392017"/>
            <a:ext cx="8599213" cy="3690729"/>
          </a:xfrm>
        </p:spPr>
        <p:txBody>
          <a:bodyPr/>
          <a:lstStyle/>
          <a:p>
            <a:pPr algn="ctr"/>
            <a:r>
              <a:rPr lang="en-US" sz="4000" cap="none" spc="100" dirty="0" smtClean="0">
                <a:solidFill>
                  <a:schemeClr val="tx1"/>
                </a:solidFill>
                <a:latin typeface="Times New Roman" panose="02020603050405020304" pitchFamily="18" charset="0"/>
                <a:cs typeface="Times New Roman" panose="02020603050405020304" pitchFamily="18" charset="0"/>
              </a:rPr>
              <a:t>Science, Technology, Engineering and Math (STEM)</a:t>
            </a:r>
            <a:br>
              <a:rPr lang="en-US" sz="4000" cap="none" spc="100" dirty="0" smtClean="0">
                <a:solidFill>
                  <a:schemeClr val="tx1"/>
                </a:solidFill>
                <a:latin typeface="Times New Roman" panose="02020603050405020304" pitchFamily="18" charset="0"/>
                <a:cs typeface="Times New Roman" panose="02020603050405020304" pitchFamily="18" charset="0"/>
              </a:rPr>
            </a:br>
            <a:r>
              <a:rPr lang="en-US" sz="4000" cap="none" spc="100" dirty="0" smtClean="0">
                <a:solidFill>
                  <a:schemeClr val="tx1"/>
                </a:solidFill>
                <a:latin typeface="Times New Roman" panose="02020603050405020304" pitchFamily="18" charset="0"/>
                <a:cs typeface="Times New Roman" panose="02020603050405020304" pitchFamily="18" charset="0"/>
              </a:rPr>
              <a:t>for </a:t>
            </a:r>
            <a:br>
              <a:rPr lang="en-US" sz="4000" cap="none" spc="100" dirty="0" smtClean="0">
                <a:solidFill>
                  <a:schemeClr val="tx1"/>
                </a:solidFill>
                <a:latin typeface="Times New Roman" panose="02020603050405020304" pitchFamily="18" charset="0"/>
                <a:cs typeface="Times New Roman" panose="02020603050405020304" pitchFamily="18" charset="0"/>
              </a:rPr>
            </a:br>
            <a:r>
              <a:rPr lang="en-US" sz="4000" spc="100" dirty="0">
                <a:solidFill>
                  <a:schemeClr val="tx1"/>
                </a:solidFill>
                <a:latin typeface="Times New Roman" panose="02020603050405020304" pitchFamily="18" charset="0"/>
                <a:cs typeface="Times New Roman" panose="02020603050405020304" pitchFamily="18" charset="0"/>
              </a:rPr>
              <a:t/>
            </a:r>
            <a:br>
              <a:rPr lang="en-US" sz="4000" spc="100" dirty="0">
                <a:solidFill>
                  <a:schemeClr val="tx1"/>
                </a:solidFill>
                <a:latin typeface="Times New Roman" panose="02020603050405020304" pitchFamily="18" charset="0"/>
                <a:cs typeface="Times New Roman" panose="02020603050405020304" pitchFamily="18" charset="0"/>
              </a:rPr>
            </a:br>
            <a:r>
              <a:rPr lang="en-US" sz="4000" spc="100" dirty="0" smtClean="0">
                <a:solidFill>
                  <a:schemeClr val="tx1"/>
                </a:solidFill>
                <a:latin typeface="Times New Roman" panose="02020603050405020304" pitchFamily="18" charset="0"/>
                <a:cs typeface="Times New Roman" panose="02020603050405020304" pitchFamily="18" charset="0"/>
              </a:rPr>
              <a:t/>
            </a:r>
            <a:br>
              <a:rPr lang="en-US" sz="4000" spc="100" dirty="0" smtClean="0">
                <a:solidFill>
                  <a:schemeClr val="tx1"/>
                </a:solidFill>
                <a:latin typeface="Times New Roman" panose="02020603050405020304" pitchFamily="18" charset="0"/>
                <a:cs typeface="Times New Roman" panose="02020603050405020304" pitchFamily="18" charset="0"/>
              </a:rPr>
            </a:br>
            <a:r>
              <a:rPr lang="en-US" sz="4000" cap="none" spc="100" dirty="0" smtClean="0">
                <a:solidFill>
                  <a:schemeClr val="tx1"/>
                </a:solidFill>
                <a:latin typeface="Times New Roman" panose="02020603050405020304" pitchFamily="18" charset="0"/>
                <a:cs typeface="Times New Roman" panose="02020603050405020304" pitchFamily="18" charset="0"/>
              </a:rPr>
              <a:t/>
            </a:r>
            <a:br>
              <a:rPr lang="en-US" sz="4000" cap="none" spc="100" dirty="0" smtClean="0">
                <a:solidFill>
                  <a:schemeClr val="tx1"/>
                </a:solidFill>
                <a:latin typeface="Times New Roman" panose="02020603050405020304" pitchFamily="18" charset="0"/>
                <a:cs typeface="Times New Roman" panose="02020603050405020304" pitchFamily="18" charset="0"/>
              </a:rPr>
            </a:br>
            <a:r>
              <a:rPr lang="en-US" sz="2400" spc="100" dirty="0">
                <a:solidFill>
                  <a:schemeClr val="tx1"/>
                </a:solidFill>
                <a:latin typeface="Times New Roman" panose="02020603050405020304" pitchFamily="18" charset="0"/>
                <a:cs typeface="Times New Roman" panose="02020603050405020304" pitchFamily="18" charset="0"/>
              </a:rPr>
              <a:t/>
            </a:r>
            <a:br>
              <a:rPr lang="en-US" sz="2400" spc="100" dirty="0">
                <a:solidFill>
                  <a:schemeClr val="tx1"/>
                </a:solidFill>
                <a:latin typeface="Times New Roman" panose="02020603050405020304" pitchFamily="18" charset="0"/>
                <a:cs typeface="Times New Roman" panose="02020603050405020304" pitchFamily="18" charset="0"/>
              </a:rPr>
            </a:br>
            <a:r>
              <a:rPr lang="en-US" sz="2400" cap="none" spc="100" dirty="0" smtClean="0">
                <a:solidFill>
                  <a:schemeClr val="tx1"/>
                </a:solidFill>
                <a:latin typeface="Times New Roman" panose="02020603050405020304" pitchFamily="18" charset="0"/>
                <a:cs typeface="Times New Roman" panose="02020603050405020304" pitchFamily="18" charset="0"/>
              </a:rPr>
              <a:t>November 17, 2019</a:t>
            </a:r>
            <a:endParaRPr lang="en-US" sz="8000" cap="none" spc="1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945578" y="350116"/>
            <a:ext cx="4532663" cy="10373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256" y="3646418"/>
            <a:ext cx="2371725" cy="1924050"/>
          </a:xfrm>
          <a:prstGeom prst="rect">
            <a:avLst/>
          </a:prstGeom>
        </p:spPr>
      </p:pic>
      <p:sp>
        <p:nvSpPr>
          <p:cNvPr id="3" name="Slide Number Placeholder 2"/>
          <p:cNvSpPr>
            <a:spLocks noGrp="1"/>
          </p:cNvSpPr>
          <p:nvPr>
            <p:ph type="sldNum" sz="quarter" idx="12"/>
          </p:nvPr>
        </p:nvSpPr>
        <p:spPr/>
        <p:txBody>
          <a:bodyPr/>
          <a:lstStyle/>
          <a:p>
            <a:fld id="{71766878-3199-4EAB-94E7-2D6D11070E14}" type="slidenum">
              <a:rPr lang="en-US" smtClean="0"/>
              <a:pPr/>
              <a:t>1</a:t>
            </a:fld>
            <a:endParaRPr lang="en-US" dirty="0"/>
          </a:p>
        </p:txBody>
      </p:sp>
    </p:spTree>
    <p:extLst>
      <p:ext uri="{BB962C8B-B14F-4D97-AF65-F5344CB8AC3E}">
        <p14:creationId xmlns:p14="http://schemas.microsoft.com/office/powerpoint/2010/main" val="582516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Resistor</a:t>
            </a:r>
            <a:endParaRPr lang="en-US" dirty="0"/>
          </a:p>
        </p:txBody>
      </p:sp>
      <p:sp>
        <p:nvSpPr>
          <p:cNvPr id="3" name="Content Placeholder 2"/>
          <p:cNvSpPr>
            <a:spLocks noGrp="1"/>
          </p:cNvSpPr>
          <p:nvPr>
            <p:ph idx="1"/>
          </p:nvPr>
        </p:nvSpPr>
        <p:spPr>
          <a:xfrm>
            <a:off x="677334" y="1362836"/>
            <a:ext cx="8596668" cy="5197247"/>
          </a:xfrm>
        </p:spPr>
        <p:txBody>
          <a:bodyPr>
            <a:normAutofit/>
          </a:bodyPr>
          <a:lstStyle/>
          <a:p>
            <a:r>
              <a:rPr lang="en-US" sz="1800" dirty="0" smtClean="0"/>
              <a:t>A resistor limits the </a:t>
            </a:r>
            <a:r>
              <a:rPr lang="en-US" dirty="0" smtClean="0"/>
              <a:t>flow of current through a circuit.</a:t>
            </a:r>
          </a:p>
          <a:p>
            <a:r>
              <a:rPr lang="en-US" dirty="0" smtClean="0"/>
              <a:t>There is no polarity to a resistor. You can connect it in either direction.</a:t>
            </a:r>
          </a:p>
          <a:p>
            <a:r>
              <a:rPr lang="en-US" sz="1800" dirty="0" smtClean="0"/>
              <a:t>We use resistors to limit the amount of current that is provided to an LED. This prevents the LED from getting too much power and burning up immediately. </a:t>
            </a:r>
          </a:p>
          <a:p>
            <a:r>
              <a:rPr lang="en-US" dirty="0" smtClean="0"/>
              <a:t>So when wiring up an LED, always connect the cathode side to a resistor. The size of the resistor depends upon the specifications of the LED. </a:t>
            </a:r>
          </a:p>
          <a:p>
            <a:r>
              <a:rPr lang="en-US" sz="1800" dirty="0" smtClean="0"/>
              <a:t>A data sheet is a specification from the manufacturer about the part in question. You can refer to the data sheet for an LED to determine how big a resistor needs to be to provide the brightest output without burning up the LED.</a:t>
            </a:r>
          </a:p>
        </p:txBody>
      </p:sp>
      <p:sp>
        <p:nvSpPr>
          <p:cNvPr id="4" name="Slide Number Placeholder 3"/>
          <p:cNvSpPr>
            <a:spLocks noGrp="1"/>
          </p:cNvSpPr>
          <p:nvPr>
            <p:ph type="sldNum" sz="quarter" idx="12"/>
          </p:nvPr>
        </p:nvSpPr>
        <p:spPr/>
        <p:txBody>
          <a:bodyPr/>
          <a:lstStyle/>
          <a:p>
            <a:fld id="{71766878-3199-4EAB-94E7-2D6D11070E14}" type="slidenum">
              <a:rPr lang="en-US" smtClean="0"/>
              <a:t>10</a:t>
            </a:fld>
            <a:endParaRPr lang="en-US" dirty="0"/>
          </a:p>
        </p:txBody>
      </p:sp>
    </p:spTree>
    <p:extLst>
      <p:ext uri="{BB962C8B-B14F-4D97-AF65-F5344CB8AC3E}">
        <p14:creationId xmlns:p14="http://schemas.microsoft.com/office/powerpoint/2010/main" val="102026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US" dirty="0" smtClean="0"/>
              <a:t>Push Button (Switch)</a:t>
            </a:r>
            <a:endParaRPr lang="en-US" dirty="0"/>
          </a:p>
        </p:txBody>
      </p:sp>
      <p:sp>
        <p:nvSpPr>
          <p:cNvPr id="3" name="Content Placeholder 2"/>
          <p:cNvSpPr>
            <a:spLocks noGrp="1"/>
          </p:cNvSpPr>
          <p:nvPr>
            <p:ph idx="1"/>
          </p:nvPr>
        </p:nvSpPr>
        <p:spPr>
          <a:xfrm>
            <a:off x="677334" y="1362836"/>
            <a:ext cx="8596668" cy="2954640"/>
          </a:xfrm>
        </p:spPr>
        <p:txBody>
          <a:bodyPr>
            <a:normAutofit/>
          </a:bodyPr>
          <a:lstStyle/>
          <a:p>
            <a:r>
              <a:rPr lang="en-US" dirty="0" smtClean="0"/>
              <a:t>Our push buttons have two pins.</a:t>
            </a:r>
          </a:p>
          <a:p>
            <a:r>
              <a:rPr lang="en-US" sz="1800" dirty="0" smtClean="0"/>
              <a:t>When you press the button the two pins are connected together.</a:t>
            </a:r>
          </a:p>
          <a:p>
            <a:r>
              <a:rPr lang="en-US" dirty="0" smtClean="0"/>
              <a:t>When you release the button the two pins are DISCONNECTED.</a:t>
            </a:r>
          </a:p>
          <a:p>
            <a:r>
              <a:rPr lang="en-US" sz="1800" dirty="0" smtClean="0"/>
              <a:t>When you insert the button into the proto board you must ensure that the pins are side by side (horizontal).</a:t>
            </a:r>
          </a:p>
        </p:txBody>
      </p:sp>
      <p:grpSp>
        <p:nvGrpSpPr>
          <p:cNvPr id="16" name="Group 15"/>
          <p:cNvGrpSpPr/>
          <p:nvPr/>
        </p:nvGrpSpPr>
        <p:grpSpPr>
          <a:xfrm>
            <a:off x="2274671" y="3846135"/>
            <a:ext cx="1725537" cy="1632523"/>
            <a:chOff x="2312379" y="4128939"/>
            <a:chExt cx="1725537" cy="1632523"/>
          </a:xfrm>
        </p:grpSpPr>
        <p:grpSp>
          <p:nvGrpSpPr>
            <p:cNvPr id="9" name="Group 8"/>
            <p:cNvGrpSpPr/>
            <p:nvPr/>
          </p:nvGrpSpPr>
          <p:grpSpPr>
            <a:xfrm>
              <a:off x="2920625" y="4128939"/>
              <a:ext cx="509047" cy="1206631"/>
              <a:chOff x="4062953" y="3553905"/>
              <a:chExt cx="509047" cy="1206631"/>
            </a:xfrm>
          </p:grpSpPr>
          <p:sp>
            <p:nvSpPr>
              <p:cNvPr id="4" name="Rectangle 3"/>
              <p:cNvSpPr/>
              <p:nvPr/>
            </p:nvSpPr>
            <p:spPr>
              <a:xfrm>
                <a:off x="4062953" y="3553905"/>
                <a:ext cx="509047" cy="7258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147794" y="4279769"/>
                <a:ext cx="0" cy="4807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77732" y="4279769"/>
                <a:ext cx="0" cy="4807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312379" y="5392130"/>
              <a:ext cx="1725537" cy="369332"/>
            </a:xfrm>
            <a:prstGeom prst="rect">
              <a:avLst/>
            </a:prstGeom>
            <a:noFill/>
          </p:spPr>
          <p:txBody>
            <a:bodyPr wrap="none" rtlCol="0">
              <a:spAutoFit/>
            </a:bodyPr>
            <a:lstStyle/>
            <a:p>
              <a:r>
                <a:rPr lang="en-US" dirty="0" smtClean="0"/>
                <a:t>Horizontal Pins</a:t>
              </a:r>
              <a:endParaRPr lang="en-US" dirty="0"/>
            </a:p>
          </p:txBody>
        </p:sp>
      </p:grpSp>
      <p:grpSp>
        <p:nvGrpSpPr>
          <p:cNvPr id="17" name="Group 16"/>
          <p:cNvGrpSpPr/>
          <p:nvPr/>
        </p:nvGrpSpPr>
        <p:grpSpPr>
          <a:xfrm>
            <a:off x="5196981" y="3846135"/>
            <a:ext cx="1683474" cy="1909522"/>
            <a:chOff x="5234689" y="4128939"/>
            <a:chExt cx="1683474" cy="1909522"/>
          </a:xfrm>
        </p:grpSpPr>
        <p:sp>
          <p:nvSpPr>
            <p:cNvPr id="12" name="Rectangle 11"/>
            <p:cNvSpPr/>
            <p:nvPr/>
          </p:nvSpPr>
          <p:spPr>
            <a:xfrm>
              <a:off x="5842935" y="4128939"/>
              <a:ext cx="509047" cy="7258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6097458" y="4854803"/>
              <a:ext cx="0" cy="4807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4689" y="5392130"/>
              <a:ext cx="1683474" cy="646331"/>
            </a:xfrm>
            <a:prstGeom prst="rect">
              <a:avLst/>
            </a:prstGeom>
            <a:noFill/>
          </p:spPr>
          <p:txBody>
            <a:bodyPr wrap="none" rtlCol="0">
              <a:spAutoFit/>
            </a:bodyPr>
            <a:lstStyle/>
            <a:p>
              <a:pPr algn="ctr"/>
              <a:r>
                <a:rPr lang="en-US" dirty="0" smtClean="0"/>
                <a:t>Vertical Pins</a:t>
              </a:r>
              <a:br>
                <a:rPr lang="en-US" dirty="0" smtClean="0"/>
              </a:br>
              <a:r>
                <a:rPr lang="en-US" dirty="0" smtClean="0"/>
                <a:t>Hidden Behind</a:t>
              </a:r>
              <a:endParaRPr lang="en-US" dirty="0"/>
            </a:p>
          </p:txBody>
        </p:sp>
      </p:grpSp>
      <p:sp>
        <p:nvSpPr>
          <p:cNvPr id="5" name="Slide Number Placeholder 4"/>
          <p:cNvSpPr>
            <a:spLocks noGrp="1"/>
          </p:cNvSpPr>
          <p:nvPr>
            <p:ph type="sldNum" sz="quarter" idx="12"/>
          </p:nvPr>
        </p:nvSpPr>
        <p:spPr/>
        <p:txBody>
          <a:bodyPr/>
          <a:lstStyle/>
          <a:p>
            <a:fld id="{71766878-3199-4EAB-94E7-2D6D11070E14}" type="slidenum">
              <a:rPr lang="en-US" smtClean="0"/>
              <a:t>11</a:t>
            </a:fld>
            <a:endParaRPr lang="en-US" dirty="0"/>
          </a:p>
        </p:txBody>
      </p:sp>
    </p:spTree>
    <p:extLst>
      <p:ext uri="{BB962C8B-B14F-4D97-AF65-F5344CB8AC3E}">
        <p14:creationId xmlns:p14="http://schemas.microsoft.com/office/powerpoint/2010/main" val="38590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Microcontrollers</a:t>
            </a:r>
            <a:endParaRPr lang="en-US" dirty="0"/>
          </a:p>
        </p:txBody>
      </p:sp>
      <p:sp>
        <p:nvSpPr>
          <p:cNvPr id="3" name="Content Placeholder 2"/>
          <p:cNvSpPr>
            <a:spLocks noGrp="1"/>
          </p:cNvSpPr>
          <p:nvPr>
            <p:ph idx="1"/>
          </p:nvPr>
        </p:nvSpPr>
        <p:spPr>
          <a:xfrm>
            <a:off x="677334" y="1311965"/>
            <a:ext cx="8596668" cy="4729397"/>
          </a:xfrm>
        </p:spPr>
        <p:txBody>
          <a:bodyPr>
            <a:normAutofit/>
          </a:bodyPr>
          <a:lstStyle/>
          <a:p>
            <a:r>
              <a:rPr lang="en-US" sz="1800" dirty="0" smtClean="0"/>
              <a:t>A microcontroller is a </a:t>
            </a:r>
            <a:r>
              <a:rPr lang="en-US" dirty="0" smtClean="0"/>
              <a:t>small </a:t>
            </a:r>
            <a:r>
              <a:rPr lang="en-US" sz="1800" dirty="0" smtClean="0"/>
              <a:t>computer that performs a specific task.</a:t>
            </a:r>
          </a:p>
          <a:p>
            <a:r>
              <a:rPr lang="en-US" dirty="0" smtClean="0"/>
              <a:t>Microcontrollers have the following features:</a:t>
            </a:r>
            <a:endParaRPr lang="en-US" sz="1800" dirty="0" smtClean="0"/>
          </a:p>
          <a:p>
            <a:pPr lvl="1"/>
            <a:r>
              <a:rPr lang="en-US" sz="1600" dirty="0" smtClean="0"/>
              <a:t>A central processing unit (CPU).</a:t>
            </a:r>
          </a:p>
          <a:p>
            <a:pPr lvl="1"/>
            <a:r>
              <a:rPr lang="en-US" dirty="0" smtClean="0"/>
              <a:t>Random Access Memory (RAM) – </a:t>
            </a:r>
          </a:p>
          <a:p>
            <a:pPr lvl="2"/>
            <a:r>
              <a:rPr lang="en-US" dirty="0" smtClean="0"/>
              <a:t>Volatile Memory (The information in RAM is lost when power is removed.)</a:t>
            </a:r>
          </a:p>
          <a:p>
            <a:pPr lvl="1"/>
            <a:r>
              <a:rPr lang="en-US" dirty="0" smtClean="0"/>
              <a:t>Read Only Memory (ROM)</a:t>
            </a:r>
          </a:p>
          <a:p>
            <a:pPr lvl="2"/>
            <a:r>
              <a:rPr lang="en-US" dirty="0" smtClean="0"/>
              <a:t>Non-Volatile Memory. You cannot change the information in a ROM. However, the information is retained even after power is removed.</a:t>
            </a:r>
          </a:p>
          <a:p>
            <a:pPr lvl="1"/>
            <a:r>
              <a:rPr lang="en-US" dirty="0" smtClean="0"/>
              <a:t>Flash Memory </a:t>
            </a:r>
          </a:p>
          <a:p>
            <a:pPr lvl="2"/>
            <a:r>
              <a:rPr lang="en-US" dirty="0" smtClean="0"/>
              <a:t>Non-Volatile Memory that can be read and written. The information is retained after power is removed.</a:t>
            </a:r>
          </a:p>
          <a:p>
            <a:pPr lvl="1"/>
            <a:r>
              <a:rPr lang="en-US" dirty="0" smtClean="0"/>
              <a:t>Input Pins</a:t>
            </a:r>
          </a:p>
          <a:p>
            <a:pPr lvl="1"/>
            <a:r>
              <a:rPr lang="en-US" dirty="0" smtClean="0"/>
              <a:t>Output Pins</a:t>
            </a:r>
          </a:p>
        </p:txBody>
      </p:sp>
      <p:sp>
        <p:nvSpPr>
          <p:cNvPr id="4" name="Slide Number Placeholder 3"/>
          <p:cNvSpPr>
            <a:spLocks noGrp="1"/>
          </p:cNvSpPr>
          <p:nvPr>
            <p:ph type="sldNum" sz="quarter" idx="12"/>
          </p:nvPr>
        </p:nvSpPr>
        <p:spPr/>
        <p:txBody>
          <a:bodyPr/>
          <a:lstStyle/>
          <a:p>
            <a:fld id="{71766878-3199-4EAB-94E7-2D6D11070E14}" type="slidenum">
              <a:rPr lang="en-US" smtClean="0"/>
              <a:t>12</a:t>
            </a:fld>
            <a:endParaRPr lang="en-US" dirty="0"/>
          </a:p>
        </p:txBody>
      </p:sp>
    </p:spTree>
    <p:extLst>
      <p:ext uri="{BB962C8B-B14F-4D97-AF65-F5344CB8AC3E}">
        <p14:creationId xmlns:p14="http://schemas.microsoft.com/office/powerpoint/2010/main" val="211842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Microcontrollers - CPU</a:t>
            </a:r>
            <a:endParaRPr lang="en-US" dirty="0"/>
          </a:p>
        </p:txBody>
      </p:sp>
      <p:sp>
        <p:nvSpPr>
          <p:cNvPr id="3" name="Content Placeholder 2"/>
          <p:cNvSpPr>
            <a:spLocks noGrp="1"/>
          </p:cNvSpPr>
          <p:nvPr>
            <p:ph idx="1"/>
          </p:nvPr>
        </p:nvSpPr>
        <p:spPr>
          <a:xfrm>
            <a:off x="677334" y="1311965"/>
            <a:ext cx="8596668" cy="4729397"/>
          </a:xfrm>
        </p:spPr>
        <p:txBody>
          <a:bodyPr>
            <a:normAutofit/>
          </a:bodyPr>
          <a:lstStyle/>
          <a:p>
            <a:r>
              <a:rPr lang="en-US" sz="1800" dirty="0" smtClean="0"/>
              <a:t>The Central Processing Unit (CPU) is the brain behind the Microcontroller.</a:t>
            </a:r>
          </a:p>
          <a:p>
            <a:r>
              <a:rPr lang="en-US" dirty="0" smtClean="0"/>
              <a:t>The CPU executes the instructions that are placed in the program memory. The program memory can be Read Only Memory (ROM), Flash or Random Access Memory (RAM).</a:t>
            </a:r>
          </a:p>
          <a:p>
            <a:r>
              <a:rPr lang="en-US" dirty="0" smtClean="0"/>
              <a:t>Most microcontrollers execute one instruction at a time. They are designed to be used as a building block for a bigger system. For example a keyboard could contain a small microcontroller to handle converting the key strokes into a  Universal Serial Bus (USB) message that could be read by a personal computer.</a:t>
            </a:r>
          </a:p>
        </p:txBody>
      </p:sp>
      <p:sp>
        <p:nvSpPr>
          <p:cNvPr id="4" name="Slide Number Placeholder 3"/>
          <p:cNvSpPr>
            <a:spLocks noGrp="1"/>
          </p:cNvSpPr>
          <p:nvPr>
            <p:ph type="sldNum" sz="quarter" idx="12"/>
          </p:nvPr>
        </p:nvSpPr>
        <p:spPr/>
        <p:txBody>
          <a:bodyPr/>
          <a:lstStyle/>
          <a:p>
            <a:fld id="{71766878-3199-4EAB-94E7-2D6D11070E14}" type="slidenum">
              <a:rPr lang="en-US" smtClean="0"/>
              <a:t>13</a:t>
            </a:fld>
            <a:endParaRPr lang="en-US" dirty="0"/>
          </a:p>
        </p:txBody>
      </p:sp>
    </p:spTree>
    <p:extLst>
      <p:ext uri="{BB962C8B-B14F-4D97-AF65-F5344CB8AC3E}">
        <p14:creationId xmlns:p14="http://schemas.microsoft.com/office/powerpoint/2010/main" val="254617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Microcontrollers – </a:t>
            </a:r>
            <a:r>
              <a:rPr lang="en-US" dirty="0" err="1" smtClean="0"/>
              <a:t>Input/Output</a:t>
            </a:r>
            <a:r>
              <a:rPr lang="en-US" dirty="0" smtClean="0"/>
              <a:t> Pins</a:t>
            </a:r>
            <a:endParaRPr lang="en-US" dirty="0"/>
          </a:p>
        </p:txBody>
      </p:sp>
      <p:sp>
        <p:nvSpPr>
          <p:cNvPr id="3" name="Content Placeholder 2"/>
          <p:cNvSpPr>
            <a:spLocks noGrp="1"/>
          </p:cNvSpPr>
          <p:nvPr>
            <p:ph idx="1"/>
          </p:nvPr>
        </p:nvSpPr>
        <p:spPr>
          <a:xfrm>
            <a:off x="677334" y="1775791"/>
            <a:ext cx="8596668" cy="4265571"/>
          </a:xfrm>
        </p:spPr>
        <p:txBody>
          <a:bodyPr>
            <a:normAutofit/>
          </a:bodyPr>
          <a:lstStyle/>
          <a:p>
            <a:r>
              <a:rPr lang="en-US" sz="1800" dirty="0" smtClean="0"/>
              <a:t>All microcontrollers have multiple input and output pins. The microcontrollers are smart enough that you can program a pin to be an input (receive a signal (high </a:t>
            </a:r>
            <a:r>
              <a:rPr lang="en-US" dirty="0" smtClean="0"/>
              <a:t>(3.3v) or low (ground)) </a:t>
            </a:r>
            <a:r>
              <a:rPr lang="en-US" sz="1800" dirty="0" smtClean="0"/>
              <a:t>or an output (turn on (high (3.3v)) or off (low (ground)).</a:t>
            </a:r>
          </a:p>
          <a:p>
            <a:r>
              <a:rPr lang="en-US" sz="1800" dirty="0" smtClean="0"/>
              <a:t>This exercise will config</a:t>
            </a:r>
            <a:r>
              <a:rPr lang="en-US" dirty="0" smtClean="0"/>
              <a:t>ure the AT Tiny 84A microcontroller to have four (4) input pins for four (4) buttons and five (5) output pins, four (4) pins to control turning on/off four (4) LEDs and one (1) pin to control a buzzer.</a:t>
            </a:r>
          </a:p>
          <a:p>
            <a:r>
              <a:rPr lang="en-US" sz="1800" dirty="0" smtClean="0"/>
              <a:t>Turn </a:t>
            </a:r>
            <a:r>
              <a:rPr lang="en-US" sz="1800" dirty="0" err="1" smtClean="0"/>
              <a:t>turn</a:t>
            </a:r>
            <a:r>
              <a:rPr lang="en-US" sz="1800" dirty="0" smtClean="0"/>
              <a:t> on an LED we make the pin go high (3.3v).</a:t>
            </a:r>
          </a:p>
          <a:p>
            <a:r>
              <a:rPr lang="en-US" dirty="0" smtClean="0"/>
              <a:t>Turn </a:t>
            </a:r>
            <a:r>
              <a:rPr lang="en-US" dirty="0" err="1" smtClean="0"/>
              <a:t>turn</a:t>
            </a:r>
            <a:r>
              <a:rPr lang="en-US" dirty="0" smtClean="0"/>
              <a:t> off the LED we make the pin go low (ground, 0v).</a:t>
            </a:r>
          </a:p>
          <a:p>
            <a:r>
              <a:rPr lang="en-US" sz="1800" dirty="0" smtClean="0"/>
              <a:t>To make a buzzer sound we make the buzzer pin go high and low really fast to generate a sound sequence or tone. The frequency of the high and low cause the buzzer sounds to vary (different tones).</a:t>
            </a:r>
          </a:p>
          <a:p>
            <a:endParaRPr lang="en-US" sz="1800" dirty="0" smtClean="0"/>
          </a:p>
          <a:p>
            <a:pPr lvl="1"/>
            <a:endParaRPr lang="en-US" sz="1600" dirty="0" smtClean="0"/>
          </a:p>
        </p:txBody>
      </p:sp>
      <p:sp>
        <p:nvSpPr>
          <p:cNvPr id="4" name="Slide Number Placeholder 3"/>
          <p:cNvSpPr>
            <a:spLocks noGrp="1"/>
          </p:cNvSpPr>
          <p:nvPr>
            <p:ph type="sldNum" sz="quarter" idx="12"/>
          </p:nvPr>
        </p:nvSpPr>
        <p:spPr/>
        <p:txBody>
          <a:bodyPr/>
          <a:lstStyle/>
          <a:p>
            <a:fld id="{71766878-3199-4EAB-94E7-2D6D11070E14}" type="slidenum">
              <a:rPr lang="en-US" smtClean="0"/>
              <a:t>14</a:t>
            </a:fld>
            <a:endParaRPr lang="en-US" dirty="0"/>
          </a:p>
        </p:txBody>
      </p:sp>
    </p:spTree>
    <p:extLst>
      <p:ext uri="{BB962C8B-B14F-4D97-AF65-F5344CB8AC3E}">
        <p14:creationId xmlns:p14="http://schemas.microsoft.com/office/powerpoint/2010/main" val="176434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Microcontrollers – Programming</a:t>
            </a:r>
            <a:endParaRPr lang="en-US" dirty="0"/>
          </a:p>
        </p:txBody>
      </p:sp>
      <p:sp>
        <p:nvSpPr>
          <p:cNvPr id="3" name="Content Placeholder 2"/>
          <p:cNvSpPr>
            <a:spLocks noGrp="1"/>
          </p:cNvSpPr>
          <p:nvPr>
            <p:ph idx="1"/>
          </p:nvPr>
        </p:nvSpPr>
        <p:spPr>
          <a:xfrm>
            <a:off x="677334" y="1339154"/>
            <a:ext cx="8596668" cy="5226827"/>
          </a:xfrm>
        </p:spPr>
        <p:txBody>
          <a:bodyPr>
            <a:normAutofit fontScale="92500" lnSpcReduction="20000"/>
          </a:bodyPr>
          <a:lstStyle/>
          <a:p>
            <a:r>
              <a:rPr lang="en-US" sz="1800" dirty="0" smtClean="0"/>
              <a:t>All microcontrollers require the operator to program the integrated circuit (IC) chip with the set of instructions needed to make the microcontroller do something.</a:t>
            </a:r>
          </a:p>
          <a:p>
            <a:r>
              <a:rPr lang="en-US" dirty="0" smtClean="0"/>
              <a:t>The microcontrollers have a machine language that is used to program the microcontroller.</a:t>
            </a:r>
          </a:p>
          <a:p>
            <a:r>
              <a:rPr lang="en-US" sz="1800" dirty="0" smtClean="0"/>
              <a:t>High level languages like C, C++ and Sketch are used to make programming the microcontrollers much easier. In fact Sketch programming is very easy to learn and it is a great step into learning C or C++.</a:t>
            </a:r>
          </a:p>
          <a:p>
            <a:r>
              <a:rPr lang="en-US" dirty="0" smtClean="0"/>
              <a:t>Sketch is the language that is used to program the Atmel microcontrollers. The AT Tiny 84A is an Atmel microcontroller.</a:t>
            </a:r>
          </a:p>
          <a:p>
            <a:r>
              <a:rPr lang="en-US" sz="1800" dirty="0" smtClean="0"/>
              <a:t>You can use an Arduino UNO or ATMEGA board to program the AT Tiny 84A microcontrollers. Visit </a:t>
            </a:r>
            <a:r>
              <a:rPr lang="en-US" sz="1800" dirty="0" smtClean="0">
                <a:hlinkClick r:id="rId3"/>
              </a:rPr>
              <a:t>https://www.arduino.cc</a:t>
            </a:r>
            <a:r>
              <a:rPr lang="en-US" sz="1800" dirty="0" smtClean="0"/>
              <a:t> for more information.</a:t>
            </a:r>
          </a:p>
          <a:p>
            <a:r>
              <a:rPr lang="en-US" dirty="0" smtClean="0"/>
              <a:t>The Arduino Integrated Development Environment (IDE) will be used to compile the sketch program and then load the compiled program into the AT Tiny 84A microcontroller.</a:t>
            </a:r>
            <a:r>
              <a:rPr lang="en-US" sz="1800" dirty="0" smtClean="0"/>
              <a:t> </a:t>
            </a:r>
          </a:p>
          <a:p>
            <a:r>
              <a:rPr lang="en-US" dirty="0" smtClean="0"/>
              <a:t>The Arduino IDE is Free Open Source Software (FOSS) provided by Arduino AG. Arduino AG is an open source hardware and software company. They want people to learn so they provide free open source hardware schematics and software. They are make a number of very good Arduino boards so that you can learn quickly.</a:t>
            </a:r>
            <a:endParaRPr lang="en-US" sz="1800" dirty="0" smtClean="0"/>
          </a:p>
          <a:p>
            <a:endParaRPr lang="en-US" sz="1800" dirty="0" smtClean="0"/>
          </a:p>
          <a:p>
            <a:pPr lvl="1"/>
            <a:endParaRPr lang="en-US" sz="1600" dirty="0" smtClean="0"/>
          </a:p>
        </p:txBody>
      </p:sp>
      <p:sp>
        <p:nvSpPr>
          <p:cNvPr id="4" name="Slide Number Placeholder 3"/>
          <p:cNvSpPr>
            <a:spLocks noGrp="1"/>
          </p:cNvSpPr>
          <p:nvPr>
            <p:ph type="sldNum" sz="quarter" idx="12"/>
          </p:nvPr>
        </p:nvSpPr>
        <p:spPr/>
        <p:txBody>
          <a:bodyPr/>
          <a:lstStyle/>
          <a:p>
            <a:fld id="{71766878-3199-4EAB-94E7-2D6D11070E14}" type="slidenum">
              <a:rPr lang="en-US" smtClean="0"/>
              <a:t>15</a:t>
            </a:fld>
            <a:endParaRPr lang="en-US" dirty="0"/>
          </a:p>
        </p:txBody>
      </p:sp>
    </p:spTree>
    <p:extLst>
      <p:ext uri="{BB962C8B-B14F-4D97-AF65-F5344CB8AC3E}">
        <p14:creationId xmlns:p14="http://schemas.microsoft.com/office/powerpoint/2010/main" val="232811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041"/>
            <a:ext cx="8596668" cy="794447"/>
          </a:xfrm>
        </p:spPr>
        <p:txBody>
          <a:bodyPr>
            <a:noAutofit/>
          </a:bodyPr>
          <a:lstStyle/>
          <a:p>
            <a:r>
              <a:rPr lang="en-US" sz="2400" dirty="0" smtClean="0"/>
              <a:t>Girl Scouts STEM Expo 2019 - CSUF</a:t>
            </a:r>
            <a:br>
              <a:rPr lang="en-US" sz="2400" dirty="0" smtClean="0"/>
            </a:br>
            <a:r>
              <a:rPr lang="en-US" sz="2400" dirty="0" smtClean="0"/>
              <a:t>Assemble </a:t>
            </a:r>
            <a:r>
              <a:rPr lang="en-US" sz="2400" dirty="0" smtClean="0"/>
              <a:t>the Simon Game!</a:t>
            </a:r>
            <a:endParaRPr lang="en-US" sz="2400" dirty="0"/>
          </a:p>
        </p:txBody>
      </p:sp>
      <p:sp>
        <p:nvSpPr>
          <p:cNvPr id="3" name="Content Placeholder 2"/>
          <p:cNvSpPr>
            <a:spLocks noGrp="1"/>
          </p:cNvSpPr>
          <p:nvPr>
            <p:ph idx="1"/>
          </p:nvPr>
        </p:nvSpPr>
        <p:spPr>
          <a:xfrm>
            <a:off x="677334" y="1287698"/>
            <a:ext cx="8596668" cy="5226827"/>
          </a:xfrm>
        </p:spPr>
        <p:txBody>
          <a:bodyPr>
            <a:normAutofit fontScale="77500" lnSpcReduction="20000"/>
          </a:bodyPr>
          <a:lstStyle/>
          <a:p>
            <a:r>
              <a:rPr lang="en-US" sz="1800" dirty="0" smtClean="0"/>
              <a:t>You received a solderless breadboard (white board with components on it).</a:t>
            </a:r>
          </a:p>
          <a:p>
            <a:r>
              <a:rPr lang="en-US" dirty="0" smtClean="0"/>
              <a:t>You have four (4) Light Emitting Diodes (LED)s, Red, Green, Blue, Yellow</a:t>
            </a:r>
          </a:p>
          <a:p>
            <a:r>
              <a:rPr lang="en-US" sz="1800" dirty="0" smtClean="0"/>
              <a:t>You have four (4) push buttons, one for each LED position.</a:t>
            </a:r>
          </a:p>
          <a:p>
            <a:r>
              <a:rPr lang="en-US" dirty="0" smtClean="0"/>
              <a:t>You have some number of wires, each with a  different color.</a:t>
            </a:r>
            <a:br>
              <a:rPr lang="en-US" dirty="0" smtClean="0"/>
            </a:br>
            <a:endParaRPr lang="en-US" dirty="0" smtClean="0"/>
          </a:p>
          <a:p>
            <a:r>
              <a:rPr lang="en-US" sz="1800" dirty="0" smtClean="0"/>
              <a:t>1. </a:t>
            </a:r>
            <a:r>
              <a:rPr lang="en-US" dirty="0" smtClean="0"/>
              <a:t>Insert the colored LED’s into the LED position on the proto board.</a:t>
            </a:r>
          </a:p>
          <a:p>
            <a:r>
              <a:rPr lang="en-US" sz="1800" dirty="0" smtClean="0"/>
              <a:t>2. Insert the push buttons (one per LED color) in the square push button spot.</a:t>
            </a:r>
          </a:p>
          <a:p>
            <a:r>
              <a:rPr lang="en-US" dirty="0" smtClean="0"/>
              <a:t>3. Insert the missing wiring (match the color on the board to the wire).</a:t>
            </a:r>
          </a:p>
          <a:p>
            <a:r>
              <a:rPr lang="en-US" sz="1800" dirty="0" smtClean="0"/>
              <a:t>4. Have the helper check your work.</a:t>
            </a:r>
          </a:p>
          <a:p>
            <a:r>
              <a:rPr lang="en-US" dirty="0" smtClean="0"/>
              <a:t>5. Power on the proto  board by pushing the on/off button.</a:t>
            </a:r>
          </a:p>
          <a:p>
            <a:r>
              <a:rPr lang="en-US" sz="1800" dirty="0" smtClean="0"/>
              <a:t>6. If some of the LED’s do not light up then that means they are in backwards.</a:t>
            </a:r>
          </a:p>
          <a:p>
            <a:r>
              <a:rPr lang="en-US" dirty="0" smtClean="0"/>
              <a:t>7. So pull out the LED’s and turn them around 180 degrees and insert again.</a:t>
            </a:r>
          </a:p>
          <a:p>
            <a:r>
              <a:rPr lang="en-US" sz="1800" dirty="0" smtClean="0"/>
              <a:t>8. Turn the power on/off again. </a:t>
            </a:r>
          </a:p>
          <a:p>
            <a:r>
              <a:rPr lang="en-US" dirty="0" smtClean="0"/>
              <a:t>9. </a:t>
            </a:r>
            <a:r>
              <a:rPr lang="en-US" sz="1800" dirty="0" smtClean="0"/>
              <a:t>You should</a:t>
            </a:r>
            <a:r>
              <a:rPr lang="en-US" dirty="0" smtClean="0"/>
              <a:t> hear a beep sound and all four LEDs should light up.</a:t>
            </a:r>
          </a:p>
          <a:p>
            <a:r>
              <a:rPr lang="en-US" sz="1800" dirty="0" smtClean="0"/>
              <a:t>10. Press one of the buttons. The microcontroller will stop blinking the LEDs.</a:t>
            </a:r>
          </a:p>
          <a:p>
            <a:r>
              <a:rPr lang="en-US" dirty="0" smtClean="0"/>
              <a:t>11. The microcontroller will make a BEEP sound and light up one of the LEDs.</a:t>
            </a:r>
          </a:p>
          <a:p>
            <a:r>
              <a:rPr lang="en-US" sz="1800" dirty="0" smtClean="0"/>
              <a:t>12. </a:t>
            </a:r>
            <a:r>
              <a:rPr lang="en-US" dirty="0" smtClean="0"/>
              <a:t>Press the button that lights up. Repeat this step for as many as you can remember.</a:t>
            </a:r>
            <a:endParaRPr lang="en-US" dirty="0"/>
          </a:p>
          <a:p>
            <a:r>
              <a:rPr lang="en-US" dirty="0" smtClean="0"/>
              <a:t>13. Have Fun!  How many button presses can you remember?</a:t>
            </a:r>
          </a:p>
        </p:txBody>
      </p:sp>
      <p:sp>
        <p:nvSpPr>
          <p:cNvPr id="4" name="Slide Number Placeholder 3"/>
          <p:cNvSpPr>
            <a:spLocks noGrp="1"/>
          </p:cNvSpPr>
          <p:nvPr>
            <p:ph type="sldNum" sz="quarter" idx="12"/>
          </p:nvPr>
        </p:nvSpPr>
        <p:spPr/>
        <p:txBody>
          <a:bodyPr/>
          <a:lstStyle/>
          <a:p>
            <a:fld id="{71766878-3199-4EAB-94E7-2D6D11070E14}" type="slidenum">
              <a:rPr lang="en-US" smtClean="0"/>
              <a:t>16</a:t>
            </a:fld>
            <a:endParaRPr lang="en-US" dirty="0"/>
          </a:p>
        </p:txBody>
      </p:sp>
    </p:spTree>
    <p:extLst>
      <p:ext uri="{BB962C8B-B14F-4D97-AF65-F5344CB8AC3E}">
        <p14:creationId xmlns:p14="http://schemas.microsoft.com/office/powerpoint/2010/main" val="323682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854" y="941860"/>
            <a:ext cx="7439303" cy="634577"/>
          </a:xfrm>
        </p:spPr>
        <p:txBody>
          <a:bodyPr>
            <a:normAutofit fontScale="90000"/>
          </a:bodyPr>
          <a:lstStyle/>
          <a:p>
            <a:pPr algn="ctr"/>
            <a:r>
              <a:rPr lang="en-US" dirty="0" smtClean="0"/>
              <a:t>Simon Says Game Completed</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465" y="1787504"/>
            <a:ext cx="6657511" cy="2224057"/>
          </a:xfrm>
          <a:prstGeom prst="rect">
            <a:avLst/>
          </a:prstGeom>
        </p:spPr>
      </p:pic>
      <p:sp>
        <p:nvSpPr>
          <p:cNvPr id="6" name="Rectangle 5"/>
          <p:cNvSpPr/>
          <p:nvPr/>
        </p:nvSpPr>
        <p:spPr>
          <a:xfrm>
            <a:off x="7678061" y="1360594"/>
            <a:ext cx="1613422" cy="954107"/>
          </a:xfrm>
          <a:prstGeom prst="rect">
            <a:avLst/>
          </a:prstGeom>
        </p:spPr>
        <p:txBody>
          <a:bodyPr wrap="square">
            <a:spAutoFit/>
          </a:bodyPr>
          <a:lstStyle/>
          <a:p>
            <a:pPr algn="ctr"/>
            <a:r>
              <a:rPr lang="en-US" sz="2800" dirty="0" smtClean="0"/>
              <a:t>Power</a:t>
            </a:r>
            <a:br>
              <a:rPr lang="en-US" sz="2800" dirty="0" smtClean="0"/>
            </a:br>
            <a:r>
              <a:rPr lang="en-US" sz="2800" dirty="0" smtClean="0"/>
              <a:t>(On/Off)</a:t>
            </a:r>
            <a:endParaRPr lang="en-US" sz="2400" dirty="0"/>
          </a:p>
        </p:txBody>
      </p:sp>
      <p:cxnSp>
        <p:nvCxnSpPr>
          <p:cNvPr id="4" name="Straight Arrow Connector 3"/>
          <p:cNvCxnSpPr/>
          <p:nvPr/>
        </p:nvCxnSpPr>
        <p:spPr>
          <a:xfrm flipH="1">
            <a:off x="7546775" y="2365641"/>
            <a:ext cx="8967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46775" y="3344933"/>
            <a:ext cx="8967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78061" y="3405516"/>
            <a:ext cx="1613422" cy="954107"/>
          </a:xfrm>
          <a:prstGeom prst="rect">
            <a:avLst/>
          </a:prstGeom>
        </p:spPr>
        <p:txBody>
          <a:bodyPr wrap="square">
            <a:spAutoFit/>
          </a:bodyPr>
          <a:lstStyle/>
          <a:p>
            <a:pPr algn="ctr"/>
            <a:r>
              <a:rPr lang="en-US" sz="2800" dirty="0" smtClean="0"/>
              <a:t>Line</a:t>
            </a:r>
          </a:p>
          <a:p>
            <a:pPr algn="ctr"/>
            <a:r>
              <a:rPr lang="en-US" sz="2800" dirty="0" smtClean="0"/>
              <a:t>Power</a:t>
            </a:r>
            <a:endParaRPr lang="en-US" sz="2400" dirty="0"/>
          </a:p>
        </p:txBody>
      </p:sp>
      <p:sp>
        <p:nvSpPr>
          <p:cNvPr id="3" name="Slide Number Placeholder 2"/>
          <p:cNvSpPr>
            <a:spLocks noGrp="1"/>
          </p:cNvSpPr>
          <p:nvPr>
            <p:ph type="sldNum" sz="quarter" idx="12"/>
          </p:nvPr>
        </p:nvSpPr>
        <p:spPr/>
        <p:txBody>
          <a:bodyPr/>
          <a:lstStyle/>
          <a:p>
            <a:fld id="{71766878-3199-4EAB-94E7-2D6D11070E14}" type="slidenum">
              <a:rPr lang="en-US" smtClean="0"/>
              <a:t>17</a:t>
            </a:fld>
            <a:endParaRPr lang="en-US" dirty="0"/>
          </a:p>
        </p:txBody>
      </p:sp>
    </p:spTree>
    <p:extLst>
      <p:ext uri="{BB962C8B-B14F-4D97-AF65-F5344CB8AC3E}">
        <p14:creationId xmlns:p14="http://schemas.microsoft.com/office/powerpoint/2010/main" val="208457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041"/>
            <a:ext cx="8596668" cy="1320800"/>
          </a:xfrm>
        </p:spPr>
        <p:txBody>
          <a:bodyPr/>
          <a:lstStyle/>
          <a:p>
            <a:r>
              <a:rPr lang="en-US" dirty="0" smtClean="0"/>
              <a:t>Simon Bill Of Materials (Parts List)</a:t>
            </a:r>
            <a:endParaRPr lang="en-US" dirty="0"/>
          </a:p>
        </p:txBody>
      </p:sp>
      <p:sp>
        <p:nvSpPr>
          <p:cNvPr id="3" name="Content Placeholder 2"/>
          <p:cNvSpPr>
            <a:spLocks noGrp="1"/>
          </p:cNvSpPr>
          <p:nvPr>
            <p:ph idx="1"/>
          </p:nvPr>
        </p:nvSpPr>
        <p:spPr>
          <a:xfrm>
            <a:off x="677334" y="892441"/>
            <a:ext cx="8596668" cy="5226827"/>
          </a:xfrm>
        </p:spPr>
        <p:txBody>
          <a:bodyPr>
            <a:normAutofit fontScale="92500"/>
          </a:bodyPr>
          <a:lstStyle/>
          <a:p>
            <a:r>
              <a:rPr lang="en-US" dirty="0" smtClean="0"/>
              <a:t>ELEGOO </a:t>
            </a:r>
            <a:r>
              <a:rPr lang="en-US" dirty="0"/>
              <a:t>Upgraded Electronics Fun </a:t>
            </a:r>
            <a:r>
              <a:rPr lang="en-US" dirty="0" smtClean="0"/>
              <a:t>Kit (Cost $18.00)</a:t>
            </a:r>
          </a:p>
          <a:p>
            <a:pPr lvl="1"/>
            <a:r>
              <a:rPr lang="en-US" dirty="0" smtClean="0"/>
              <a:t>This kit has the proto board, power supply module, LEDs, resistors, buzzer, buttons and jumper wires. The only thing missing is the AT Tiny 84A microcontroller and an Arduino UNO to program the AT Tiny84A. You can also run the game directly from the Arduino instead of programming the AT Tiny 84A microcontroller.</a:t>
            </a:r>
          </a:p>
          <a:p>
            <a:pPr lvl="1"/>
            <a:r>
              <a:rPr lang="en-US" dirty="0">
                <a:hlinkClick r:id="rId3"/>
              </a:rPr>
              <a:t>https://</a:t>
            </a:r>
            <a:r>
              <a:rPr lang="en-US" dirty="0" smtClean="0">
                <a:hlinkClick r:id="rId3"/>
              </a:rPr>
              <a:t>www.amazon.com/ELEGOO-Electronics-Potentiometer-tie-Points-Breadboard/dp/B01ERPEMAC/ref=sxbs_sxwds-stvp?keywords=arduino%2Buno&amp;pd_rd_i=B01ERPEMAC&amp;pd_rd_r=ceb4f50d-5ba9-4df5-9571-e80c93fbadab&amp;pd_rd_w=8HTdR&amp;pd_rd_wg=eOn4G&amp;pf_rd_p=a6d018ad-f20b-46c9-8920-433972c7d9b7&amp;pf_rd_r=TCHDT9EA5C7QQFJE2QXH&amp;qid=1573792495&amp;s=electronics&amp;th=1</a:t>
            </a:r>
            <a:endParaRPr lang="en-US" dirty="0" smtClean="0"/>
          </a:p>
          <a:p>
            <a:r>
              <a:rPr lang="en-US" dirty="0" smtClean="0"/>
              <a:t>ELEGOO </a:t>
            </a:r>
            <a:r>
              <a:rPr lang="en-US" dirty="0"/>
              <a:t>UNO R3 Board ATmega328P ATMEGA16U2 with USB </a:t>
            </a:r>
            <a:r>
              <a:rPr lang="en-US" dirty="0" smtClean="0"/>
              <a:t>Cable (Cost $12.00)</a:t>
            </a:r>
            <a:r>
              <a:rPr lang="en-US" dirty="0"/>
              <a:t> </a:t>
            </a:r>
          </a:p>
          <a:p>
            <a:pPr lvl="1"/>
            <a:r>
              <a:rPr lang="en-US" dirty="0">
                <a:hlinkClick r:id="rId4"/>
              </a:rPr>
              <a:t>https://</a:t>
            </a:r>
            <a:r>
              <a:rPr lang="en-US" dirty="0" smtClean="0">
                <a:hlinkClick r:id="rId4"/>
              </a:rPr>
              <a:t>www.amazon.com/ELEGOO-Board-ATmega328P-ATMEGA16U2-Compliant/dp/B01EWOE0UU/ref=sr_1_3?keywords=arduino+uno&amp;qid=1573792867&amp;s=electronics&amp;sr=1-3</a:t>
            </a:r>
            <a:endParaRPr lang="en-US" dirty="0" smtClean="0"/>
          </a:p>
          <a:p>
            <a:r>
              <a:rPr lang="en-US" dirty="0"/>
              <a:t>ATMEL AT Tiny 84A </a:t>
            </a:r>
            <a:r>
              <a:rPr lang="en-US" dirty="0" smtClean="0"/>
              <a:t>Microcontroller (Cost $1.16 each + shipping)</a:t>
            </a:r>
            <a:endParaRPr lang="en-US" dirty="0"/>
          </a:p>
          <a:p>
            <a:pPr lvl="1"/>
            <a:r>
              <a:rPr lang="en-US" dirty="0">
                <a:hlinkClick r:id="rId5"/>
              </a:rPr>
              <a:t>https://</a:t>
            </a:r>
            <a:r>
              <a:rPr lang="en-US" dirty="0" smtClean="0">
                <a:hlinkClick r:id="rId5"/>
              </a:rPr>
              <a:t>www.digikey.com/product-detail/en/microchip-technology/ATTINY84A-PU/ATTINY84A-PU-ND/2774082</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18</a:t>
            </a:fld>
            <a:endParaRPr lang="en-US" dirty="0"/>
          </a:p>
        </p:txBody>
      </p:sp>
    </p:spTree>
    <p:extLst>
      <p:ext uri="{BB962C8B-B14F-4D97-AF65-F5344CB8AC3E}">
        <p14:creationId xmlns:p14="http://schemas.microsoft.com/office/powerpoint/2010/main" val="203046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041"/>
            <a:ext cx="8596668" cy="564372"/>
          </a:xfrm>
        </p:spPr>
        <p:txBody>
          <a:bodyPr>
            <a:normAutofit fontScale="90000"/>
          </a:bodyPr>
          <a:lstStyle/>
          <a:p>
            <a:r>
              <a:rPr lang="en-US" dirty="0" smtClean="0"/>
              <a:t>Arduino Information</a:t>
            </a:r>
            <a:endParaRPr lang="en-US" dirty="0"/>
          </a:p>
        </p:txBody>
      </p:sp>
      <p:sp>
        <p:nvSpPr>
          <p:cNvPr id="3" name="Content Placeholder 2"/>
          <p:cNvSpPr>
            <a:spLocks noGrp="1"/>
          </p:cNvSpPr>
          <p:nvPr>
            <p:ph idx="1"/>
          </p:nvPr>
        </p:nvSpPr>
        <p:spPr>
          <a:xfrm>
            <a:off x="677334" y="892441"/>
            <a:ext cx="8596668" cy="5226827"/>
          </a:xfrm>
        </p:spPr>
        <p:txBody>
          <a:bodyPr>
            <a:normAutofit/>
          </a:bodyPr>
          <a:lstStyle/>
          <a:p>
            <a:r>
              <a:rPr lang="en-US" dirty="0" smtClean="0"/>
              <a:t>Arduino Integrated Development Environment (IDE)</a:t>
            </a:r>
          </a:p>
          <a:p>
            <a:pPr lvl="1"/>
            <a:r>
              <a:rPr lang="en-US" dirty="0" smtClean="0"/>
              <a:t>This is what you use to compile and load the Arduino UNO. You can also use this to program the AT Tiny84A Microcontroller.</a:t>
            </a:r>
          </a:p>
          <a:p>
            <a:pPr lvl="1"/>
            <a:r>
              <a:rPr lang="en-US" dirty="0">
                <a:hlinkClick r:id="rId3"/>
              </a:rPr>
              <a:t>https://</a:t>
            </a:r>
            <a:r>
              <a:rPr lang="en-US" dirty="0" smtClean="0">
                <a:hlinkClick r:id="rId3"/>
              </a:rPr>
              <a:t>www.microsoft.com/en-us/p/arduino-ide/9nblggh4rsd8?ocid=badge&amp;rtc=1#activetab=pivot:overviewtab</a:t>
            </a:r>
            <a:endParaRPr lang="en-US" dirty="0" smtClean="0"/>
          </a:p>
          <a:p>
            <a:r>
              <a:rPr lang="en-US" dirty="0" smtClean="0"/>
              <a:t>Getting Started with </a:t>
            </a:r>
            <a:r>
              <a:rPr lang="en-US" dirty="0" err="1" smtClean="0"/>
              <a:t>Ardiuno</a:t>
            </a:r>
            <a:r>
              <a:rPr lang="en-US" dirty="0" smtClean="0"/>
              <a:t> Products</a:t>
            </a:r>
          </a:p>
          <a:p>
            <a:pPr lvl="1"/>
            <a:r>
              <a:rPr lang="en-US" dirty="0">
                <a:hlinkClick r:id="rId4"/>
              </a:rPr>
              <a:t>https://www.arduino.cc/en/Guide/HomePage</a:t>
            </a:r>
            <a:endParaRPr lang="en-US" dirty="0" smtClean="0"/>
          </a:p>
          <a:p>
            <a:r>
              <a:rPr lang="en-US" dirty="0" smtClean="0"/>
              <a:t>Simple Simon Says Game Using </a:t>
            </a:r>
            <a:r>
              <a:rPr lang="en-US" dirty="0" err="1" smtClean="0"/>
              <a:t>Ardiuno</a:t>
            </a:r>
            <a:endParaRPr lang="en-US" dirty="0" smtClean="0"/>
          </a:p>
          <a:p>
            <a:pPr lvl="1"/>
            <a:r>
              <a:rPr lang="en-US" dirty="0">
                <a:hlinkClick r:id="rId5"/>
              </a:rPr>
              <a:t>https://www.instructables.com/id/Arduino-Simple-Simon-Says-Game</a:t>
            </a:r>
            <a:r>
              <a:rPr lang="en-US" dirty="0" smtClean="0">
                <a:hlinkClick r:id="rId5"/>
              </a:rPr>
              <a:t>/</a:t>
            </a:r>
            <a:endParaRPr lang="en-US" dirty="0" smtClean="0"/>
          </a:p>
          <a:p>
            <a:r>
              <a:rPr lang="en-US" dirty="0" smtClean="0"/>
              <a:t>Program AT Tiny84A Using Arduino</a:t>
            </a:r>
          </a:p>
          <a:p>
            <a:pPr lvl="1"/>
            <a:r>
              <a:rPr lang="en-US" dirty="0">
                <a:hlinkClick r:id="rId6"/>
              </a:rPr>
              <a:t>https://www.instructables.com/id/Using-the-Arduino-Uno-to-program-ATTINY84-20PU</a:t>
            </a:r>
            <a:r>
              <a:rPr lang="en-US" dirty="0" smtClean="0">
                <a:hlinkClick r:id="rId6"/>
              </a:rPr>
              <a:t>/</a:t>
            </a:r>
            <a:endParaRPr lang="en-US" dirty="0" smtClean="0"/>
          </a:p>
          <a:p>
            <a:r>
              <a:rPr lang="en-US" dirty="0" smtClean="0"/>
              <a:t>Raytheon Simon Demo Software</a:t>
            </a:r>
          </a:p>
          <a:p>
            <a:pPr lvl="1"/>
            <a:r>
              <a:rPr lang="en-US" dirty="0" smtClean="0"/>
              <a:t>The software for this demonstration is located on github</a:t>
            </a:r>
            <a:r>
              <a:rPr lang="en-US" dirty="0" smtClean="0"/>
              <a:t>.com.</a:t>
            </a:r>
            <a:br>
              <a:rPr lang="en-US" dirty="0" smtClean="0"/>
            </a:br>
            <a:r>
              <a:rPr lang="en-US" dirty="0" smtClean="0">
                <a:hlinkClick r:id="rId7"/>
              </a:rPr>
              <a:t>https</a:t>
            </a:r>
            <a:r>
              <a:rPr lang="en-US" dirty="0">
                <a:hlinkClick r:id="rId7"/>
              </a:rPr>
              <a:t>://github.com/rascheri/RaytheonSimon</a:t>
            </a:r>
            <a:endParaRPr lang="en-US" dirty="0" smtClean="0"/>
          </a:p>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19</a:t>
            </a:fld>
            <a:endParaRPr lang="en-US" dirty="0"/>
          </a:p>
        </p:txBody>
      </p:sp>
    </p:spTree>
    <p:extLst>
      <p:ext uri="{BB962C8B-B14F-4D97-AF65-F5344CB8AC3E}">
        <p14:creationId xmlns:p14="http://schemas.microsoft.com/office/powerpoint/2010/main" val="267956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 (DIY) Electronics – It’s Fun!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569" y="1787504"/>
            <a:ext cx="6657511" cy="2224057"/>
          </a:xfrm>
          <a:prstGeom prst="rect">
            <a:avLst/>
          </a:prstGeom>
        </p:spPr>
      </p:pic>
      <p:sp>
        <p:nvSpPr>
          <p:cNvPr id="6" name="Rectangle 5"/>
          <p:cNvSpPr/>
          <p:nvPr/>
        </p:nvSpPr>
        <p:spPr>
          <a:xfrm>
            <a:off x="1495538" y="4503242"/>
            <a:ext cx="7149571" cy="523220"/>
          </a:xfrm>
          <a:prstGeom prst="rect">
            <a:avLst/>
          </a:prstGeom>
        </p:spPr>
        <p:txBody>
          <a:bodyPr wrap="square">
            <a:spAutoFit/>
          </a:bodyPr>
          <a:lstStyle/>
          <a:p>
            <a:pPr algn="ctr"/>
            <a:r>
              <a:rPr lang="en-US" sz="2800" dirty="0" smtClean="0"/>
              <a:t>Learn How to Build A Digital Simon Game.</a:t>
            </a:r>
            <a:endParaRPr lang="en-US" sz="2400" dirty="0"/>
          </a:p>
        </p:txBody>
      </p:sp>
      <p:sp>
        <p:nvSpPr>
          <p:cNvPr id="3" name="Slide Number Placeholder 2"/>
          <p:cNvSpPr>
            <a:spLocks noGrp="1"/>
          </p:cNvSpPr>
          <p:nvPr>
            <p:ph type="sldNum" sz="quarter" idx="12"/>
          </p:nvPr>
        </p:nvSpPr>
        <p:spPr/>
        <p:txBody>
          <a:bodyPr/>
          <a:lstStyle/>
          <a:p>
            <a:fld id="{71766878-3199-4EAB-94E7-2D6D11070E14}" type="slidenum">
              <a:rPr lang="en-US" smtClean="0"/>
              <a:t>2</a:t>
            </a:fld>
            <a:endParaRPr lang="en-US" dirty="0"/>
          </a:p>
        </p:txBody>
      </p:sp>
    </p:spTree>
    <p:extLst>
      <p:ext uri="{BB962C8B-B14F-4D97-AF65-F5344CB8AC3E}">
        <p14:creationId xmlns:p14="http://schemas.microsoft.com/office/powerpoint/2010/main" val="131859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041"/>
            <a:ext cx="8596668" cy="564372"/>
          </a:xfrm>
        </p:spPr>
        <p:txBody>
          <a:bodyPr>
            <a:normAutofit fontScale="90000"/>
          </a:bodyPr>
          <a:lstStyle/>
          <a:p>
            <a:pPr algn="ctr"/>
            <a:r>
              <a:rPr lang="en-US" dirty="0" smtClean="0"/>
              <a:t>AT TINY 84A Microcontroller Pinouts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890556"/>
            <a:ext cx="7447936" cy="5269415"/>
          </a:xfrm>
          <a:prstGeom prst="rect">
            <a:avLst/>
          </a:prstGeom>
        </p:spPr>
      </p:pic>
      <p:sp>
        <p:nvSpPr>
          <p:cNvPr id="6" name="Rectangle 5"/>
          <p:cNvSpPr/>
          <p:nvPr/>
        </p:nvSpPr>
        <p:spPr>
          <a:xfrm>
            <a:off x="6967138" y="5002653"/>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67138" y="955696"/>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1840599" y="2194560"/>
            <a:ext cx="70202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42622" y="3923070"/>
            <a:ext cx="548641"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71766878-3199-4EAB-94E7-2D6D11070E14}" type="slidenum">
              <a:rPr lang="en-US" smtClean="0"/>
              <a:t>20</a:t>
            </a:fld>
            <a:endParaRPr lang="en-US" dirty="0"/>
          </a:p>
        </p:txBody>
      </p:sp>
    </p:spTree>
    <p:extLst>
      <p:ext uri="{BB962C8B-B14F-4D97-AF65-F5344CB8AC3E}">
        <p14:creationId xmlns:p14="http://schemas.microsoft.com/office/powerpoint/2010/main" val="376623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041"/>
            <a:ext cx="8596668" cy="564372"/>
          </a:xfrm>
        </p:spPr>
        <p:txBody>
          <a:bodyPr>
            <a:normAutofit fontScale="90000"/>
          </a:bodyPr>
          <a:lstStyle/>
          <a:p>
            <a:pPr algn="ctr"/>
            <a:r>
              <a:rPr lang="en-US" dirty="0" smtClean="0"/>
              <a:t>RESISTOR COLOR CODES</a:t>
            </a:r>
            <a:endParaRPr lang="en-US" dirty="0"/>
          </a:p>
        </p:txBody>
      </p:sp>
      <p:sp>
        <p:nvSpPr>
          <p:cNvPr id="6" name="Rectangle 5"/>
          <p:cNvSpPr/>
          <p:nvPr/>
        </p:nvSpPr>
        <p:spPr>
          <a:xfrm>
            <a:off x="6967138" y="5002653"/>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67138" y="955696"/>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438" y="1368649"/>
            <a:ext cx="2766555" cy="4657541"/>
          </a:xfrm>
          <a:prstGeom prst="rect">
            <a:avLst/>
          </a:prstGeom>
        </p:spPr>
      </p:pic>
      <p:sp>
        <p:nvSpPr>
          <p:cNvPr id="4" name="Slide Number Placeholder 3"/>
          <p:cNvSpPr>
            <a:spLocks noGrp="1"/>
          </p:cNvSpPr>
          <p:nvPr>
            <p:ph type="sldNum" sz="quarter" idx="12"/>
          </p:nvPr>
        </p:nvSpPr>
        <p:spPr/>
        <p:txBody>
          <a:bodyPr/>
          <a:lstStyle/>
          <a:p>
            <a:fld id="{71766878-3199-4EAB-94E7-2D6D11070E14}" type="slidenum">
              <a:rPr lang="en-US" smtClean="0"/>
              <a:t>21</a:t>
            </a:fld>
            <a:endParaRPr lang="en-US" dirty="0"/>
          </a:p>
        </p:txBody>
      </p:sp>
    </p:spTree>
    <p:extLst>
      <p:ext uri="{BB962C8B-B14F-4D97-AF65-F5344CB8AC3E}">
        <p14:creationId xmlns:p14="http://schemas.microsoft.com/office/powerpoint/2010/main" val="425932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252" y="671543"/>
            <a:ext cx="8596668" cy="564372"/>
          </a:xfrm>
        </p:spPr>
        <p:txBody>
          <a:bodyPr>
            <a:normAutofit fontScale="90000"/>
          </a:bodyPr>
          <a:lstStyle/>
          <a:p>
            <a:pPr algn="ctr"/>
            <a:r>
              <a:rPr lang="en-US" dirty="0" smtClean="0"/>
              <a:t>WIRE LENGTHS</a:t>
            </a:r>
            <a:endParaRPr lang="en-US" dirty="0"/>
          </a:p>
        </p:txBody>
      </p:sp>
      <p:sp>
        <p:nvSpPr>
          <p:cNvPr id="6" name="Rectangle 5"/>
          <p:cNvSpPr/>
          <p:nvPr/>
        </p:nvSpPr>
        <p:spPr>
          <a:xfrm>
            <a:off x="6967138" y="5002653"/>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67138" y="955696"/>
            <a:ext cx="1158132" cy="115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045111" y="1516133"/>
            <a:ext cx="2603582" cy="3970318"/>
          </a:xfrm>
          <a:prstGeom prst="rect">
            <a:avLst/>
          </a:prstGeom>
        </p:spPr>
        <p:txBody>
          <a:bodyPr wrap="square">
            <a:spAutoFit/>
          </a:bodyPr>
          <a:lstStyle/>
          <a:p>
            <a:pPr marL="342900" marR="0" lvl="0" indent="-342900">
              <a:lnSpc>
                <a:spcPct val="200000"/>
              </a:lnSpc>
              <a:spcBef>
                <a:spcPts val="0"/>
              </a:spcBef>
              <a:spcAft>
                <a:spcPts val="0"/>
              </a:spcAft>
              <a:buFont typeface="+mj-lt"/>
              <a:buAutoNum type="arabicParenR"/>
            </a:pPr>
            <a:r>
              <a:rPr lang="en-US" b="1" dirty="0" smtClean="0">
                <a:latin typeface="Calibri" panose="020F0502020204030204" pitchFamily="34" charset="0"/>
                <a:ea typeface="Calibri" panose="020F0502020204030204" pitchFamily="34" charset="0"/>
                <a:cs typeface="Times New Roman" panose="02020603050405020304" pitchFamily="18" charset="0"/>
              </a:rPr>
              <a:t>BLACK#1</a:t>
            </a:r>
            <a:r>
              <a:rPr lang="en-US" b="1" dirty="0">
                <a:latin typeface="Calibri" panose="020F0502020204030204" pitchFamily="34" charset="0"/>
                <a:ea typeface="Calibri" panose="020F0502020204030204" pitchFamily="34" charset="0"/>
                <a:cs typeface="Times New Roman" panose="02020603050405020304" pitchFamily="18" charset="0"/>
              </a:rPr>
              <a:t>	(20mm)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BLACK#2	(21mm)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BLACK#3	(27mm)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BLACK#4	(31mm)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RED#1	</a:t>
            </a:r>
            <a:r>
              <a:rPr lang="en-US" b="1" dirty="0" smtClean="0">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30mm)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RED#2	</a:t>
            </a:r>
            <a:r>
              <a:rPr lang="en-US" b="1" dirty="0" smtClean="0">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56mm</a:t>
            </a:r>
            <a:r>
              <a:rPr lang="en-US" b="1" dirty="0" smtClean="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200000"/>
              </a:lnSpc>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GREEN#1	(80mm)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804586" y="1516133"/>
            <a:ext cx="3002881" cy="3892732"/>
          </a:xfrm>
          <a:prstGeom prst="rect">
            <a:avLst/>
          </a:prstGeom>
        </p:spPr>
        <p:txBody>
          <a:bodyPr wrap="square">
            <a:spAutoFit/>
          </a:bodyPr>
          <a:lstStyle/>
          <a:p>
            <a:pPr marL="342900" marR="0" lvl="0" indent="-342900">
              <a:lnSpc>
                <a:spcPct val="200000"/>
              </a:lnSpc>
              <a:spcBef>
                <a:spcPts val="0"/>
              </a:spcBef>
              <a:spcAft>
                <a:spcPts val="0"/>
              </a:spcAft>
              <a:buFont typeface="+mj-lt"/>
              <a:buAutoNum type="arabicParenR" startAt="8"/>
            </a:pPr>
            <a:r>
              <a:rPr lang="en-US" b="1" dirty="0" smtClean="0">
                <a:latin typeface="Calibri" panose="020F0502020204030204" pitchFamily="34" charset="0"/>
                <a:ea typeface="Calibri" panose="020F0502020204030204" pitchFamily="34" charset="0"/>
                <a:cs typeface="Times New Roman" panose="02020603050405020304" pitchFamily="18" charset="0"/>
              </a:rPr>
              <a:t>GREEN#2</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91mm)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8"/>
            </a:pPr>
            <a:r>
              <a:rPr lang="en-US" b="1" dirty="0">
                <a:latin typeface="Calibri" panose="020F0502020204030204" pitchFamily="34" charset="0"/>
                <a:ea typeface="Calibri" panose="020F0502020204030204" pitchFamily="34" charset="0"/>
                <a:cs typeface="Times New Roman" panose="02020603050405020304" pitchFamily="18" charset="0"/>
              </a:rPr>
              <a:t>BLUE#1	</a:t>
            </a:r>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36mm)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10"/>
            </a:pPr>
            <a:r>
              <a:rPr lang="en-US" b="1" dirty="0" smtClean="0">
                <a:latin typeface="Calibri" panose="020F0502020204030204" pitchFamily="34" charset="0"/>
                <a:ea typeface="Calibri" panose="020F0502020204030204" pitchFamily="34" charset="0"/>
                <a:cs typeface="Times New Roman" panose="02020603050405020304" pitchFamily="18" charset="0"/>
              </a:rPr>
              <a:t>BLUE#2</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120mm)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10"/>
            </a:pPr>
            <a:r>
              <a:rPr lang="en-US" b="1" dirty="0">
                <a:latin typeface="Calibri" panose="020F0502020204030204" pitchFamily="34" charset="0"/>
                <a:ea typeface="Calibri" panose="020F0502020204030204" pitchFamily="34" charset="0"/>
                <a:cs typeface="Times New Roman" panose="02020603050405020304" pitchFamily="18" charset="0"/>
              </a:rPr>
              <a:t>YELLOW	</a:t>
            </a:r>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97mm)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10"/>
            </a:pPr>
            <a:r>
              <a:rPr lang="en-US" b="1" dirty="0" smtClean="0">
                <a:latin typeface="Calibri" panose="020F0502020204030204" pitchFamily="34" charset="0"/>
                <a:ea typeface="Calibri" panose="020F0502020204030204" pitchFamily="34" charset="0"/>
                <a:cs typeface="Times New Roman" panose="02020603050405020304" pitchFamily="18" charset="0"/>
              </a:rPr>
              <a:t>PURPLE	</a:t>
            </a:r>
            <a:r>
              <a:rPr lang="en-US" b="1" dirty="0">
                <a:latin typeface="Calibri" panose="020F0502020204030204" pitchFamily="34" charset="0"/>
                <a:ea typeface="Calibri" panose="020F0502020204030204" pitchFamily="34" charset="0"/>
                <a:cs typeface="Times New Roman" panose="02020603050405020304" pitchFamily="18" charset="0"/>
              </a:rPr>
              <a:t>	(36mm)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10"/>
            </a:pPr>
            <a:r>
              <a:rPr lang="en-US" b="1" dirty="0">
                <a:latin typeface="Calibri" panose="020F0502020204030204" pitchFamily="34" charset="0"/>
                <a:ea typeface="Calibri" panose="020F0502020204030204" pitchFamily="34" charset="0"/>
                <a:cs typeface="Times New Roman" panose="02020603050405020304" pitchFamily="18" charset="0"/>
              </a:rPr>
              <a:t>ORANGE#1	(31mm)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arenR" startAt="10"/>
            </a:pPr>
            <a:r>
              <a:rPr lang="en-US" b="1" dirty="0">
                <a:latin typeface="Calibri" panose="020F0502020204030204" pitchFamily="34" charset="0"/>
                <a:ea typeface="Calibri" panose="020F0502020204030204" pitchFamily="34" charset="0"/>
                <a:cs typeface="Times New Roman" panose="02020603050405020304" pitchFamily="18" charset="0"/>
              </a:rPr>
              <a:t>ORANGE#2	(65mm)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1766878-3199-4EAB-94E7-2D6D11070E14}" type="slidenum">
              <a:rPr lang="en-US" smtClean="0"/>
              <a:t>22</a:t>
            </a:fld>
            <a:endParaRPr lang="en-US" dirty="0"/>
          </a:p>
        </p:txBody>
      </p:sp>
    </p:spTree>
    <p:extLst>
      <p:ext uri="{BB962C8B-B14F-4D97-AF65-F5344CB8AC3E}">
        <p14:creationId xmlns:p14="http://schemas.microsoft.com/office/powerpoint/2010/main" val="39882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766878-3199-4EAB-94E7-2D6D11070E14}" type="slidenum">
              <a:rPr lang="en-US" smtClean="0"/>
              <a:t>23</a:t>
            </a:fld>
            <a:endParaRPr lang="en-US" dirty="0"/>
          </a:p>
        </p:txBody>
      </p:sp>
      <p:sp>
        <p:nvSpPr>
          <p:cNvPr id="6" name="Title 1"/>
          <p:cNvSpPr>
            <a:spLocks noGrp="1"/>
          </p:cNvSpPr>
          <p:nvPr>
            <p:ph type="title"/>
          </p:nvPr>
        </p:nvSpPr>
        <p:spPr>
          <a:xfrm>
            <a:off x="677334" y="232040"/>
            <a:ext cx="8596668" cy="6245451"/>
          </a:xfrm>
        </p:spPr>
        <p:txBody>
          <a:bodyPr>
            <a:noAutofit/>
          </a:bodyPr>
          <a:lstStyle/>
          <a:p>
            <a:r>
              <a:rPr lang="en-US" sz="1800" dirty="0" smtClean="0"/>
              <a:t>Thi</a:t>
            </a:r>
            <a:r>
              <a:rPr lang="en-US" sz="1800" dirty="0" smtClean="0"/>
              <a:t>s is a wiring diagram for the Simon Proto Board Game. </a:t>
            </a:r>
            <a:br>
              <a:rPr lang="en-US" sz="1800" dirty="0" smtClean="0"/>
            </a:br>
            <a:r>
              <a:rPr lang="en-US" sz="1800" dirty="0" smtClean="0"/>
              <a:t>You can print this image onto a clear laser or inkjet label. Carefully place the clear sticker onto the proto boards. </a:t>
            </a:r>
            <a:br>
              <a:rPr lang="en-US" sz="1800" dirty="0" smtClean="0"/>
            </a:br>
            <a:r>
              <a:rPr lang="en-US" sz="1800" dirty="0"/>
              <a:t/>
            </a:r>
            <a:br>
              <a:rPr lang="en-US" sz="1800" dirty="0"/>
            </a:br>
            <a:r>
              <a:rPr lang="en-US" sz="1800" dirty="0" smtClean="0"/>
              <a:t>You will need to do some testing to scale the print out to match the actual proto board. The holes should line up as close as possible.</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t>
            </a:r>
            <a:br>
              <a:rPr lang="en-US" sz="1800" dirty="0" smtClean="0"/>
            </a:br>
            <a:r>
              <a:rPr lang="en-US" sz="1800" dirty="0" smtClean="0"/>
              <a:t/>
            </a:r>
            <a:br>
              <a:rPr lang="en-US" sz="1800" dirty="0" smtClean="0"/>
            </a:br>
            <a:r>
              <a:rPr lang="en-US" sz="1800" dirty="0" smtClean="0"/>
              <a:t>Online Labels (onlinelabels.com) has a 100 sheet pack of clear sticker laser and inkjet labels. Part number OL175CK.</a:t>
            </a:r>
            <a:br>
              <a:rPr lang="en-US" sz="1800" dirty="0" smtClean="0"/>
            </a:br>
            <a:r>
              <a:rPr lang="en-US" sz="1800" dirty="0" smtClean="0"/>
              <a:t/>
            </a:r>
            <a:br>
              <a:rPr lang="en-US" sz="1800" dirty="0" smtClean="0"/>
            </a:br>
            <a:r>
              <a:rPr lang="en-US" sz="1800" dirty="0" smtClean="0"/>
              <a:t>There is an Adobe PDF file that contains four (4) stickers on each sheet included in the documentation.</a:t>
            </a:r>
            <a:r>
              <a:rPr lang="en-US" sz="1800" dirty="0" smtClean="0"/>
              <a:t/>
            </a:r>
            <a:br>
              <a:rPr lang="en-US" sz="1800" dirty="0" smtClean="0"/>
            </a:br>
            <a:endParaRPr lang="en-US" sz="1800" dirty="0"/>
          </a:p>
        </p:txBody>
      </p:sp>
      <p:pic>
        <p:nvPicPr>
          <p:cNvPr id="2" name="Picture 1"/>
          <p:cNvPicPr>
            <a:picLocks noChangeAspect="1"/>
          </p:cNvPicPr>
          <p:nvPr/>
        </p:nvPicPr>
        <p:blipFill>
          <a:blip r:embed="rId3"/>
          <a:stretch>
            <a:fillRect/>
          </a:stretch>
        </p:blipFill>
        <p:spPr>
          <a:xfrm>
            <a:off x="2314353" y="2251988"/>
            <a:ext cx="5322629" cy="1780800"/>
          </a:xfrm>
          <a:prstGeom prst="rect">
            <a:avLst/>
          </a:prstGeom>
        </p:spPr>
      </p:pic>
    </p:spTree>
    <p:extLst>
      <p:ext uri="{BB962C8B-B14F-4D97-AF65-F5344CB8AC3E}">
        <p14:creationId xmlns:p14="http://schemas.microsoft.com/office/powerpoint/2010/main" val="128750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US" dirty="0" smtClean="0"/>
              <a:t>Do It Yourself (DIY) Electronics – It’s Fun!</a:t>
            </a:r>
            <a:endParaRPr lang="en-US" dirty="0"/>
          </a:p>
        </p:txBody>
      </p:sp>
      <p:sp>
        <p:nvSpPr>
          <p:cNvPr id="3" name="Content Placeholder 2"/>
          <p:cNvSpPr>
            <a:spLocks noGrp="1"/>
          </p:cNvSpPr>
          <p:nvPr>
            <p:ph idx="1"/>
          </p:nvPr>
        </p:nvSpPr>
        <p:spPr>
          <a:xfrm>
            <a:off x="677334" y="1527143"/>
            <a:ext cx="8596668" cy="4514220"/>
          </a:xfrm>
        </p:spPr>
        <p:txBody>
          <a:bodyPr>
            <a:normAutofit/>
          </a:bodyPr>
          <a:lstStyle/>
          <a:p>
            <a:r>
              <a:rPr lang="en-US" sz="2000" dirty="0" smtClean="0"/>
              <a:t>Learn About Basic Electronics</a:t>
            </a:r>
          </a:p>
          <a:p>
            <a:pPr lvl="1"/>
            <a:r>
              <a:rPr lang="en-US" sz="1800" dirty="0" smtClean="0"/>
              <a:t>Schematic</a:t>
            </a:r>
          </a:p>
          <a:p>
            <a:pPr lvl="1"/>
            <a:r>
              <a:rPr lang="en-US" sz="1800" dirty="0" smtClean="0"/>
              <a:t>Prototyping Using Proto Boards</a:t>
            </a:r>
          </a:p>
          <a:p>
            <a:pPr lvl="1"/>
            <a:r>
              <a:rPr lang="en-US" sz="1800" dirty="0"/>
              <a:t>Direct Current (DC)</a:t>
            </a:r>
          </a:p>
          <a:p>
            <a:pPr lvl="1"/>
            <a:r>
              <a:rPr lang="en-US" sz="1800" dirty="0" smtClean="0"/>
              <a:t>Components</a:t>
            </a:r>
          </a:p>
          <a:p>
            <a:r>
              <a:rPr lang="en-US" sz="2000" dirty="0" smtClean="0"/>
              <a:t>Learn About Microcontrollers</a:t>
            </a:r>
          </a:p>
          <a:p>
            <a:pPr lvl="1"/>
            <a:r>
              <a:rPr lang="en-US" sz="1800" dirty="0" smtClean="0"/>
              <a:t>Inputs</a:t>
            </a:r>
          </a:p>
          <a:p>
            <a:pPr lvl="1"/>
            <a:r>
              <a:rPr lang="en-US" sz="1800" dirty="0" smtClean="0"/>
              <a:t>Outputs</a:t>
            </a:r>
          </a:p>
          <a:p>
            <a:pPr lvl="1"/>
            <a:r>
              <a:rPr lang="en-US" sz="1800" dirty="0" smtClean="0"/>
              <a:t>Programming</a:t>
            </a:r>
          </a:p>
          <a:p>
            <a:r>
              <a:rPr lang="en-US" sz="2000" dirty="0" smtClean="0"/>
              <a:t>Assemble A Simon Says Game</a:t>
            </a:r>
          </a:p>
          <a:p>
            <a:pPr lvl="1"/>
            <a:r>
              <a:rPr lang="en-US" sz="1800" dirty="0" smtClean="0"/>
              <a:t>Play With It!</a:t>
            </a:r>
            <a:endParaRPr lang="en-US" sz="1800" dirty="0"/>
          </a:p>
        </p:txBody>
      </p:sp>
      <p:sp>
        <p:nvSpPr>
          <p:cNvPr id="4" name="Slide Number Placeholder 3"/>
          <p:cNvSpPr>
            <a:spLocks noGrp="1"/>
          </p:cNvSpPr>
          <p:nvPr>
            <p:ph type="sldNum" sz="quarter" idx="12"/>
          </p:nvPr>
        </p:nvSpPr>
        <p:spPr/>
        <p:txBody>
          <a:bodyPr/>
          <a:lstStyle/>
          <a:p>
            <a:fld id="{71766878-3199-4EAB-94E7-2D6D11070E14}" type="slidenum">
              <a:rPr lang="en-US" smtClean="0"/>
              <a:t>3</a:t>
            </a:fld>
            <a:endParaRPr lang="en-US" dirty="0"/>
          </a:p>
        </p:txBody>
      </p:sp>
    </p:spTree>
    <p:extLst>
      <p:ext uri="{BB962C8B-B14F-4D97-AF65-F5344CB8AC3E}">
        <p14:creationId xmlns:p14="http://schemas.microsoft.com/office/powerpoint/2010/main" val="145163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sp>
        <p:nvSpPr>
          <p:cNvPr id="3" name="Content Placeholder 2"/>
          <p:cNvSpPr>
            <a:spLocks noGrp="1"/>
          </p:cNvSpPr>
          <p:nvPr>
            <p:ph idx="1"/>
          </p:nvPr>
        </p:nvSpPr>
        <p:spPr>
          <a:xfrm>
            <a:off x="677334" y="1345053"/>
            <a:ext cx="8596668" cy="4696309"/>
          </a:xfrm>
        </p:spPr>
        <p:txBody>
          <a:bodyPr>
            <a:normAutofit fontScale="92500" lnSpcReduction="10000"/>
          </a:bodyPr>
          <a:lstStyle/>
          <a:p>
            <a:r>
              <a:rPr lang="en-US" sz="1800" dirty="0" smtClean="0"/>
              <a:t>A schematic or schematic diagram is a representation of components in a system. The components are drawn as graphic symbols rather than actual pictures of objects.</a:t>
            </a:r>
          </a:p>
          <a:p>
            <a:r>
              <a:rPr lang="en-US" dirty="0" smtClean="0"/>
              <a:t>For example, there are numerous types of batteries. You could draw one of these for your power source. But you really only need to know that you have a power source and the voltage for it.</a:t>
            </a:r>
          </a:p>
          <a:p>
            <a:pPr marL="0" indent="0">
              <a:buNone/>
            </a:pPr>
            <a:endParaRPr lang="en-US" dirty="0" smtClean="0"/>
          </a:p>
          <a:p>
            <a:endParaRPr lang="en-US" dirty="0"/>
          </a:p>
          <a:p>
            <a:endParaRPr lang="en-US" dirty="0" smtClean="0"/>
          </a:p>
          <a:p>
            <a:endParaRPr lang="en-US" dirty="0"/>
          </a:p>
          <a:p>
            <a:endParaRPr lang="en-US" dirty="0" smtClean="0"/>
          </a:p>
          <a:p>
            <a:r>
              <a:rPr lang="en-US" dirty="0" smtClean="0"/>
              <a:t>So on a schematic you may see the power drawn like these or a few others:</a:t>
            </a:r>
          </a:p>
          <a:p>
            <a:pPr marL="0" indent="0">
              <a:buNone/>
            </a:pPr>
            <a:r>
              <a:rPr lang="en-US" dirty="0" smtClean="0"/>
              <a:t/>
            </a:r>
            <a:br>
              <a:rPr lang="en-US" dirty="0" smtClean="0"/>
            </a:br>
            <a:r>
              <a:rPr lang="en-US" sz="1800" dirty="0" smtClean="0"/>
              <a:t> </a:t>
            </a:r>
            <a:endParaRPr lang="en-US" sz="1800" dirty="0"/>
          </a:p>
        </p:txBody>
      </p:sp>
      <p:pic>
        <p:nvPicPr>
          <p:cNvPr id="4" name="Picture 3"/>
          <p:cNvPicPr>
            <a:picLocks noChangeAspect="1"/>
          </p:cNvPicPr>
          <p:nvPr/>
        </p:nvPicPr>
        <p:blipFill>
          <a:blip r:embed="rId3"/>
          <a:stretch>
            <a:fillRect/>
          </a:stretch>
        </p:blipFill>
        <p:spPr>
          <a:xfrm>
            <a:off x="2999035" y="2976838"/>
            <a:ext cx="4053302" cy="1432738"/>
          </a:xfrm>
          <a:prstGeom prst="rect">
            <a:avLst/>
          </a:prstGeom>
        </p:spPr>
      </p:pic>
      <p:pic>
        <p:nvPicPr>
          <p:cNvPr id="5" name="Picture 4"/>
          <p:cNvPicPr>
            <a:picLocks noChangeAspect="1"/>
          </p:cNvPicPr>
          <p:nvPr/>
        </p:nvPicPr>
        <p:blipFill>
          <a:blip r:embed="rId4"/>
          <a:stretch>
            <a:fillRect/>
          </a:stretch>
        </p:blipFill>
        <p:spPr>
          <a:xfrm flipV="1">
            <a:off x="1220063" y="5215736"/>
            <a:ext cx="1175302" cy="751735"/>
          </a:xfrm>
          <a:prstGeom prst="rect">
            <a:avLst/>
          </a:prstGeom>
        </p:spPr>
      </p:pic>
      <p:sp>
        <p:nvSpPr>
          <p:cNvPr id="6" name="TextBox 5"/>
          <p:cNvSpPr txBox="1"/>
          <p:nvPr/>
        </p:nvSpPr>
        <p:spPr>
          <a:xfrm>
            <a:off x="1274261" y="5967471"/>
            <a:ext cx="949299" cy="369332"/>
          </a:xfrm>
          <a:prstGeom prst="rect">
            <a:avLst/>
          </a:prstGeom>
          <a:noFill/>
        </p:spPr>
        <p:txBody>
          <a:bodyPr wrap="none" rtlCol="0">
            <a:spAutoFit/>
          </a:bodyPr>
          <a:lstStyle/>
          <a:p>
            <a:r>
              <a:rPr lang="en-US" dirty="0" smtClean="0"/>
              <a:t>Battery</a:t>
            </a:r>
            <a:endParaRPr lang="en-US" dirty="0"/>
          </a:p>
        </p:txBody>
      </p:sp>
      <p:pic>
        <p:nvPicPr>
          <p:cNvPr id="7" name="Picture 6"/>
          <p:cNvPicPr>
            <a:picLocks noChangeAspect="1"/>
          </p:cNvPicPr>
          <p:nvPr/>
        </p:nvPicPr>
        <p:blipFill>
          <a:blip r:embed="rId5"/>
          <a:stretch>
            <a:fillRect/>
          </a:stretch>
        </p:blipFill>
        <p:spPr>
          <a:xfrm>
            <a:off x="2713111" y="5182592"/>
            <a:ext cx="820603" cy="858770"/>
          </a:xfrm>
          <a:prstGeom prst="rect">
            <a:avLst/>
          </a:prstGeom>
        </p:spPr>
      </p:pic>
      <p:sp>
        <p:nvSpPr>
          <p:cNvPr id="8" name="TextBox 7"/>
          <p:cNvSpPr txBox="1"/>
          <p:nvPr/>
        </p:nvSpPr>
        <p:spPr>
          <a:xfrm>
            <a:off x="2716698" y="5904330"/>
            <a:ext cx="813428" cy="646331"/>
          </a:xfrm>
          <a:prstGeom prst="rect">
            <a:avLst/>
          </a:prstGeom>
          <a:noFill/>
        </p:spPr>
        <p:txBody>
          <a:bodyPr wrap="none" rtlCol="0">
            <a:spAutoFit/>
          </a:bodyPr>
          <a:lstStyle/>
          <a:p>
            <a:pPr algn="ctr"/>
            <a:r>
              <a:rPr lang="en-US" dirty="0" smtClean="0"/>
              <a:t>Power</a:t>
            </a:r>
            <a:br>
              <a:rPr lang="en-US" dirty="0" smtClean="0"/>
            </a:br>
            <a:r>
              <a:rPr lang="en-US" dirty="0" smtClean="0"/>
              <a:t>(+)</a:t>
            </a:r>
            <a:endParaRPr lang="en-US" dirty="0"/>
          </a:p>
        </p:txBody>
      </p:sp>
      <p:grpSp>
        <p:nvGrpSpPr>
          <p:cNvPr id="18" name="Group 17"/>
          <p:cNvGrpSpPr/>
          <p:nvPr/>
        </p:nvGrpSpPr>
        <p:grpSpPr>
          <a:xfrm>
            <a:off x="3993863" y="5498199"/>
            <a:ext cx="188780" cy="324463"/>
            <a:chOff x="3993863" y="5498199"/>
            <a:chExt cx="188780" cy="324463"/>
          </a:xfrm>
        </p:grpSpPr>
        <p:cxnSp>
          <p:nvCxnSpPr>
            <p:cNvPr id="10" name="Straight Connector 9"/>
            <p:cNvCxnSpPr/>
            <p:nvPr/>
          </p:nvCxnSpPr>
          <p:spPr>
            <a:xfrm>
              <a:off x="4088253" y="5498199"/>
              <a:ext cx="0" cy="241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93863" y="5740072"/>
              <a:ext cx="188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17462" y="5781366"/>
              <a:ext cx="141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52859" y="5822662"/>
              <a:ext cx="70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656218" y="5904330"/>
            <a:ext cx="934871" cy="646331"/>
          </a:xfrm>
          <a:prstGeom prst="rect">
            <a:avLst/>
          </a:prstGeom>
          <a:noFill/>
        </p:spPr>
        <p:txBody>
          <a:bodyPr wrap="none" rtlCol="0">
            <a:spAutoFit/>
          </a:bodyPr>
          <a:lstStyle/>
          <a:p>
            <a:pPr algn="ctr"/>
            <a:r>
              <a:rPr lang="en-US" dirty="0" smtClean="0"/>
              <a:t>Ground</a:t>
            </a:r>
            <a:br>
              <a:rPr lang="en-US" dirty="0" smtClean="0"/>
            </a:br>
            <a:r>
              <a:rPr lang="en-US" dirty="0" smtClean="0"/>
              <a:t>(-)</a:t>
            </a:r>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4</a:t>
            </a:fld>
            <a:endParaRPr lang="en-US" dirty="0"/>
          </a:p>
        </p:txBody>
      </p:sp>
    </p:spTree>
    <p:extLst>
      <p:ext uri="{BB962C8B-B14F-4D97-AF65-F5344CB8AC3E}">
        <p14:creationId xmlns:p14="http://schemas.microsoft.com/office/powerpoint/2010/main" val="375550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sp>
        <p:nvSpPr>
          <p:cNvPr id="3" name="Content Placeholder 2"/>
          <p:cNvSpPr>
            <a:spLocks noGrp="1"/>
          </p:cNvSpPr>
          <p:nvPr>
            <p:ph idx="1"/>
          </p:nvPr>
        </p:nvSpPr>
        <p:spPr>
          <a:xfrm>
            <a:off x="677334" y="1362836"/>
            <a:ext cx="8596668" cy="5197247"/>
          </a:xfrm>
        </p:spPr>
        <p:txBody>
          <a:bodyPr>
            <a:normAutofit/>
          </a:bodyPr>
          <a:lstStyle/>
          <a:p>
            <a:r>
              <a:rPr lang="en-US" sz="2400" dirty="0" smtClean="0"/>
              <a:t>Here is a summary of the symbols you will encounter:</a:t>
            </a:r>
          </a:p>
          <a:p>
            <a:r>
              <a:rPr lang="en-US" sz="2400" dirty="0" smtClean="0"/>
              <a:t>Battery:</a:t>
            </a:r>
          </a:p>
          <a:p>
            <a:endParaRPr lang="en-US" sz="2400" dirty="0" smtClean="0"/>
          </a:p>
          <a:p>
            <a:r>
              <a:rPr lang="en-US" sz="2400" dirty="0" smtClean="0"/>
              <a:t>Light Emitting Diode: </a:t>
            </a:r>
          </a:p>
          <a:p>
            <a:endParaRPr lang="en-US" sz="2400" dirty="0" smtClean="0"/>
          </a:p>
          <a:p>
            <a:r>
              <a:rPr lang="en-US" sz="2400" dirty="0" smtClean="0"/>
              <a:t>Resistor</a:t>
            </a:r>
          </a:p>
          <a:p>
            <a:endParaRPr lang="en-US" sz="2400" dirty="0" smtClean="0"/>
          </a:p>
          <a:p>
            <a:r>
              <a:rPr lang="en-US" sz="2400" dirty="0" smtClean="0"/>
              <a:t>Push Button</a:t>
            </a:r>
          </a:p>
          <a:p>
            <a:endParaRPr lang="en-US" sz="2400" dirty="0"/>
          </a:p>
          <a:p>
            <a:r>
              <a:rPr lang="en-US" sz="2400" dirty="0" smtClean="0"/>
              <a:t>Power:</a:t>
            </a:r>
          </a:p>
          <a:p>
            <a:endParaRPr lang="en-US" sz="1800" dirty="0" smtClean="0"/>
          </a:p>
        </p:txBody>
      </p:sp>
      <p:pic>
        <p:nvPicPr>
          <p:cNvPr id="6" name="Picture 5"/>
          <p:cNvPicPr>
            <a:picLocks noChangeAspect="1"/>
          </p:cNvPicPr>
          <p:nvPr/>
        </p:nvPicPr>
        <p:blipFill>
          <a:blip r:embed="rId3"/>
          <a:stretch>
            <a:fillRect/>
          </a:stretch>
        </p:blipFill>
        <p:spPr>
          <a:xfrm>
            <a:off x="4356237" y="2664261"/>
            <a:ext cx="1017520" cy="710670"/>
          </a:xfrm>
          <a:prstGeom prst="rect">
            <a:avLst/>
          </a:prstGeom>
        </p:spPr>
      </p:pic>
      <p:pic>
        <p:nvPicPr>
          <p:cNvPr id="7" name="Picture 6"/>
          <p:cNvPicPr>
            <a:picLocks noChangeAspect="1"/>
          </p:cNvPicPr>
          <p:nvPr/>
        </p:nvPicPr>
        <p:blipFill>
          <a:blip r:embed="rId4"/>
          <a:stretch>
            <a:fillRect/>
          </a:stretch>
        </p:blipFill>
        <p:spPr>
          <a:xfrm flipV="1">
            <a:off x="4356237" y="1874149"/>
            <a:ext cx="974210" cy="623115"/>
          </a:xfrm>
          <a:prstGeom prst="rect">
            <a:avLst/>
          </a:prstGeom>
        </p:spPr>
      </p:pic>
      <p:pic>
        <p:nvPicPr>
          <p:cNvPr id="8" name="Picture 7"/>
          <p:cNvPicPr>
            <a:picLocks noChangeAspect="1"/>
          </p:cNvPicPr>
          <p:nvPr/>
        </p:nvPicPr>
        <p:blipFill>
          <a:blip r:embed="rId5"/>
          <a:stretch>
            <a:fillRect/>
          </a:stretch>
        </p:blipFill>
        <p:spPr>
          <a:xfrm>
            <a:off x="3568637" y="3751099"/>
            <a:ext cx="2320551" cy="623473"/>
          </a:xfrm>
          <a:prstGeom prst="rect">
            <a:avLst/>
          </a:prstGeom>
        </p:spPr>
      </p:pic>
      <p:pic>
        <p:nvPicPr>
          <p:cNvPr id="9" name="Picture 8"/>
          <p:cNvPicPr>
            <a:picLocks noChangeAspect="1"/>
          </p:cNvPicPr>
          <p:nvPr/>
        </p:nvPicPr>
        <p:blipFill>
          <a:blip r:embed="rId6"/>
          <a:stretch>
            <a:fillRect/>
          </a:stretch>
        </p:blipFill>
        <p:spPr>
          <a:xfrm>
            <a:off x="4472902" y="4701669"/>
            <a:ext cx="740879" cy="599641"/>
          </a:xfrm>
          <a:prstGeom prst="rect">
            <a:avLst/>
          </a:prstGeom>
        </p:spPr>
      </p:pic>
      <p:pic>
        <p:nvPicPr>
          <p:cNvPr id="10" name="Picture 9"/>
          <p:cNvPicPr>
            <a:picLocks noChangeAspect="1"/>
          </p:cNvPicPr>
          <p:nvPr/>
        </p:nvPicPr>
        <p:blipFill>
          <a:blip r:embed="rId4"/>
          <a:stretch>
            <a:fillRect/>
          </a:stretch>
        </p:blipFill>
        <p:spPr>
          <a:xfrm flipV="1">
            <a:off x="2907279" y="5523075"/>
            <a:ext cx="1175302" cy="751735"/>
          </a:xfrm>
          <a:prstGeom prst="rect">
            <a:avLst/>
          </a:prstGeom>
        </p:spPr>
      </p:pic>
      <p:sp>
        <p:nvSpPr>
          <p:cNvPr id="11" name="TextBox 10"/>
          <p:cNvSpPr txBox="1"/>
          <p:nvPr/>
        </p:nvSpPr>
        <p:spPr>
          <a:xfrm>
            <a:off x="2961477" y="6274810"/>
            <a:ext cx="949299" cy="369332"/>
          </a:xfrm>
          <a:prstGeom prst="rect">
            <a:avLst/>
          </a:prstGeom>
          <a:noFill/>
        </p:spPr>
        <p:txBody>
          <a:bodyPr wrap="none" rtlCol="0">
            <a:spAutoFit/>
          </a:bodyPr>
          <a:lstStyle/>
          <a:p>
            <a:r>
              <a:rPr lang="en-US" dirty="0" smtClean="0"/>
              <a:t>Battery</a:t>
            </a:r>
            <a:endParaRPr lang="en-US" dirty="0"/>
          </a:p>
        </p:txBody>
      </p:sp>
      <p:pic>
        <p:nvPicPr>
          <p:cNvPr id="12" name="Picture 11"/>
          <p:cNvPicPr>
            <a:picLocks noChangeAspect="1"/>
          </p:cNvPicPr>
          <p:nvPr/>
        </p:nvPicPr>
        <p:blipFill>
          <a:blip r:embed="rId7"/>
          <a:stretch>
            <a:fillRect/>
          </a:stretch>
        </p:blipFill>
        <p:spPr>
          <a:xfrm>
            <a:off x="4400327" y="5489931"/>
            <a:ext cx="820603" cy="858770"/>
          </a:xfrm>
          <a:prstGeom prst="rect">
            <a:avLst/>
          </a:prstGeom>
        </p:spPr>
      </p:pic>
      <p:sp>
        <p:nvSpPr>
          <p:cNvPr id="13" name="TextBox 12"/>
          <p:cNvSpPr txBox="1"/>
          <p:nvPr/>
        </p:nvSpPr>
        <p:spPr>
          <a:xfrm>
            <a:off x="4403914" y="6211669"/>
            <a:ext cx="813428" cy="646331"/>
          </a:xfrm>
          <a:prstGeom prst="rect">
            <a:avLst/>
          </a:prstGeom>
          <a:noFill/>
        </p:spPr>
        <p:txBody>
          <a:bodyPr wrap="none" rtlCol="0">
            <a:spAutoFit/>
          </a:bodyPr>
          <a:lstStyle/>
          <a:p>
            <a:pPr algn="ctr"/>
            <a:r>
              <a:rPr lang="en-US" dirty="0" smtClean="0"/>
              <a:t>Power</a:t>
            </a:r>
            <a:br>
              <a:rPr lang="en-US" dirty="0" smtClean="0"/>
            </a:br>
            <a:r>
              <a:rPr lang="en-US" dirty="0" smtClean="0"/>
              <a:t>(+)</a:t>
            </a:r>
            <a:endParaRPr lang="en-US" dirty="0"/>
          </a:p>
        </p:txBody>
      </p:sp>
      <p:grpSp>
        <p:nvGrpSpPr>
          <p:cNvPr id="14" name="Group 13"/>
          <p:cNvGrpSpPr/>
          <p:nvPr/>
        </p:nvGrpSpPr>
        <p:grpSpPr>
          <a:xfrm>
            <a:off x="5681079" y="5805538"/>
            <a:ext cx="188780" cy="324463"/>
            <a:chOff x="3993863" y="5498199"/>
            <a:chExt cx="188780" cy="324463"/>
          </a:xfrm>
        </p:grpSpPr>
        <p:cxnSp>
          <p:nvCxnSpPr>
            <p:cNvPr id="15" name="Straight Connector 14"/>
            <p:cNvCxnSpPr/>
            <p:nvPr/>
          </p:nvCxnSpPr>
          <p:spPr>
            <a:xfrm>
              <a:off x="4088253" y="5498199"/>
              <a:ext cx="0" cy="241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93863" y="5740072"/>
              <a:ext cx="188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17462" y="5781366"/>
              <a:ext cx="141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052859" y="5822662"/>
              <a:ext cx="70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343434" y="6211669"/>
            <a:ext cx="934871" cy="646331"/>
          </a:xfrm>
          <a:prstGeom prst="rect">
            <a:avLst/>
          </a:prstGeom>
          <a:noFill/>
        </p:spPr>
        <p:txBody>
          <a:bodyPr wrap="none" rtlCol="0">
            <a:spAutoFit/>
          </a:bodyPr>
          <a:lstStyle/>
          <a:p>
            <a:pPr algn="ctr"/>
            <a:r>
              <a:rPr lang="en-US" dirty="0" smtClean="0"/>
              <a:t>Ground</a:t>
            </a:r>
            <a:br>
              <a:rPr lang="en-US" dirty="0" smtClean="0"/>
            </a:br>
            <a:r>
              <a:rPr lang="en-US" dirty="0" smtClean="0"/>
              <a:t>(-)</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5</a:t>
            </a:fld>
            <a:endParaRPr lang="en-US" dirty="0"/>
          </a:p>
        </p:txBody>
      </p:sp>
    </p:spTree>
    <p:extLst>
      <p:ext uri="{BB962C8B-B14F-4D97-AF65-F5344CB8AC3E}">
        <p14:creationId xmlns:p14="http://schemas.microsoft.com/office/powerpoint/2010/main" val="297088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9525"/>
            <a:ext cx="8596668" cy="652862"/>
          </a:xfrm>
        </p:spPr>
        <p:txBody>
          <a:bodyPr/>
          <a:lstStyle/>
          <a:p>
            <a:r>
              <a:rPr lang="en-US" dirty="0" smtClean="0"/>
              <a:t>Simon </a:t>
            </a:r>
            <a:r>
              <a:rPr lang="en-US" dirty="0" smtClean="0"/>
              <a:t>Demo</a:t>
            </a:r>
            <a:r>
              <a:rPr lang="en-US" dirty="0" smtClean="0"/>
              <a:t> </a:t>
            </a:r>
            <a:r>
              <a:rPr lang="en-US" dirty="0" smtClean="0"/>
              <a:t>Schematic</a:t>
            </a:r>
            <a:endParaRPr lang="en-US" dirty="0"/>
          </a:p>
        </p:txBody>
      </p:sp>
      <p:pic>
        <p:nvPicPr>
          <p:cNvPr id="5" name="Picture 4"/>
          <p:cNvPicPr>
            <a:picLocks noChangeAspect="1"/>
          </p:cNvPicPr>
          <p:nvPr/>
        </p:nvPicPr>
        <p:blipFill>
          <a:blip r:embed="rId3"/>
          <a:stretch>
            <a:fillRect/>
          </a:stretch>
        </p:blipFill>
        <p:spPr>
          <a:xfrm>
            <a:off x="677334" y="920079"/>
            <a:ext cx="8475865" cy="4401139"/>
          </a:xfrm>
          <a:prstGeom prst="rect">
            <a:avLst/>
          </a:prstGeom>
        </p:spPr>
      </p:pic>
      <p:sp>
        <p:nvSpPr>
          <p:cNvPr id="3" name="Slide Number Placeholder 2"/>
          <p:cNvSpPr>
            <a:spLocks noGrp="1"/>
          </p:cNvSpPr>
          <p:nvPr>
            <p:ph type="sldNum" sz="quarter" idx="12"/>
          </p:nvPr>
        </p:nvSpPr>
        <p:spPr/>
        <p:txBody>
          <a:bodyPr/>
          <a:lstStyle/>
          <a:p>
            <a:fld id="{71766878-3199-4EAB-94E7-2D6D11070E14}" type="slidenum">
              <a:rPr lang="en-US" smtClean="0"/>
              <a:t>6</a:t>
            </a:fld>
            <a:endParaRPr lang="en-US" dirty="0"/>
          </a:p>
        </p:txBody>
      </p:sp>
      <p:sp>
        <p:nvSpPr>
          <p:cNvPr id="6" name="Title 1"/>
          <p:cNvSpPr txBox="1">
            <a:spLocks/>
          </p:cNvSpPr>
          <p:nvPr/>
        </p:nvSpPr>
        <p:spPr>
          <a:xfrm>
            <a:off x="677334" y="5388500"/>
            <a:ext cx="8596668" cy="953306"/>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This schematic was created using Free Open Source Software (FOSS) called </a:t>
            </a:r>
            <a:r>
              <a:rPr lang="en-US" sz="2400" dirty="0" err="1" smtClean="0"/>
              <a:t>Kicad</a:t>
            </a:r>
            <a:r>
              <a:rPr lang="en-US" sz="2400" dirty="0" smtClean="0"/>
              <a:t>. Visit kicad-pcb.org for more information. The files for this schematic are posted on </a:t>
            </a:r>
            <a:r>
              <a:rPr lang="en-US" sz="2400" dirty="0" err="1" smtClean="0"/>
              <a:t>github</a:t>
            </a:r>
            <a:r>
              <a:rPr lang="en-US" sz="2400" dirty="0" smtClean="0"/>
              <a:t>.</a:t>
            </a:r>
            <a:br>
              <a:rPr lang="en-US" sz="2400" dirty="0" smtClean="0"/>
            </a:br>
            <a:r>
              <a:rPr lang="en-US" sz="1600" dirty="0">
                <a:hlinkClick r:id="rId4"/>
              </a:rPr>
              <a:t>https://</a:t>
            </a:r>
            <a:r>
              <a:rPr lang="en-US" sz="1600" dirty="0" smtClean="0">
                <a:hlinkClick r:id="rId4"/>
              </a:rPr>
              <a:t>github.com/rascheri/RaytheonSimon</a:t>
            </a:r>
            <a:endParaRPr lang="en-US" sz="2400" dirty="0"/>
          </a:p>
        </p:txBody>
      </p:sp>
    </p:spTree>
    <p:extLst>
      <p:ext uri="{BB962C8B-B14F-4D97-AF65-F5344CB8AC3E}">
        <p14:creationId xmlns:p14="http://schemas.microsoft.com/office/powerpoint/2010/main" val="94737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546620"/>
            <a:ext cx="8853165" cy="3013463"/>
          </a:xfrm>
        </p:spPr>
        <p:txBody>
          <a:bodyPr>
            <a:normAutofit fontScale="70000" lnSpcReduction="20000"/>
          </a:bodyPr>
          <a:lstStyle/>
          <a:p>
            <a:r>
              <a:rPr lang="en-US" sz="1800" dirty="0" smtClean="0"/>
              <a:t>A) The holes below the RED line are all connected together. This is positive (+).</a:t>
            </a:r>
          </a:p>
          <a:p>
            <a:pPr lvl="1"/>
            <a:r>
              <a:rPr lang="en-US" sz="1400" dirty="0" smtClean="0"/>
              <a:t>- Some of these may require jumpers in the middle as shown with red lines.</a:t>
            </a:r>
          </a:p>
          <a:p>
            <a:r>
              <a:rPr lang="en-US" dirty="0" smtClean="0"/>
              <a:t>B) The holes above the BLUE line are all connected together. This is the negative (-).</a:t>
            </a:r>
          </a:p>
          <a:p>
            <a:pPr lvl="1"/>
            <a:r>
              <a:rPr lang="en-US" dirty="0"/>
              <a:t>- Some of these may require jumpers in the middle as shown with red lines</a:t>
            </a:r>
            <a:r>
              <a:rPr lang="en-US" dirty="0" smtClean="0"/>
              <a:t>.</a:t>
            </a:r>
          </a:p>
          <a:p>
            <a:r>
              <a:rPr lang="en-US" sz="1800" dirty="0" smtClean="0"/>
              <a:t>C) The vertical holes (</a:t>
            </a:r>
            <a:r>
              <a:rPr lang="en-US" sz="1800" dirty="0" err="1" smtClean="0"/>
              <a:t>abcde</a:t>
            </a:r>
            <a:r>
              <a:rPr lang="en-US" sz="1800" dirty="0" smtClean="0"/>
              <a:t>) are all connected together for a single column. </a:t>
            </a:r>
            <a:br>
              <a:rPr lang="en-US" sz="1800" dirty="0" smtClean="0"/>
            </a:br>
            <a:r>
              <a:rPr lang="en-US" sz="1800" dirty="0" smtClean="0"/>
              <a:t>    Each column has its own (</a:t>
            </a:r>
            <a:r>
              <a:rPr lang="en-US" sz="1800" dirty="0" err="1" smtClean="0"/>
              <a:t>abcde</a:t>
            </a:r>
            <a:r>
              <a:rPr lang="en-US" sz="1800" dirty="0" smtClean="0"/>
              <a:t>) set of pins. </a:t>
            </a:r>
          </a:p>
          <a:p>
            <a:r>
              <a:rPr lang="en-US" dirty="0" smtClean="0"/>
              <a:t>D) The vertical holes (</a:t>
            </a:r>
            <a:r>
              <a:rPr lang="en-US" dirty="0" err="1" smtClean="0"/>
              <a:t>fghij</a:t>
            </a:r>
            <a:r>
              <a:rPr lang="en-US" dirty="0" smtClean="0"/>
              <a:t>) are all connected together for a single column.</a:t>
            </a:r>
            <a:br>
              <a:rPr lang="en-US" dirty="0" smtClean="0"/>
            </a:br>
            <a:r>
              <a:rPr lang="en-US" dirty="0" smtClean="0"/>
              <a:t>    Each column here has its own (</a:t>
            </a:r>
            <a:r>
              <a:rPr lang="en-US" dirty="0" err="1" smtClean="0"/>
              <a:t>fghij</a:t>
            </a:r>
            <a:r>
              <a:rPr lang="en-US" dirty="0" smtClean="0"/>
              <a:t>) set of pins.</a:t>
            </a:r>
          </a:p>
          <a:p>
            <a:r>
              <a:rPr lang="en-US" sz="1800" dirty="0" smtClean="0"/>
              <a:t>E) The GREEN part above has two black pins. </a:t>
            </a:r>
            <a:r>
              <a:rPr lang="en-US" dirty="0" smtClean="0"/>
              <a:t>The pin on the left is in one column and the pin on the right is in another column. The columns are NOT connected together, except through the GREEN part. This is CORRECT.</a:t>
            </a:r>
          </a:p>
          <a:p>
            <a:r>
              <a:rPr lang="en-US" sz="1800" dirty="0" smtClean="0"/>
              <a:t>F) The ORANGE part above has two black pins. The pins are placed in the same column so they are connected together. This IS NOT CORRECT. </a:t>
            </a:r>
          </a:p>
        </p:txBody>
      </p:sp>
      <p:sp>
        <p:nvSpPr>
          <p:cNvPr id="5" name="Title 4"/>
          <p:cNvSpPr>
            <a:spLocks noGrp="1"/>
          </p:cNvSpPr>
          <p:nvPr>
            <p:ph type="title"/>
          </p:nvPr>
        </p:nvSpPr>
        <p:spPr>
          <a:xfrm>
            <a:off x="758934" y="309912"/>
            <a:ext cx="8596668" cy="624361"/>
          </a:xfrm>
        </p:spPr>
        <p:txBody>
          <a:bodyPr>
            <a:normAutofit fontScale="90000"/>
          </a:bodyPr>
          <a:lstStyle/>
          <a:p>
            <a:r>
              <a:rPr lang="en-US" dirty="0" smtClean="0"/>
              <a:t>Prototyping Using Proto Boards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22803" y="-848064"/>
            <a:ext cx="1959862" cy="5905893"/>
          </a:xfrm>
          <a:prstGeom prst="rect">
            <a:avLst/>
          </a:prstGeom>
        </p:spPr>
      </p:pic>
      <p:cxnSp>
        <p:nvCxnSpPr>
          <p:cNvPr id="10" name="Straight Arrow Connector 9"/>
          <p:cNvCxnSpPr/>
          <p:nvPr/>
        </p:nvCxnSpPr>
        <p:spPr>
          <a:xfrm>
            <a:off x="1966982" y="1256470"/>
            <a:ext cx="5656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66982" y="1350738"/>
            <a:ext cx="5656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66982" y="934273"/>
            <a:ext cx="320922" cy="369332"/>
          </a:xfrm>
          <a:prstGeom prst="rect">
            <a:avLst/>
          </a:prstGeom>
          <a:noFill/>
        </p:spPr>
        <p:txBody>
          <a:bodyPr wrap="none" rtlCol="0">
            <a:spAutoFit/>
          </a:bodyPr>
          <a:lstStyle/>
          <a:p>
            <a:r>
              <a:rPr lang="en-US" dirty="0" smtClean="0"/>
              <a:t>A</a:t>
            </a:r>
            <a:endParaRPr lang="en-US" dirty="0"/>
          </a:p>
        </p:txBody>
      </p:sp>
      <p:sp>
        <p:nvSpPr>
          <p:cNvPr id="30" name="TextBox 29"/>
          <p:cNvSpPr txBox="1"/>
          <p:nvPr/>
        </p:nvSpPr>
        <p:spPr>
          <a:xfrm>
            <a:off x="1966982" y="1274935"/>
            <a:ext cx="314510" cy="369332"/>
          </a:xfrm>
          <a:prstGeom prst="rect">
            <a:avLst/>
          </a:prstGeom>
          <a:noFill/>
        </p:spPr>
        <p:txBody>
          <a:bodyPr wrap="none" rtlCol="0">
            <a:spAutoFit/>
          </a:bodyPr>
          <a:lstStyle/>
          <a:p>
            <a:r>
              <a:rPr lang="en-US" dirty="0" smtClean="0"/>
              <a:t>B</a:t>
            </a:r>
            <a:endParaRPr lang="en-US" dirty="0"/>
          </a:p>
        </p:txBody>
      </p:sp>
      <p:cxnSp>
        <p:nvCxnSpPr>
          <p:cNvPr id="41" name="Straight Arrow Connector 40"/>
          <p:cNvCxnSpPr/>
          <p:nvPr/>
        </p:nvCxnSpPr>
        <p:spPr>
          <a:xfrm flipV="1">
            <a:off x="2872157" y="1989404"/>
            <a:ext cx="0" cy="12537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132904" y="2616286"/>
            <a:ext cx="0" cy="6268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14902" y="3177288"/>
            <a:ext cx="322524" cy="369332"/>
          </a:xfrm>
          <a:prstGeom prst="rect">
            <a:avLst/>
          </a:prstGeom>
          <a:noFill/>
        </p:spPr>
        <p:txBody>
          <a:bodyPr wrap="none" rtlCol="0">
            <a:spAutoFit/>
          </a:bodyPr>
          <a:lstStyle/>
          <a:p>
            <a:r>
              <a:rPr lang="en-US" dirty="0" smtClean="0"/>
              <a:t>C</a:t>
            </a:r>
            <a:endParaRPr lang="en-US" dirty="0"/>
          </a:p>
        </p:txBody>
      </p:sp>
      <p:sp>
        <p:nvSpPr>
          <p:cNvPr id="44" name="TextBox 43"/>
          <p:cNvSpPr txBox="1"/>
          <p:nvPr/>
        </p:nvSpPr>
        <p:spPr>
          <a:xfrm>
            <a:off x="2971642" y="3177288"/>
            <a:ext cx="325730" cy="369332"/>
          </a:xfrm>
          <a:prstGeom prst="rect">
            <a:avLst/>
          </a:prstGeom>
          <a:noFill/>
        </p:spPr>
        <p:txBody>
          <a:bodyPr wrap="none" rtlCol="0">
            <a:spAutoFit/>
          </a:bodyPr>
          <a:lstStyle/>
          <a:p>
            <a:r>
              <a:rPr lang="en-US" dirty="0"/>
              <a:t>D</a:t>
            </a:r>
          </a:p>
        </p:txBody>
      </p:sp>
      <p:grpSp>
        <p:nvGrpSpPr>
          <p:cNvPr id="25" name="Group 24"/>
          <p:cNvGrpSpPr/>
          <p:nvPr/>
        </p:nvGrpSpPr>
        <p:grpSpPr>
          <a:xfrm>
            <a:off x="3720513" y="1518403"/>
            <a:ext cx="308098" cy="435748"/>
            <a:chOff x="3720513" y="1518403"/>
            <a:chExt cx="308098" cy="435748"/>
          </a:xfrm>
        </p:grpSpPr>
        <p:sp>
          <p:nvSpPr>
            <p:cNvPr id="16" name="Rounded Rectangle 15"/>
            <p:cNvSpPr/>
            <p:nvPr/>
          </p:nvSpPr>
          <p:spPr>
            <a:xfrm>
              <a:off x="3742442" y="1578668"/>
              <a:ext cx="281872" cy="24880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3841962" y="1827471"/>
              <a:ext cx="0" cy="126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34168" y="1827471"/>
              <a:ext cx="0" cy="126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20513" y="1518403"/>
              <a:ext cx="308098" cy="369332"/>
            </a:xfrm>
            <a:prstGeom prst="rect">
              <a:avLst/>
            </a:prstGeom>
            <a:noFill/>
          </p:spPr>
          <p:txBody>
            <a:bodyPr wrap="none" rtlCol="0">
              <a:spAutoFit/>
            </a:bodyPr>
            <a:lstStyle/>
            <a:p>
              <a:r>
                <a:rPr lang="en-US" dirty="0" smtClean="0"/>
                <a:t>E</a:t>
              </a:r>
              <a:endParaRPr lang="en-US" dirty="0"/>
            </a:p>
          </p:txBody>
        </p:sp>
      </p:grpSp>
      <p:grpSp>
        <p:nvGrpSpPr>
          <p:cNvPr id="52" name="Group 51"/>
          <p:cNvGrpSpPr/>
          <p:nvPr/>
        </p:nvGrpSpPr>
        <p:grpSpPr>
          <a:xfrm rot="16200000">
            <a:off x="4396490" y="2178239"/>
            <a:ext cx="281872" cy="375483"/>
            <a:chOff x="3742442" y="1578668"/>
            <a:chExt cx="281872" cy="375483"/>
          </a:xfrm>
          <a:solidFill>
            <a:srgbClr val="FFC000"/>
          </a:solidFill>
        </p:grpSpPr>
        <p:sp>
          <p:nvSpPr>
            <p:cNvPr id="53" name="Rounded Rectangle 52"/>
            <p:cNvSpPr/>
            <p:nvPr/>
          </p:nvSpPr>
          <p:spPr>
            <a:xfrm>
              <a:off x="3742442" y="1578668"/>
              <a:ext cx="281872" cy="24880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54" name="Straight Connector 53"/>
            <p:cNvCxnSpPr/>
            <p:nvPr/>
          </p:nvCxnSpPr>
          <p:spPr>
            <a:xfrm>
              <a:off x="3841962" y="1827471"/>
              <a:ext cx="0" cy="12668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934168" y="1827471"/>
              <a:ext cx="0" cy="12668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p:nvPr/>
        </p:nvCxnSpPr>
        <p:spPr>
          <a:xfrm>
            <a:off x="1966982" y="2843267"/>
            <a:ext cx="5656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966982" y="2937535"/>
            <a:ext cx="5656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66982" y="2521070"/>
            <a:ext cx="320922" cy="369332"/>
          </a:xfrm>
          <a:prstGeom prst="rect">
            <a:avLst/>
          </a:prstGeom>
          <a:noFill/>
        </p:spPr>
        <p:txBody>
          <a:bodyPr wrap="none" rtlCol="0">
            <a:spAutoFit/>
          </a:bodyPr>
          <a:lstStyle/>
          <a:p>
            <a:r>
              <a:rPr lang="en-US" dirty="0" smtClean="0"/>
              <a:t>A</a:t>
            </a:r>
            <a:endParaRPr lang="en-US" dirty="0"/>
          </a:p>
        </p:txBody>
      </p:sp>
      <p:sp>
        <p:nvSpPr>
          <p:cNvPr id="60" name="TextBox 59"/>
          <p:cNvSpPr txBox="1"/>
          <p:nvPr/>
        </p:nvSpPr>
        <p:spPr>
          <a:xfrm>
            <a:off x="1966982" y="2861732"/>
            <a:ext cx="314510" cy="369332"/>
          </a:xfrm>
          <a:prstGeom prst="rect">
            <a:avLst/>
          </a:prstGeom>
          <a:noFill/>
        </p:spPr>
        <p:txBody>
          <a:bodyPr wrap="none" rtlCol="0">
            <a:spAutoFit/>
          </a:bodyPr>
          <a:lstStyle/>
          <a:p>
            <a:r>
              <a:rPr lang="en-US" dirty="0" smtClean="0"/>
              <a:t>B</a:t>
            </a:r>
            <a:endParaRPr lang="en-US" dirty="0"/>
          </a:p>
        </p:txBody>
      </p:sp>
      <p:cxnSp>
        <p:nvCxnSpPr>
          <p:cNvPr id="4" name="Straight Connector 3"/>
          <p:cNvCxnSpPr/>
          <p:nvPr/>
        </p:nvCxnSpPr>
        <p:spPr>
          <a:xfrm>
            <a:off x="5091143" y="1262369"/>
            <a:ext cx="182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91143" y="1350706"/>
            <a:ext cx="1828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91143" y="2849073"/>
            <a:ext cx="182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91143" y="2937535"/>
            <a:ext cx="1828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t>7</a:t>
            </a:fld>
            <a:endParaRPr lang="en-US" dirty="0"/>
          </a:p>
        </p:txBody>
      </p:sp>
    </p:spTree>
    <p:extLst>
      <p:ext uri="{BB962C8B-B14F-4D97-AF65-F5344CB8AC3E}">
        <p14:creationId xmlns:p14="http://schemas.microsoft.com/office/powerpoint/2010/main" val="262260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713"/>
          </a:xfrm>
        </p:spPr>
        <p:txBody>
          <a:bodyPr/>
          <a:lstStyle/>
          <a:p>
            <a:r>
              <a:rPr lang="en-US" dirty="0" smtClean="0"/>
              <a:t>Direct Current (DC)</a:t>
            </a:r>
            <a:endParaRPr lang="en-US" dirty="0"/>
          </a:p>
        </p:txBody>
      </p:sp>
      <p:sp>
        <p:nvSpPr>
          <p:cNvPr id="3" name="Content Placeholder 2"/>
          <p:cNvSpPr>
            <a:spLocks noGrp="1"/>
          </p:cNvSpPr>
          <p:nvPr>
            <p:ph idx="1"/>
          </p:nvPr>
        </p:nvSpPr>
        <p:spPr>
          <a:xfrm>
            <a:off x="677334" y="1517715"/>
            <a:ext cx="8596668" cy="4523647"/>
          </a:xfrm>
        </p:spPr>
        <p:txBody>
          <a:bodyPr>
            <a:normAutofit/>
          </a:bodyPr>
          <a:lstStyle/>
          <a:p>
            <a:r>
              <a:rPr lang="en-US" sz="1800" dirty="0" smtClean="0"/>
              <a:t>Direct Current is the flow of an electric charge in one direction. </a:t>
            </a:r>
          </a:p>
          <a:p>
            <a:r>
              <a:rPr lang="en-US" sz="1800" dirty="0" smtClean="0"/>
              <a:t>A battery is a great example of DC power.</a:t>
            </a:r>
          </a:p>
          <a:p>
            <a:r>
              <a:rPr lang="en-US" dirty="0" smtClean="0"/>
              <a:t>A battery has a positive (+) side and a negative (-) side.</a:t>
            </a:r>
          </a:p>
          <a:p>
            <a:r>
              <a:rPr lang="en-US" sz="1800" dirty="0" smtClean="0"/>
              <a:t>To apply power to an electric circuit you would connect the positive (+) side to the positive side of the electric circuit and the negative (-) side to the negative side of the electric circuit.</a:t>
            </a:r>
          </a:p>
          <a:p>
            <a:r>
              <a:rPr lang="en-US" dirty="0" smtClean="0"/>
              <a:t>If you connect the wires wrong then the power will NOT flow in the correct direction so nothing works.</a:t>
            </a:r>
          </a:p>
          <a:p>
            <a:r>
              <a:rPr lang="en-US" sz="1800" dirty="0" smtClean="0"/>
              <a:t>Have you ever put a battery in upside down?</a:t>
            </a:r>
          </a:p>
          <a:p>
            <a:r>
              <a:rPr lang="en-US" dirty="0" smtClean="0"/>
              <a:t>In our experiments today we will use low voltage direct current </a:t>
            </a:r>
            <a:r>
              <a:rPr lang="en-US" dirty="0"/>
              <a:t>(3.3 volts) </a:t>
            </a:r>
            <a:r>
              <a:rPr lang="en-US" dirty="0" smtClean="0"/>
              <a:t>to power our electric circuit that we assemble. </a:t>
            </a:r>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71766878-3199-4EAB-94E7-2D6D11070E14}" type="slidenum">
              <a:rPr lang="en-US" smtClean="0"/>
              <a:t>8</a:t>
            </a:fld>
            <a:endParaRPr lang="en-US" dirty="0"/>
          </a:p>
        </p:txBody>
      </p:sp>
    </p:spTree>
    <p:extLst>
      <p:ext uri="{BB962C8B-B14F-4D97-AF65-F5344CB8AC3E}">
        <p14:creationId xmlns:p14="http://schemas.microsoft.com/office/powerpoint/2010/main" val="184148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Emitting Diode (LED)</a:t>
            </a:r>
            <a:endParaRPr lang="en-US" dirty="0"/>
          </a:p>
        </p:txBody>
      </p:sp>
      <p:sp>
        <p:nvSpPr>
          <p:cNvPr id="3" name="Content Placeholder 2"/>
          <p:cNvSpPr>
            <a:spLocks noGrp="1"/>
          </p:cNvSpPr>
          <p:nvPr>
            <p:ph idx="1"/>
          </p:nvPr>
        </p:nvSpPr>
        <p:spPr>
          <a:xfrm>
            <a:off x="677334" y="1362836"/>
            <a:ext cx="8596668" cy="5197247"/>
          </a:xfrm>
        </p:spPr>
        <p:txBody>
          <a:bodyPr>
            <a:normAutofit/>
          </a:bodyPr>
          <a:lstStyle/>
          <a:p>
            <a:r>
              <a:rPr lang="en-US" sz="1800" dirty="0" smtClean="0"/>
              <a:t>A diode allows the flow of current in one direction from Anode to Cathode.</a:t>
            </a:r>
          </a:p>
          <a:p>
            <a:r>
              <a:rPr lang="en-US" dirty="0" smtClean="0"/>
              <a:t>The LED will light up if the flow of current is correct.</a:t>
            </a:r>
          </a:p>
          <a:p>
            <a:r>
              <a:rPr lang="en-US" sz="1800" dirty="0" smtClean="0"/>
              <a:t>LEDs will light up when they are provided the right about of current (usually in milliamps (mA).</a:t>
            </a:r>
          </a:p>
          <a:p>
            <a:r>
              <a:rPr lang="en-US" dirty="0" smtClean="0"/>
              <a:t>An LED will burn out quickly when it is given too much current.</a:t>
            </a:r>
          </a:p>
          <a:p>
            <a:r>
              <a:rPr lang="en-US" sz="1800" dirty="0" smtClean="0"/>
              <a:t>A resistor is usually wired in series with the LED to limit the amount of current flow through the LED. This keeps the LED from burning out when your power source provides more current than the LED can handle.</a:t>
            </a:r>
          </a:p>
          <a:p>
            <a:r>
              <a:rPr lang="en-US" dirty="0" smtClean="0"/>
              <a:t>Here is an example of how an LED is wired:</a:t>
            </a:r>
            <a:endParaRPr lang="en-US" sz="1800" dirty="0" smtClean="0"/>
          </a:p>
        </p:txBody>
      </p:sp>
      <p:grpSp>
        <p:nvGrpSpPr>
          <p:cNvPr id="24" name="Group 23"/>
          <p:cNvGrpSpPr/>
          <p:nvPr/>
        </p:nvGrpSpPr>
        <p:grpSpPr>
          <a:xfrm>
            <a:off x="6358992" y="470427"/>
            <a:ext cx="2754227" cy="799573"/>
            <a:chOff x="3545000" y="5601726"/>
            <a:chExt cx="2754227" cy="799573"/>
          </a:xfrm>
        </p:grpSpPr>
        <p:pic>
          <p:nvPicPr>
            <p:cNvPr id="22" name="Picture 21"/>
            <p:cNvPicPr>
              <a:picLocks noChangeAspect="1"/>
            </p:cNvPicPr>
            <p:nvPr/>
          </p:nvPicPr>
          <p:blipFill>
            <a:blip r:embed="rId4"/>
            <a:stretch>
              <a:fillRect/>
            </a:stretch>
          </p:blipFill>
          <p:spPr>
            <a:xfrm>
              <a:off x="4309043" y="5690629"/>
              <a:ext cx="1017520" cy="710670"/>
            </a:xfrm>
            <a:prstGeom prst="rect">
              <a:avLst/>
            </a:prstGeom>
          </p:spPr>
        </p:pic>
        <p:sp>
          <p:nvSpPr>
            <p:cNvPr id="4" name="TextBox 3"/>
            <p:cNvSpPr txBox="1"/>
            <p:nvPr/>
          </p:nvSpPr>
          <p:spPr>
            <a:xfrm>
              <a:off x="3545000" y="5601726"/>
              <a:ext cx="825867" cy="646331"/>
            </a:xfrm>
            <a:prstGeom prst="rect">
              <a:avLst/>
            </a:prstGeom>
            <a:noFill/>
          </p:spPr>
          <p:txBody>
            <a:bodyPr wrap="none" rtlCol="0">
              <a:spAutoFit/>
            </a:bodyPr>
            <a:lstStyle/>
            <a:p>
              <a:pPr algn="ctr"/>
              <a:r>
                <a:rPr lang="en-US" dirty="0" smtClean="0"/>
                <a:t>Anode</a:t>
              </a:r>
              <a:br>
                <a:rPr lang="en-US" dirty="0" smtClean="0"/>
              </a:br>
              <a:r>
                <a:rPr lang="en-US" dirty="0" smtClean="0"/>
                <a:t>(+)</a:t>
              </a:r>
              <a:endParaRPr lang="en-US" dirty="0"/>
            </a:p>
          </p:txBody>
        </p:sp>
        <p:sp>
          <p:nvSpPr>
            <p:cNvPr id="23" name="TextBox 22"/>
            <p:cNvSpPr txBox="1"/>
            <p:nvPr/>
          </p:nvSpPr>
          <p:spPr>
            <a:xfrm>
              <a:off x="5258557" y="5601726"/>
              <a:ext cx="1040670" cy="646331"/>
            </a:xfrm>
            <a:prstGeom prst="rect">
              <a:avLst/>
            </a:prstGeom>
            <a:noFill/>
          </p:spPr>
          <p:txBody>
            <a:bodyPr wrap="none" rtlCol="0">
              <a:spAutoFit/>
            </a:bodyPr>
            <a:lstStyle/>
            <a:p>
              <a:pPr algn="ctr"/>
              <a:r>
                <a:rPr lang="en-US" dirty="0" smtClean="0"/>
                <a:t>Cathode</a:t>
              </a:r>
              <a:br>
                <a:rPr lang="en-US" dirty="0" smtClean="0"/>
              </a:br>
              <a:r>
                <a:rPr lang="en-US" dirty="0" smtClean="0"/>
                <a:t>(-)</a:t>
              </a:r>
              <a:endParaRPr lang="en-US" dirty="0"/>
            </a:p>
          </p:txBody>
        </p:sp>
      </p:grpSp>
      <p:grpSp>
        <p:nvGrpSpPr>
          <p:cNvPr id="40" name="Group 39"/>
          <p:cNvGrpSpPr/>
          <p:nvPr/>
        </p:nvGrpSpPr>
        <p:grpSpPr>
          <a:xfrm>
            <a:off x="2860453" y="5084135"/>
            <a:ext cx="2735827" cy="818215"/>
            <a:chOff x="2860453" y="5084135"/>
            <a:chExt cx="2735827" cy="818215"/>
          </a:xfrm>
        </p:grpSpPr>
        <p:pic>
          <p:nvPicPr>
            <p:cNvPr id="26" name="Picture 25"/>
            <p:cNvPicPr>
              <a:picLocks noChangeAspect="1"/>
            </p:cNvPicPr>
            <p:nvPr/>
          </p:nvPicPr>
          <p:blipFill>
            <a:blip r:embed="rId4"/>
            <a:stretch>
              <a:fillRect/>
            </a:stretch>
          </p:blipFill>
          <p:spPr>
            <a:xfrm>
              <a:off x="3441837" y="5084135"/>
              <a:ext cx="1017520" cy="710670"/>
            </a:xfrm>
            <a:prstGeom prst="rect">
              <a:avLst/>
            </a:prstGeom>
          </p:spPr>
        </p:pic>
        <p:graphicFrame>
          <p:nvGraphicFramePr>
            <p:cNvPr id="29" name="Object 28"/>
            <p:cNvGraphicFramePr>
              <a:graphicFrameLocks noChangeAspect="1"/>
            </p:cNvGraphicFramePr>
            <p:nvPr>
              <p:extLst>
                <p:ext uri="{D42A27DB-BD31-4B8C-83A1-F6EECF244321}">
                  <p14:modId xmlns:p14="http://schemas.microsoft.com/office/powerpoint/2010/main" val="3965514689"/>
                </p:ext>
              </p:extLst>
            </p:nvPr>
          </p:nvGraphicFramePr>
          <p:xfrm>
            <a:off x="4459357" y="5315412"/>
            <a:ext cx="880301" cy="524950"/>
          </p:xfrm>
          <a:graphic>
            <a:graphicData uri="http://schemas.openxmlformats.org/presentationml/2006/ole">
              <mc:AlternateContent xmlns:mc="http://schemas.openxmlformats.org/markup-compatibility/2006">
                <mc:Choice xmlns:v="urn:schemas-microsoft-com:vml" Requires="v">
                  <p:oleObj spid="_x0000_s1065" r:id="rId5" imgW="1383840" imgH="825120" progId="">
                    <p:embed/>
                  </p:oleObj>
                </mc:Choice>
                <mc:Fallback>
                  <p:oleObj r:id="rId5" imgW="1383840" imgH="825120" progId="">
                    <p:embed/>
                    <p:pic>
                      <p:nvPicPr>
                        <p:cNvPr id="0" name=""/>
                        <p:cNvPicPr/>
                        <p:nvPr/>
                      </p:nvPicPr>
                      <p:blipFill>
                        <a:blip r:embed="rId6"/>
                        <a:stretch>
                          <a:fillRect/>
                        </a:stretch>
                      </p:blipFill>
                      <p:spPr>
                        <a:xfrm>
                          <a:off x="4459357" y="5315412"/>
                          <a:ext cx="880301" cy="524950"/>
                        </a:xfrm>
                        <a:prstGeom prst="rect">
                          <a:avLst/>
                        </a:prstGeom>
                      </p:spPr>
                    </p:pic>
                  </p:oleObj>
                </mc:Fallback>
              </mc:AlternateContent>
            </a:graphicData>
          </a:graphic>
        </p:graphicFrame>
        <p:cxnSp>
          <p:nvCxnSpPr>
            <p:cNvPr id="31" name="Straight Connector 30"/>
            <p:cNvCxnSpPr/>
            <p:nvPr/>
          </p:nvCxnSpPr>
          <p:spPr>
            <a:xfrm>
              <a:off x="4330126" y="5580789"/>
              <a:ext cx="324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77425" y="5580789"/>
              <a:ext cx="324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407500" y="5577887"/>
              <a:ext cx="188780" cy="324463"/>
              <a:chOff x="3993863" y="5498199"/>
              <a:chExt cx="188780" cy="324463"/>
            </a:xfrm>
          </p:grpSpPr>
          <p:cxnSp>
            <p:nvCxnSpPr>
              <p:cNvPr id="34" name="Straight Connector 33"/>
              <p:cNvCxnSpPr/>
              <p:nvPr/>
            </p:nvCxnSpPr>
            <p:spPr>
              <a:xfrm>
                <a:off x="4088253" y="5498199"/>
                <a:ext cx="0" cy="241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93863" y="5740072"/>
                <a:ext cx="188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17462" y="5781366"/>
                <a:ext cx="141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052859" y="5822662"/>
                <a:ext cx="70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9" name="Picture 38"/>
            <p:cNvPicPr>
              <a:picLocks noChangeAspect="1"/>
            </p:cNvPicPr>
            <p:nvPr/>
          </p:nvPicPr>
          <p:blipFill>
            <a:blip r:embed="rId7"/>
            <a:stretch>
              <a:fillRect/>
            </a:stretch>
          </p:blipFill>
          <p:spPr>
            <a:xfrm>
              <a:off x="2860453" y="5193236"/>
              <a:ext cx="454842" cy="475997"/>
            </a:xfrm>
            <a:prstGeom prst="rect">
              <a:avLst/>
            </a:prstGeom>
          </p:spPr>
        </p:pic>
        <p:cxnSp>
          <p:nvCxnSpPr>
            <p:cNvPr id="38" name="Straight Connector 37"/>
            <p:cNvCxnSpPr/>
            <p:nvPr/>
          </p:nvCxnSpPr>
          <p:spPr>
            <a:xfrm>
              <a:off x="3135069" y="5580789"/>
              <a:ext cx="324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71766878-3199-4EAB-94E7-2D6D11070E14}" type="slidenum">
              <a:rPr lang="en-US" smtClean="0"/>
              <a:t>9</a:t>
            </a:fld>
            <a:endParaRPr lang="en-US" dirty="0"/>
          </a:p>
        </p:txBody>
      </p:sp>
    </p:spTree>
    <p:extLst>
      <p:ext uri="{BB962C8B-B14F-4D97-AF65-F5344CB8AC3E}">
        <p14:creationId xmlns:p14="http://schemas.microsoft.com/office/powerpoint/2010/main" val="3093154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ce633a2-3058-4a23-ba20-731e7ccb36da">
      <Value>1</Value>
    </TaxCatchAll>
    <c6e3c91c8be14d80b989bd3ac29e755b xmlns="3ce633a2-3058-4a23-ba20-731e7ccb36da">
      <Terms xmlns="http://schemas.microsoft.com/office/infopath/2007/PartnerControls">
        <TermInfo xmlns="http://schemas.microsoft.com/office/infopath/2007/PartnerControls">
          <TermName xmlns="http://schemas.microsoft.com/office/infopath/2007/PartnerControls">Work In Progress</TermName>
          <TermId xmlns="http://schemas.microsoft.com/office/infopath/2007/PartnerControls">c1d885b6-a307-4881-8ac3-0fa4069098db</TermId>
        </TermInfo>
      </Terms>
    </c6e3c91c8be14d80b989bd3ac29e755b>
    <n10c1010ed1f4cfb9545b2ac2ee5bd96 xmlns="3ce633a2-3058-4a23-ba20-731e7ccb36da">
      <Terms xmlns="http://schemas.microsoft.com/office/infopath/2007/PartnerControls"/>
    </n10c1010ed1f4cfb9545b2ac2ee5bd96>
    <aeab462c4fbe49358ed363bfb79a4230 xmlns="3ce633a2-3058-4a23-ba20-731e7ccb36da">
      <Terms xmlns="http://schemas.microsoft.com/office/infopath/2007/PartnerControls"/>
    </aeab462c4fbe49358ed363bfb79a4230>
    <TaxKeywordTaxHTField xmlns="3ce633a2-3058-4a23-ba20-731e7ccb36da">
      <Terms xmlns="http://schemas.microsoft.com/office/infopath/2007/PartnerControls"/>
    </TaxKeywordTaxHTField>
    <e6d1ff0aba50448d9824fe3bb34f0ef2 xmlns="3ce633a2-3058-4a23-ba20-731e7ccb36da">
      <Terms xmlns="http://schemas.microsoft.com/office/infopath/2007/PartnerControls"/>
    </e6d1ff0aba50448d9824fe3bb34f0ef2>
    <g96bee0428ce4c169fad82ca64ceaa53 xmlns="3ce633a2-3058-4a23-ba20-731e7ccb36da">
      <Terms xmlns="http://schemas.microsoft.com/office/infopath/2007/PartnerControls"/>
    </g96bee0428ce4c169fad82ca64ceaa53>
    <gdd46717841f43358d4de268a1d4b6aa xmlns="3ce633a2-3058-4a23-ba20-731e7ccb36da">
      <Terms xmlns="http://schemas.microsoft.com/office/infopath/2007/PartnerControls"/>
    </gdd46717841f43358d4de268a1d4b6aa>
  </documentManagement>
</p:properties>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oYWM1NjUzNjwvVXNlck5hbWU+PERhdGVUaW1lPjgvMjMvMjAxOCAzOjQ3OjQ4IFBNPC9EYXRlVGltZT48TGFiZWxTdHJpbmc+VGhpcyBhcnRpZmFjdCBoYXMgbm8gY2xhc3NpZmljYXRpb24uPC9MYWJlbFN0cmluZz48L2l0ZW0+PC9sYWJlbEhpc3Rvcnk+</Value>
</WrappedLabelHistory>
</file>

<file path=customXml/item3.xml><?xml version="1.0" encoding="utf-8"?>
<?mso-contentType ?>
<SharedContentType xmlns="Microsoft.SharePoint.Taxonomy.ContentTypeSync" SourceId="7e1c2332-b14e-457c-a225-e8056827fca0" ContentTypeId="0x010100E9DB6D9FC5E73544AFB130023D3F5BEB" PreviousValue="false"/>
</file>

<file path=customXml/item4.xml><?xml version="1.0" encoding="utf-8"?>
<ct:contentTypeSchema xmlns:ct="http://schemas.microsoft.com/office/2006/metadata/contentType" xmlns:ma="http://schemas.microsoft.com/office/2006/metadata/properties/metaAttributes" ct:_="" ma:_="" ma:contentTypeName="RTN Document" ma:contentTypeID="0x010100E9DB6D9FC5E73544AFB130023D3F5BEB003764AF9A79CF7B4ABE5CF0BA322C2C40" ma:contentTypeVersion="97" ma:contentTypeDescription="" ma:contentTypeScope="" ma:versionID="feafbfe6101eaf7efd8504f192b11ed3">
  <xsd:schema xmlns:xsd="http://www.w3.org/2001/XMLSchema" xmlns:xs="http://www.w3.org/2001/XMLSchema" xmlns:p="http://schemas.microsoft.com/office/2006/metadata/properties" xmlns:ns2="3ce633a2-3058-4a23-ba20-731e7ccb36da" targetNamespace="http://schemas.microsoft.com/office/2006/metadata/properties" ma:root="true" ma:fieldsID="abb233a53b0e82bbe126d6b2f641749c" ns2:_="">
    <xsd:import namespace="3ce633a2-3058-4a23-ba20-731e7ccb36da"/>
    <xsd:element name="properties">
      <xsd:complexType>
        <xsd:sequence>
          <xsd:element name="documentManagement">
            <xsd:complexType>
              <xsd:all>
                <xsd:element ref="ns2:TaxCatchAll" minOccurs="0"/>
                <xsd:element ref="ns2:TaxCatchAllLabel" minOccurs="0"/>
                <xsd:element ref="ns2:n10c1010ed1f4cfb9545b2ac2ee5bd96" minOccurs="0"/>
                <xsd:element ref="ns2:aeab462c4fbe49358ed363bfb79a4230" minOccurs="0"/>
                <xsd:element ref="ns2:TaxKeywordTaxHTField" minOccurs="0"/>
                <xsd:element ref="ns2:e6d1ff0aba50448d9824fe3bb34f0ef2" minOccurs="0"/>
                <xsd:element ref="ns2:gdd46717841f43358d4de268a1d4b6aa" minOccurs="0"/>
                <xsd:element ref="ns2:c6e3c91c8be14d80b989bd3ac29e755b" minOccurs="0"/>
                <xsd:element ref="ns2:g96bee0428ce4c169fad82ca64ceaa53"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e633a2-3058-4a23-ba20-731e7ccb36da"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efeb7299-c8e3-4c8d-84e5-4523d2ee4ef7}" ma:internalName="TaxCatchAll" ma:showField="CatchAllData" ma:web="9fe4da4f-d0e7-4b9a-b234-8f2b70dd602b">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efeb7299-c8e3-4c8d-84e5-4523d2ee4ef7}" ma:internalName="TaxCatchAllLabel" ma:readOnly="true" ma:showField="CatchAllDataLabel" ma:web="9fe4da4f-d0e7-4b9a-b234-8f2b70dd602b">
      <xsd:complexType>
        <xsd:complexContent>
          <xsd:extension base="dms:MultiChoiceLookup">
            <xsd:sequence>
              <xsd:element name="Value" type="dms:Lookup" maxOccurs="unbounded" minOccurs="0" nillable="true"/>
            </xsd:sequence>
          </xsd:extension>
        </xsd:complexContent>
      </xsd:complexType>
    </xsd:element>
    <xsd:element name="n10c1010ed1f4cfb9545b2ac2ee5bd96" ma:index="12" nillable="true" ma:taxonomy="true" ma:internalName="n10c1010ed1f4cfb9545b2ac2ee5bd96" ma:taxonomyFieldName="Business" ma:displayName="Business" ma:indexed="true" ma:default="" ma:fieldId="{710c1010-ed1f-4cfb-9545-b2ac2ee5bd96}" ma:sspId="7e1c2332-b14e-457c-a225-e8056827fca0" ma:termSetId="c22d890f-845c-46ce-89d0-abfb23e19c7d" ma:anchorId="00000000-0000-0000-0000-000000000000" ma:open="false" ma:isKeyword="false">
      <xsd:complexType>
        <xsd:sequence>
          <xsd:element ref="pc:Terms" minOccurs="0" maxOccurs="1"/>
        </xsd:sequence>
      </xsd:complexType>
    </xsd:element>
    <xsd:element name="aeab462c4fbe49358ed363bfb79a4230" ma:index="14" nillable="true" ma:taxonomy="true" ma:internalName="aeab462c4fbe49358ed363bfb79a4230" ma:taxonomyFieldName="Function" ma:displayName="Function" ma:indexed="true" ma:default="" ma:fieldId="{aeab462c-4fbe-4935-8ed3-63bfb79a4230}" ma:sspId="7e1c2332-b14e-457c-a225-e8056827fca0" ma:termSetId="db9eb3e8-e796-4d33-85a2-c518da4ca443" ma:anchorId="00000000-0000-0000-0000-000000000000" ma:open="false" ma:isKeyword="false">
      <xsd:complexType>
        <xsd:sequence>
          <xsd:element ref="pc:Terms" minOccurs="0" maxOccurs="1"/>
        </xsd:sequence>
      </xsd:complexType>
    </xsd:element>
    <xsd:element name="TaxKeywordTaxHTField" ma:index="16"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e6d1ff0aba50448d9824fe3bb34f0ef2" ma:index="18" nillable="true" ma:taxonomy="true" ma:internalName="e6d1ff0aba50448d9824fe3bb34f0ef2" ma:taxonomyFieldName="ExportControl" ma:displayName="Export Control" ma:default="" ma:fieldId="{e6d1ff0a-ba50-448d-9824-fe3bb34f0ef2}" ma:sspId="7e1c2332-b14e-457c-a225-e8056827fca0" ma:termSetId="3a4db827-664e-4160-8d2e-1dde696bf7c9" ma:anchorId="00000000-0000-0000-0000-000000000000" ma:open="false" ma:isKeyword="false">
      <xsd:complexType>
        <xsd:sequence>
          <xsd:element ref="pc:Terms" minOccurs="0" maxOccurs="1"/>
        </xsd:sequence>
      </xsd:complexType>
    </xsd:element>
    <xsd:element name="gdd46717841f43358d4de268a1d4b6aa" ma:index="20" nillable="true" ma:taxonomy="true" ma:internalName="gdd46717841f43358d4de268a1d4b6aa" ma:taxonomyFieldName="rtnDocumentType" ma:displayName="Document Type" ma:readOnly="false" ma:default="" ma:fieldId="{0dd46717-841f-4335-8d4d-e268a1d4b6aa}" ma:sspId="7e1c2332-b14e-457c-a225-e8056827fca0" ma:termSetId="8d28be90-c975-442a-98e7-e1f7bbd466cd" ma:anchorId="00000000-0000-0000-0000-000000000000" ma:open="false" ma:isKeyword="false">
      <xsd:complexType>
        <xsd:sequence>
          <xsd:element ref="pc:Terms" minOccurs="0" maxOccurs="1"/>
        </xsd:sequence>
      </xsd:complexType>
    </xsd:element>
    <xsd:element name="c6e3c91c8be14d80b989bd3ac29e755b" ma:index="21" ma:taxonomy="true" ma:internalName="c6e3c91c8be14d80b989bd3ac29e755b" ma:taxonomyFieldName="Work_x0020_Product" ma:displayName="Work Product" ma:default="1;#Work In Progress|c1d885b6-a307-4881-8ac3-0fa4069098db" ma:fieldId="{c6e3c91c-8be1-4d80-b989-bd3ac29e755b}" ma:sspId="7e1c2332-b14e-457c-a225-e8056827fca0" ma:termSetId="43a6ed11-5d1a-4858-9168-4d76faaf2ba3" ma:anchorId="00000000-0000-0000-0000-000000000000" ma:open="false" ma:isKeyword="false">
      <xsd:complexType>
        <xsd:sequence>
          <xsd:element ref="pc:Terms" minOccurs="0" maxOccurs="1"/>
        </xsd:sequence>
      </xsd:complexType>
    </xsd:element>
    <xsd:element name="g96bee0428ce4c169fad82ca64ceaa53" ma:index="22" nillable="true" ma:taxonomy="true" ma:internalName="g96bee0428ce4c169fad82ca64ceaa53" ma:taxonomyFieldName="rtnLocale" ma:displayName="Locale" ma:readOnly="false" ma:default="" ma:fieldId="{096bee04-28ce-4c16-9fad-82ca64ceaa53}" ma:taxonomyMulti="true" ma:sspId="7e1c2332-b14e-457c-a225-e8056827fca0" ma:termSetId="a3b93d5c-5c47-4153-bde3-eb9b4aa7a77b" ma:anchorId="00000000-0000-0000-0000-000000000000" ma:open="true" ma:isKeyword="false">
      <xsd:complexType>
        <xsd:sequence>
          <xsd:element ref="pc:Terms" minOccurs="0" maxOccurs="1"/>
        </xsd:sequence>
      </xsd:complexType>
    </xsd:element>
    <xsd:element name="_dlc_DocId" ma:index="24" nillable="true" ma:displayName="Document ID Value" ma:description="The value of the document ID assigned to this item." ma:internalName="_dlc_DocId" ma:readOnly="true">
      <xsd:simpleType>
        <xsd:restriction base="dms:Text"/>
      </xsd:simple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C3301658-36C6-4545-A2C6-7EEC29DBF119}">
  <ds:schemaRefs>
    <ds:schemaRef ds:uri="http://schemas.microsoft.com/office/2006/metadata/propertie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3ce633a2-3058-4a23-ba20-731e7ccb36da"/>
    <ds:schemaRef ds:uri="http://purl.org/dc/terms/"/>
  </ds:schemaRefs>
</ds:datastoreItem>
</file>

<file path=customXml/itemProps2.xml><?xml version="1.0" encoding="utf-8"?>
<ds:datastoreItem xmlns:ds="http://schemas.openxmlformats.org/officeDocument/2006/customXml" ds:itemID="{87E266C7-4779-4EF9-B6C2-57D762C1BACF}">
  <ds:schemaRefs>
    <ds:schemaRef ds:uri="http://www.w3.org/2001/XMLSchema"/>
    <ds:schemaRef ds:uri="http://www.boldonjames.com/2016/02/Classifier/internal/wrappedLabelHistory"/>
  </ds:schemaRefs>
</ds:datastoreItem>
</file>

<file path=customXml/itemProps3.xml><?xml version="1.0" encoding="utf-8"?>
<ds:datastoreItem xmlns:ds="http://schemas.openxmlformats.org/officeDocument/2006/customXml" ds:itemID="{2CCBBB64-947B-4131-A0F5-2E77B3FCAF9C}">
  <ds:schemaRefs>
    <ds:schemaRef ds:uri="Microsoft.SharePoint.Taxonomy.ContentTypeSync"/>
  </ds:schemaRefs>
</ds:datastoreItem>
</file>

<file path=customXml/itemProps4.xml><?xml version="1.0" encoding="utf-8"?>
<ds:datastoreItem xmlns:ds="http://schemas.openxmlformats.org/officeDocument/2006/customXml" ds:itemID="{61F948B9-5FF4-4C3E-8111-A20FA82AAC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e633a2-3058-4a23-ba20-731e7ccb36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CC191E8-54DE-486C-8ECA-397E2100DE5D}">
  <ds:schemaRefs>
    <ds:schemaRef ds:uri="http://schemas.microsoft.com/sharepoint/events"/>
  </ds:schemaRefs>
</ds:datastoreItem>
</file>

<file path=customXml/itemProps6.xml><?xml version="1.0" encoding="utf-8"?>
<ds:datastoreItem xmlns:ds="http://schemas.openxmlformats.org/officeDocument/2006/customXml" ds:itemID="{65ED0018-E406-4038-B74E-C67F62215D11}">
  <ds:schemaRefs>
    <ds:schemaRef ds:uri="http://schemas.microsoft.com/sharepoint/v3/contenttype/forms"/>
  </ds:schemaRefs>
</ds:datastoreItem>
</file>

<file path=customXml/itemProps7.xml><?xml version="1.0" encoding="utf-8"?>
<ds:datastoreItem xmlns:ds="http://schemas.openxmlformats.org/officeDocument/2006/customXml" ds:itemID="{CB821277-0AC5-4638-AA50-C170B819564A}">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Facet</Template>
  <TotalTime>6247</TotalTime>
  <Words>1695</Words>
  <Application>Microsoft Office PowerPoint</Application>
  <PresentationFormat>Widescreen</PresentationFormat>
  <Paragraphs>227</Paragraphs>
  <Slides>23</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29" baseType="lpstr">
      <vt:lpstr>Arial</vt:lpstr>
      <vt:lpstr>Calibri</vt:lpstr>
      <vt:lpstr>Times New Roman</vt:lpstr>
      <vt:lpstr>Trebuchet MS</vt:lpstr>
      <vt:lpstr>Wingdings 3</vt:lpstr>
      <vt:lpstr>Facet</vt:lpstr>
      <vt:lpstr>Science, Technology, Engineering and Math (STEM) for      November 17, 2019</vt:lpstr>
      <vt:lpstr>Do It Yourself (DIY) Electronics – It’s Fun!</vt:lpstr>
      <vt:lpstr>Do It Yourself (DIY) Electronics – It’s Fun!</vt:lpstr>
      <vt:lpstr>Schematic</vt:lpstr>
      <vt:lpstr>Schematic</vt:lpstr>
      <vt:lpstr>Simon Demo Schematic</vt:lpstr>
      <vt:lpstr>Prototyping Using Proto Boards</vt:lpstr>
      <vt:lpstr>Direct Current (DC)</vt:lpstr>
      <vt:lpstr>Light Emitting Diode (LED)</vt:lpstr>
      <vt:lpstr>Resistor</vt:lpstr>
      <vt:lpstr>Push Button (Switch)</vt:lpstr>
      <vt:lpstr>Microcontrollers</vt:lpstr>
      <vt:lpstr>Microcontrollers - CPU</vt:lpstr>
      <vt:lpstr>Microcontrollers – Input/Output Pins</vt:lpstr>
      <vt:lpstr>Microcontrollers – Programming</vt:lpstr>
      <vt:lpstr>Girl Scouts STEM Expo 2019 - CSUF Assemble the Simon Game!</vt:lpstr>
      <vt:lpstr>Simon Says Game Completed</vt:lpstr>
      <vt:lpstr>Simon Bill Of Materials (Parts List)</vt:lpstr>
      <vt:lpstr>Arduino Information</vt:lpstr>
      <vt:lpstr>AT TINY 84A Microcontroller Pinouts</vt:lpstr>
      <vt:lpstr>RESISTOR COLOR CODES</vt:lpstr>
      <vt:lpstr>WIRE LENGTHS</vt:lpstr>
      <vt:lpstr>This is a wiring diagram for the Simon Proto Board Game.  You can print this image onto a clear laser or inkjet label. Carefully place the clear sticker onto the proto boards.   You will need to do some testing to scale the print out to match the actual proto board. The holes should line up as close as possible.           Online Labels (onlinelabels.com) has a 100 sheet pack of clear sticker laser and inkjet labels. Part number OL175CK.  There is an Adobe PDF file that contains four (4) stickers on each sheet included in the documentation.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Raytheon CyberBadge Challenge</dc:title>
  <dc:subject>[rtnipcontrolcode:rtnipcontrolcodenone||rtnexportcontrolcountry:rtnexportcontrolcountrynone|rtnexportcontrolcode:rtnexportcontrolcodenone||]</dc:subject>
  <dc:creator>rascheri</dc:creator>
  <cp:lastModifiedBy>Richard Ascheri</cp:lastModifiedBy>
  <cp:revision>275</cp:revision>
  <cp:lastPrinted>2019-11-17T16:32:24Z</cp:lastPrinted>
  <dcterms:created xsi:type="dcterms:W3CDTF">2018-08-23T03:39:37Z</dcterms:created>
  <dcterms:modified xsi:type="dcterms:W3CDTF">2019-11-18T04:20:58Z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c844c16d-a6e5-4a5e-923d-ccc9390a7040</vt:lpwstr>
  </property>
  <property fmtid="{D5CDD505-2E9C-101B-9397-08002B2CF9AE}" pid="3" name="bjDocumentSecurityLabel">
    <vt:lpwstr>This artifact has no classification.</vt:lpwstr>
  </property>
  <property fmtid="{D5CDD505-2E9C-101B-9397-08002B2CF9AE}" pid="4" name="bjSaver">
    <vt:lpwstr>WFGZbRcxBaSR52Vq7AbxjuTxJRpTeqf7</vt:lpwstr>
  </property>
  <property fmtid="{D5CDD505-2E9C-101B-9397-08002B2CF9AE}" pid="5" name="rtnexportcontrolcode">
    <vt:lpwstr>rtnexportcontrolcodenone</vt:lpwstr>
  </property>
  <property fmtid="{D5CDD505-2E9C-101B-9397-08002B2CF9AE}" pid="6" name="rtnexportcontrolcountry">
    <vt:lpwstr>rtnexportcontrolcountrynone</vt:lpwstr>
  </property>
  <property fmtid="{D5CDD505-2E9C-101B-9397-08002B2CF9AE}" pid="7" name="rtnipcontrolcode">
    <vt:lpwstr>rtnipcontrolcodenone</vt:lpwstr>
  </property>
  <property fmtid="{D5CDD505-2E9C-101B-9397-08002B2CF9AE}" pid="8" name="bjLabelHistoryID">
    <vt:lpwstr>{87E266C7-4779-4EF9-B6C2-57D762C1BACF}</vt:lpwstr>
  </property>
  <property fmtid="{D5CDD505-2E9C-101B-9397-08002B2CF9AE}" pid="9" name="ContentTypeId">
    <vt:lpwstr>0x010100E9DB6D9FC5E73544AFB130023D3F5BEB003764AF9A79CF7B4ABE5CF0BA322C2C40</vt:lpwstr>
  </property>
  <property fmtid="{D5CDD505-2E9C-101B-9397-08002B2CF9AE}" pid="10" name="Work Product">
    <vt:lpwstr>1;#Work In Progress|c1d885b6-a307-4881-8ac3-0fa4069098db</vt:lpwstr>
  </property>
  <property fmtid="{D5CDD505-2E9C-101B-9397-08002B2CF9AE}" pid="11" name="TaxKeyword">
    <vt:lpwstr/>
  </property>
  <property fmtid="{D5CDD505-2E9C-101B-9397-08002B2CF9AE}" pid="12" name="rtnLocale">
    <vt:lpwstr/>
  </property>
  <property fmtid="{D5CDD505-2E9C-101B-9397-08002B2CF9AE}" pid="13" name="rtnDocumentType">
    <vt:lpwstr/>
  </property>
  <property fmtid="{D5CDD505-2E9C-101B-9397-08002B2CF9AE}" pid="14" name="Business">
    <vt:lpwstr/>
  </property>
  <property fmtid="{D5CDD505-2E9C-101B-9397-08002B2CF9AE}" pid="15" name="Function">
    <vt:lpwstr/>
  </property>
  <property fmtid="{D5CDD505-2E9C-101B-9397-08002B2CF9AE}" pid="16" name="ExportControl">
    <vt:lpwstr/>
  </property>
</Properties>
</file>