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64" r:id="rId4"/>
    <p:sldId id="272" r:id="rId5"/>
    <p:sldId id="260" r:id="rId6"/>
    <p:sldId id="266" r:id="rId7"/>
    <p:sldId id="284" r:id="rId8"/>
    <p:sldId id="274" r:id="rId9"/>
    <p:sldId id="275" r:id="rId10"/>
    <p:sldId id="276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 Skitka" initials="L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ECE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194D3-C62B-4D1C-B560-DF9A830EDE3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4D4E8-0032-4E82-895B-234FAD4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9F750-A2E0-4ECC-9691-C25D1327991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24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3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D90679-851D-4661-82EC-00AAE92FCF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1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D610CA-ED3C-44EB-A3D6-645C119FE447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C99885-0490-4AFB-8CBC-75D31E458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0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Mixed ANOVAs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Within + between</a:t>
            </a:r>
          </a:p>
        </p:txBody>
      </p:sp>
    </p:spTree>
    <p:extLst>
      <p:ext uri="{BB962C8B-B14F-4D97-AF65-F5344CB8AC3E}">
        <p14:creationId xmlns:p14="http://schemas.microsoft.com/office/powerpoint/2010/main" val="128037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Mixed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50582"/>
              </p:ext>
            </p:extLst>
          </p:nvPr>
        </p:nvGraphicFramePr>
        <p:xfrm>
          <a:off x="1" y="2754381"/>
          <a:ext cx="5965054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Between-S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Group [Clinical]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W [Within-Groups]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Within-S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Within (RM) [Time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GxRM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Residual (SxRM)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39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52929"/>
              </p:ext>
            </p:extLst>
          </p:nvPr>
        </p:nvGraphicFramePr>
        <p:xfrm>
          <a:off x="6694809" y="4453892"/>
          <a:ext cx="4876800" cy="114300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pvalue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3.66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133.60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Error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173.50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54525"/>
              </p:ext>
            </p:extLst>
          </p:nvPr>
        </p:nvGraphicFramePr>
        <p:xfrm>
          <a:off x="6684036" y="3010252"/>
          <a:ext cx="4267200" cy="8915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BTW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0.468274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65.78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77811"/>
              </p:ext>
            </p:extLst>
          </p:nvPr>
        </p:nvGraphicFramePr>
        <p:xfrm>
          <a:off x="1" y="2754381"/>
          <a:ext cx="5965054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Between-S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Group [Clinical]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W [Within-Groups]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Within-S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Within (RM) [Time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GxRM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Residual (SxRM)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7" name="Oval 6"/>
          <p:cNvSpPr/>
          <p:nvPr/>
        </p:nvSpPr>
        <p:spPr>
          <a:xfrm>
            <a:off x="7422305" y="4663569"/>
            <a:ext cx="550259" cy="2265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2"/>
            <a:endCxn id="25" idx="6"/>
          </p:cNvCxnSpPr>
          <p:nvPr/>
        </p:nvCxnSpPr>
        <p:spPr>
          <a:xfrm flipH="1" flipV="1">
            <a:off x="2392423" y="4159482"/>
            <a:ext cx="5029882" cy="61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26480" y="4353580"/>
            <a:ext cx="57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X2</a:t>
            </a:r>
          </a:p>
        </p:txBody>
      </p:sp>
      <p:sp>
        <p:nvSpPr>
          <p:cNvPr id="11" name="Oval 10"/>
          <p:cNvSpPr/>
          <p:nvPr/>
        </p:nvSpPr>
        <p:spPr>
          <a:xfrm>
            <a:off x="7422305" y="3238921"/>
            <a:ext cx="550259" cy="2265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09501" y="2953137"/>
            <a:ext cx="57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X3</a:t>
            </a:r>
          </a:p>
        </p:txBody>
      </p:sp>
      <p:cxnSp>
        <p:nvCxnSpPr>
          <p:cNvPr id="13" name="Straight Arrow Connector 12"/>
          <p:cNvCxnSpPr>
            <a:stCxn id="11" idx="2"/>
            <a:endCxn id="23" idx="6"/>
          </p:cNvCxnSpPr>
          <p:nvPr/>
        </p:nvCxnSpPr>
        <p:spPr>
          <a:xfrm flipH="1">
            <a:off x="2407371" y="3352210"/>
            <a:ext cx="5014934" cy="243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2"/>
            <a:endCxn id="22" idx="6"/>
          </p:cNvCxnSpPr>
          <p:nvPr/>
        </p:nvCxnSpPr>
        <p:spPr>
          <a:xfrm flipH="1">
            <a:off x="2392423" y="3570357"/>
            <a:ext cx="4983422" cy="53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75845" y="3457068"/>
            <a:ext cx="643181" cy="2265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49242" y="3510874"/>
            <a:ext cx="643181" cy="2265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57112" y="3263262"/>
            <a:ext cx="550259" cy="2265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42164" y="4046193"/>
            <a:ext cx="550259" cy="2265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42683" y="2285441"/>
            <a:ext cx="19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0780" y="2412605"/>
            <a:ext cx="19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Between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20779" y="4078789"/>
            <a:ext cx="19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RM</a:t>
            </a:r>
          </a:p>
        </p:txBody>
      </p:sp>
    </p:spTree>
    <p:extLst>
      <p:ext uri="{BB962C8B-B14F-4D97-AF65-F5344CB8AC3E}">
        <p14:creationId xmlns:p14="http://schemas.microsoft.com/office/powerpoint/2010/main" val="168660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vs Fully between vs Fully Within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8141" y="1755218"/>
            <a:ext cx="698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Find where they the same and where they different?</a:t>
            </a:r>
            <a:r>
              <a:rPr lang="en-US" dirty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45542"/>
              </p:ext>
            </p:extLst>
          </p:nvPr>
        </p:nvGraphicFramePr>
        <p:xfrm>
          <a:off x="0" y="2797072"/>
          <a:ext cx="5731822" cy="2280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Between-S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Group [Clinical]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W [Within-Groups]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Within-S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Within (RM) [Time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GxRM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Residual (SxRM)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38806"/>
              </p:ext>
            </p:extLst>
          </p:nvPr>
        </p:nvGraphicFramePr>
        <p:xfrm>
          <a:off x="6126480" y="2480214"/>
          <a:ext cx="4796722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2-way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np2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Between-T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79.80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i="0" u="none" strike="noStrike" dirty="0">
                          <a:effectLst/>
                        </a:rPr>
                        <a:t>Clinical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Time X </a:t>
                      </a:r>
                      <a:r>
                        <a:rPr lang="en-US" sz="1100" i="0" u="none" strike="noStrike" dirty="0">
                          <a:effectLst/>
                        </a:rPr>
                        <a:t>Clinical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66.47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Within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436.00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46091" y="2385049"/>
            <a:ext cx="818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Mixed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75681" y="2049717"/>
            <a:ext cx="150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Fully between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87837"/>
              </p:ext>
            </p:extLst>
          </p:nvPr>
        </p:nvGraphicFramePr>
        <p:xfrm>
          <a:off x="6074725" y="4014048"/>
          <a:ext cx="6006988" cy="2339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4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4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4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175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ng2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i="1" u="none" strike="noStrike" dirty="0">
                          <a:effectLst/>
                        </a:rPr>
                        <a:t>Time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79.80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i="1" u="none" strike="noStrike" dirty="0">
                          <a:effectLst/>
                        </a:rPr>
                        <a:t>Clinical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u="none" strike="noStrike" dirty="0">
                          <a:effectLst/>
                        </a:rPr>
                        <a:t>Time X Clinical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RM1x2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66.47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Inter1x2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436.00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672786" y="3752549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Fully Within</a:t>
            </a:r>
          </a:p>
        </p:txBody>
      </p:sp>
      <p:sp>
        <p:nvSpPr>
          <p:cNvPr id="14" name="Oval 13"/>
          <p:cNvSpPr/>
          <p:nvPr/>
        </p:nvSpPr>
        <p:spPr>
          <a:xfrm>
            <a:off x="2047457" y="4092860"/>
            <a:ext cx="550259" cy="2265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63981" y="3334941"/>
            <a:ext cx="550259" cy="2265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63980" y="4394653"/>
            <a:ext cx="550259" cy="2265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Mixed Designs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Designs that include both between and within-subject factors</a:t>
            </a:r>
          </a:p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Balances the costs and benefits associated with either a completely within or completely between  design</a:t>
            </a:r>
          </a:p>
          <a:p>
            <a:pPr lvl="1"/>
            <a:r>
              <a:rPr lang="en-US" altLang="en-US" dirty="0"/>
              <a:t>Naturally suited to studying different groups of people across time</a:t>
            </a:r>
          </a:p>
          <a:p>
            <a:r>
              <a:rPr lang="en-US" altLang="en-US" dirty="0"/>
              <a:t>Allows for including either natural groups or individual differences in what would otherwise be impossible in completely between subject designs</a:t>
            </a:r>
          </a:p>
          <a:p>
            <a:r>
              <a:rPr lang="en-US" altLang="en-US" dirty="0"/>
              <a:t>Control groups for intervention studies or other longitudinal designs</a:t>
            </a:r>
          </a:p>
          <a:p>
            <a:pPr lvl="1"/>
            <a:r>
              <a:rPr lang="en-US" altLang="en-US" dirty="0"/>
              <a:t>e.g. pre-post, control-intervention evaluation designs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45554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design considerations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“Fatal flaws” in using a within-subjects variable: good reasons to manipulate it between-subjects instead?</a:t>
            </a:r>
          </a:p>
          <a:p>
            <a:pPr lvl="1"/>
            <a:r>
              <a:rPr lang="en-US" altLang="en-US" dirty="0"/>
              <a:t>Carry-over effects</a:t>
            </a:r>
          </a:p>
          <a:p>
            <a:pPr lvl="1"/>
            <a:r>
              <a:rPr lang="en-US" altLang="en-US" dirty="0"/>
              <a:t>Practice effects</a:t>
            </a:r>
          </a:p>
          <a:p>
            <a:pPr lvl="1"/>
            <a:r>
              <a:rPr lang="en-US" altLang="en-US" dirty="0"/>
              <a:t>Demand characteristics</a:t>
            </a:r>
          </a:p>
          <a:p>
            <a:pPr lvl="1"/>
            <a:r>
              <a:rPr lang="en-US" altLang="en-US" dirty="0"/>
              <a:t>Fatigue</a:t>
            </a:r>
          </a:p>
        </p:txBody>
      </p:sp>
    </p:spTree>
    <p:extLst>
      <p:ext uri="{BB962C8B-B14F-4D97-AF65-F5344CB8AC3E}">
        <p14:creationId xmlns:p14="http://schemas.microsoft.com/office/powerpoint/2010/main" val="8112483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8036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the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Treatment effects</a:t>
            </a:r>
          </a:p>
          <a:p>
            <a:r>
              <a:rPr lang="en-US" altLang="en-US" dirty="0"/>
              <a:t>Error terms</a:t>
            </a:r>
          </a:p>
          <a:p>
            <a:pPr lvl="1"/>
            <a:r>
              <a:rPr lang="en-US" altLang="en-US" dirty="0"/>
              <a:t>When can we partial out effects due to individual differences, and when can’t</a:t>
            </a:r>
            <a:r>
              <a:rPr lang="en-US" altLang="ja-JP" dirty="0"/>
              <a:t> we?</a:t>
            </a:r>
          </a:p>
          <a:p>
            <a:pPr lvl="2"/>
            <a:r>
              <a:rPr lang="en-US" altLang="en-US" dirty="0"/>
              <a:t>For within subject effects, we can parse out the effects of individual differences</a:t>
            </a:r>
          </a:p>
          <a:p>
            <a:pPr lvl="2"/>
            <a:r>
              <a:rPr lang="en-US" altLang="en-US" dirty="0"/>
              <a:t>For between subject effects we can not parse out the effects of individual differences</a:t>
            </a:r>
          </a:p>
          <a:p>
            <a:pPr lvl="2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4309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the Variance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81200" y="1719263"/>
            <a:ext cx="8229600" cy="460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	      </a:t>
            </a:r>
            <a:r>
              <a:rPr lang="en-US" altLang="en-US" dirty="0" err="1"/>
              <a:t>SS</a:t>
            </a:r>
            <a:r>
              <a:rPr lang="en-US" altLang="en-US" baseline="-25000" dirty="0" err="1"/>
              <a:t>total</a:t>
            </a:r>
            <a:r>
              <a:rPr lang="en-US" altLang="en-US" baseline="-25000" dirty="0"/>
              <a:t> [</a:t>
            </a:r>
            <a:r>
              <a:rPr lang="en-US" altLang="en-US" baseline="-25000" dirty="0" err="1"/>
              <a:t>df</a:t>
            </a:r>
            <a:r>
              <a:rPr lang="en-US" altLang="en-US" baseline="-25000" dirty="0"/>
              <a:t> = </a:t>
            </a:r>
            <a:r>
              <a:rPr lang="en-US" altLang="en-US" baseline="-25000" dirty="0" err="1"/>
              <a:t>nkc</a:t>
            </a:r>
            <a:r>
              <a:rPr lang="en-US" altLang="en-US" baseline="-25000" dirty="0"/>
              <a:t> -1]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SS</a:t>
            </a:r>
            <a:r>
              <a:rPr lang="en-US" altLang="en-US" baseline="-25000" dirty="0" err="1"/>
              <a:t>b</a:t>
            </a:r>
            <a:r>
              <a:rPr lang="en-US" altLang="en-US" baseline="-25000" dirty="0"/>
              <a:t>-subjects [</a:t>
            </a:r>
            <a:r>
              <a:rPr lang="en-US" altLang="en-US" baseline="-25000" dirty="0" err="1"/>
              <a:t>df</a:t>
            </a:r>
            <a:r>
              <a:rPr lang="en-US" altLang="en-US" baseline="-25000" dirty="0"/>
              <a:t>=nK-1]</a:t>
            </a:r>
            <a:r>
              <a:rPr lang="en-US" altLang="en-US" dirty="0"/>
              <a:t>		</a:t>
            </a:r>
            <a:r>
              <a:rPr lang="en-US" altLang="en-US" dirty="0" err="1"/>
              <a:t>SS</a:t>
            </a:r>
            <a:r>
              <a:rPr lang="en-US" altLang="en-US" baseline="-25000" dirty="0" err="1"/>
              <a:t>w</a:t>
            </a:r>
            <a:r>
              <a:rPr lang="en-US" altLang="en-US" baseline="-25000" dirty="0"/>
              <a:t>-subjects [</a:t>
            </a:r>
            <a:r>
              <a:rPr lang="en-US" altLang="en-US" baseline="-25000" dirty="0" err="1"/>
              <a:t>df</a:t>
            </a:r>
            <a:r>
              <a:rPr lang="en-US" altLang="en-US" baseline="-25000" dirty="0"/>
              <a:t>=</a:t>
            </a:r>
            <a:r>
              <a:rPr lang="en-US" altLang="en-US" baseline="-25000" dirty="0" err="1"/>
              <a:t>nK</a:t>
            </a:r>
            <a:r>
              <a:rPr lang="en-US" altLang="en-US" baseline="-25000" dirty="0"/>
              <a:t>(c-1)]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SS</a:t>
            </a:r>
            <a:r>
              <a:rPr lang="en-US" altLang="en-US" sz="2000" baseline="-25000" dirty="0"/>
              <a:t>G	            </a:t>
            </a:r>
            <a:r>
              <a:rPr lang="en-US" altLang="en-US" sz="2000" dirty="0" err="1"/>
              <a:t>SS</a:t>
            </a:r>
            <a:r>
              <a:rPr lang="en-US" altLang="en-US" sz="2000" baseline="-25000" dirty="0" err="1"/>
              <a:t>w</a:t>
            </a:r>
            <a:r>
              <a:rPr lang="en-US" altLang="en-US" sz="2000" baseline="-25000" dirty="0"/>
              <a:t>-G	</a:t>
            </a:r>
            <a:r>
              <a:rPr lang="en-US" altLang="en-US" sz="2000" dirty="0"/>
              <a:t>    SS</a:t>
            </a:r>
            <a:r>
              <a:rPr lang="en-US" altLang="en-US" sz="2000" baseline="-25000" dirty="0"/>
              <a:t>RM	</a:t>
            </a:r>
            <a:r>
              <a:rPr lang="en-US" altLang="en-US" sz="2000" dirty="0"/>
              <a:t> 	</a:t>
            </a:r>
            <a:r>
              <a:rPr lang="en-US" altLang="en-US" sz="2000" dirty="0" err="1"/>
              <a:t>SS</a:t>
            </a:r>
            <a:r>
              <a:rPr lang="en-US" altLang="en-US" sz="2000" baseline="-25000" dirty="0" err="1"/>
              <a:t>GxRM</a:t>
            </a:r>
            <a:r>
              <a:rPr lang="en-US" altLang="en-US" sz="2000" dirty="0"/>
              <a:t>		</a:t>
            </a:r>
            <a:r>
              <a:rPr lang="en-US" altLang="en-US" sz="2000" dirty="0" err="1"/>
              <a:t>SS</a:t>
            </a:r>
            <a:r>
              <a:rPr lang="en-US" altLang="en-US" sz="2000" baseline="-25000" dirty="0" err="1"/>
              <a:t>error</a:t>
            </a:r>
            <a:r>
              <a:rPr lang="en-US" altLang="en-US" sz="2000" baseline="-25000" dirty="0"/>
              <a:t> (</a:t>
            </a:r>
            <a:r>
              <a:rPr lang="en-US" altLang="en-US" sz="2000" baseline="-25000" dirty="0" err="1"/>
              <a:t>RMxsub</a:t>
            </a:r>
            <a:r>
              <a:rPr lang="en-US" altLang="en-US" sz="2000" baseline="-250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aseline="-25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K-1	     k(n - 1)	    c-1	         (k-1)(c-1)	          k[(c - 1)(n - 1)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4038600" y="32766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5410200" y="47244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rot="14676862" flipH="1">
            <a:off x="5219700" y="33147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rot="14676862" flipH="1">
            <a:off x="7581900" y="46863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rot="-6923138">
            <a:off x="6638925" y="4864100"/>
            <a:ext cx="609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rot="14676862" flipH="1">
            <a:off x="3237707" y="4920457"/>
            <a:ext cx="698500" cy="138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rot="-6923138">
            <a:off x="2374107" y="4641057"/>
            <a:ext cx="29051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524000" y="5842001"/>
            <a:ext cx="5036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df = </a:t>
            </a:r>
          </a:p>
        </p:txBody>
      </p:sp>
    </p:spTree>
    <p:extLst>
      <p:ext uri="{BB962C8B-B14F-4D97-AF65-F5344CB8AC3E}">
        <p14:creationId xmlns:p14="http://schemas.microsoft.com/office/powerpoint/2010/main" val="30663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Two Way Mixed Design</a:t>
            </a:r>
          </a:p>
        </p:txBody>
      </p:sp>
      <p:graphicFrame>
        <p:nvGraphicFramePr>
          <p:cNvPr id="14458" name="Group 12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8676686"/>
              </p:ext>
            </p:extLst>
          </p:nvPr>
        </p:nvGraphicFramePr>
        <p:xfrm>
          <a:off x="345989" y="1400267"/>
          <a:ext cx="11652421" cy="5313016"/>
        </p:xfrm>
        <a:graphic>
          <a:graphicData uri="http://schemas.openxmlformats.org/drawingml/2006/table">
            <a:tbl>
              <a:tblPr/>
              <a:tblGrid>
                <a:gridCol w="262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8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Between-Subject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- 1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BS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Group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MS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W-G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{between error}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k(n - 1)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W-G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Within-Subject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WS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Within-Treatment (RM)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RM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MS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SXRM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21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Interaction [G X RM] 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(k - 1)(c - 1)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GxRM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GxRM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GXRM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MS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SXRM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7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Residual [S X RM]</a:t>
                      </a:r>
                    </a:p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{within error}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 - 1)(c - 1)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SxRM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SxRM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53219" y="3931989"/>
                <a:ext cx="208407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19" y="3931989"/>
                <a:ext cx="2084070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65622" y="5169218"/>
                <a:ext cx="25454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𝐺𝑥𝑅𝑀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𝐶𝑜𝑙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𝑀𝑒𝑎𝑛𝑠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622" y="5169218"/>
                <a:ext cx="2545492" cy="184666"/>
              </a:xfrm>
              <a:prstGeom prst="rect">
                <a:avLst/>
              </a:prstGeom>
              <a:blipFill>
                <a:blip r:embed="rId3"/>
                <a:stretch>
                  <a:fillRect l="-2153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5890" y="5831974"/>
                <a:ext cx="209063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𝑥𝑅𝑀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𝑤𝑠</m:t>
                        </m:r>
                      </m:sub>
                    </m:sSub>
                  </m:oMath>
                </a14:m>
                <a:r>
                  <a:rPr lang="en-US" sz="12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m:rPr>
                        <m:nor/>
                      </m:rPr>
                      <a:rPr lang="en-US" sz="1200" dirty="0"/>
                      <m:t>−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𝐺𝑋𝑅𝑀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90" y="5831974"/>
                <a:ext cx="2090636" cy="184666"/>
              </a:xfrm>
              <a:prstGeom prst="rect">
                <a:avLst/>
              </a:prstGeom>
              <a:blipFill>
                <a:blip r:embed="rId4"/>
                <a:stretch>
                  <a:fillRect l="-2624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1939" y="2404415"/>
                <a:ext cx="1764842" cy="378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𝑆𝑥𝑅𝑀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939" y="2404415"/>
                <a:ext cx="1764842" cy="378309"/>
              </a:xfrm>
              <a:prstGeom prst="rect">
                <a:avLst/>
              </a:prstGeom>
              <a:blipFill>
                <a:blip r:embed="rId5"/>
                <a:stretch>
                  <a:fillRect l="-1724" t="-161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090804" y="5164825"/>
                <a:ext cx="1440972" cy="378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𝐺𝑥𝑅𝑀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804" y="5164825"/>
                <a:ext cx="1440972" cy="378117"/>
              </a:xfrm>
              <a:prstGeom prst="rect">
                <a:avLst/>
              </a:prstGeom>
              <a:blipFill>
                <a:blip r:embed="rId6"/>
                <a:stretch>
                  <a:fillRect l="-2110" t="-322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55800" y="1371973"/>
                <a:ext cx="1710981" cy="414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𝑦𝑜𝑢𝑟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𝑏𝑜𝑜𝑘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800" y="1371973"/>
                <a:ext cx="1710981" cy="414281"/>
              </a:xfrm>
              <a:prstGeom prst="rect">
                <a:avLst/>
              </a:prstGeom>
              <a:blipFill>
                <a:blip r:embed="rId7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337314" y="4558945"/>
                <a:ext cx="894091" cy="378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314" y="4558945"/>
                <a:ext cx="894091" cy="378117"/>
              </a:xfrm>
              <a:prstGeom prst="rect">
                <a:avLst/>
              </a:prstGeom>
              <a:blipFill>
                <a:blip r:embed="rId8"/>
                <a:stretch>
                  <a:fillRect l="-3425"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371112-46C5-432E-90A1-40F41B7E5B66}"/>
                  </a:ext>
                </a:extLst>
              </p:cNvPr>
              <p:cNvSpPr/>
              <p:nvPr/>
            </p:nvSpPr>
            <p:spPr>
              <a:xfrm>
                <a:off x="3126262" y="4462887"/>
                <a:ext cx="1622944" cy="267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𝑅𝑀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𝑚𝑒𝑎𝑛𝑠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371112-46C5-432E-90A1-40F41B7E5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262" y="4462887"/>
                <a:ext cx="1622944" cy="2677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1369F9-5FAF-4AE4-AE54-B59C5FBFBA04}"/>
                  </a:ext>
                </a:extLst>
              </p:cNvPr>
              <p:cNvSpPr/>
              <p:nvPr/>
            </p:nvSpPr>
            <p:spPr>
              <a:xfrm>
                <a:off x="3188546" y="6258130"/>
                <a:ext cx="177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𝑠𝑐𝑜𝑟𝑒𝑠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1369F9-5FAF-4AE4-AE54-B59C5FBFB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46" y="6258130"/>
                <a:ext cx="177965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3C73CFE-747E-471A-B96F-F8675068999C}"/>
                  </a:ext>
                </a:extLst>
              </p:cNvPr>
              <p:cNvSpPr/>
              <p:nvPr/>
            </p:nvSpPr>
            <p:spPr>
              <a:xfrm>
                <a:off x="3180452" y="2503986"/>
                <a:ext cx="1629036" cy="266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𝐺𝑟𝑜𝑢𝑝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𝑚𝑒𝑎𝑛𝑠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3C73CFE-747E-471A-B96F-F86750689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452" y="2503986"/>
                <a:ext cx="1629036" cy="2664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5BAB3C-2248-466E-9EEA-542A2700420C}"/>
                  </a:ext>
                </a:extLst>
              </p:cNvPr>
              <p:cNvSpPr/>
              <p:nvPr/>
            </p:nvSpPr>
            <p:spPr>
              <a:xfrm>
                <a:off x="3181439" y="3242463"/>
                <a:ext cx="1955087" cy="266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𝐺𝑟𝑜𝑢𝑝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𝑠𝑐𝑜𝑟𝑒𝑠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5BAB3C-2248-466E-9EEA-542A27004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439" y="3242463"/>
                <a:ext cx="1955087" cy="2664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CCE1F49-EC45-409C-9B2E-1535AB3872E2}"/>
                  </a:ext>
                </a:extLst>
              </p:cNvPr>
              <p:cNvSpPr/>
              <p:nvPr/>
            </p:nvSpPr>
            <p:spPr>
              <a:xfrm>
                <a:off x="3188546" y="1889695"/>
                <a:ext cx="14797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𝑚𝑒𝑎𝑛𝑠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CCE1F49-EC45-409C-9B2E-1535AB387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46" y="1889695"/>
                <a:ext cx="1479764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79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Mixed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27543"/>
              </p:ext>
            </p:extLst>
          </p:nvPr>
        </p:nvGraphicFramePr>
        <p:xfrm>
          <a:off x="493389" y="1973264"/>
          <a:ext cx="5003800" cy="380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7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Depressed 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Subject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</a:t>
                      </a:r>
                      <a:r>
                        <a:rPr lang="en-US" sz="1600" u="none" strike="noStrike" baseline="0" dirty="0">
                          <a:effectLst/>
                        </a:rPr>
                        <a:t> 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</a:t>
                      </a:r>
                      <a:r>
                        <a:rPr lang="en-US" sz="1600" u="none" strike="noStrike" baseline="0" dirty="0">
                          <a:effectLst/>
                        </a:rPr>
                        <a:t>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</a:t>
                      </a:r>
                      <a:r>
                        <a:rPr lang="en-US" sz="1600" u="none" strike="noStrike" baseline="0" dirty="0">
                          <a:effectLst/>
                        </a:rPr>
                        <a:t>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Row Means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25875"/>
              </p:ext>
            </p:extLst>
          </p:nvPr>
        </p:nvGraphicFramePr>
        <p:xfrm>
          <a:off x="5909733" y="1973264"/>
          <a:ext cx="2081247" cy="1678305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710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Means of Clinical </a:t>
                      </a:r>
                      <a:r>
                        <a:rPr lang="en-US" sz="1100" u="none" strike="noStrike" baseline="0" dirty="0">
                          <a:effectLst/>
                        </a:rPr>
                        <a:t>Status </a:t>
                      </a:r>
                      <a:r>
                        <a:rPr lang="en-US" sz="1100" u="none" strike="noStrike" dirty="0">
                          <a:effectLst/>
                        </a:rPr>
                        <a:t>(Between)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Depressed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Means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72617"/>
              </p:ext>
            </p:extLst>
          </p:nvPr>
        </p:nvGraphicFramePr>
        <p:xfrm>
          <a:off x="8481798" y="1973264"/>
          <a:ext cx="2240148" cy="152400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746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Means of Time</a:t>
                      </a:r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(Within)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r>
                        <a:rPr lang="en-US" sz="1100" u="none" strike="noStrike" baseline="0" dirty="0">
                          <a:effectLst/>
                        </a:rPr>
                        <a:t>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r>
                        <a:rPr lang="en-US" sz="1100" u="none" strike="noStrike" baseline="0" dirty="0">
                          <a:effectLst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r>
                        <a:rPr lang="en-US" sz="1100" u="none" strike="noStrike" baseline="0" dirty="0">
                          <a:effectLst/>
                        </a:rPr>
                        <a:t>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FFCC37-8C57-40CB-9CCA-E26F70BAC394}"/>
              </a:ext>
            </a:extLst>
          </p:cNvPr>
          <p:cNvSpPr txBox="1"/>
          <p:nvPr/>
        </p:nvSpPr>
        <p:spPr>
          <a:xfrm>
            <a:off x="6237962" y="4340269"/>
            <a:ext cx="40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Excel and Calculate the mixed based on the table</a:t>
            </a:r>
          </a:p>
        </p:txBody>
      </p:sp>
    </p:spTree>
    <p:extLst>
      <p:ext uri="{BB962C8B-B14F-4D97-AF65-F5344CB8AC3E}">
        <p14:creationId xmlns:p14="http://schemas.microsoft.com/office/powerpoint/2010/main" val="353510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0412"/>
            <a:ext cx="10058400" cy="1450757"/>
          </a:xfrm>
        </p:spPr>
        <p:txBody>
          <a:bodyPr/>
          <a:lstStyle/>
          <a:p>
            <a:r>
              <a:rPr lang="en-US" dirty="0"/>
              <a:t>One way ANOVA of Each Factor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66962"/>
              </p:ext>
            </p:extLst>
          </p:nvPr>
        </p:nvGraphicFramePr>
        <p:xfrm>
          <a:off x="877824" y="5022795"/>
          <a:ext cx="4267200" cy="89154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eta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BTW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61.33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65.78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4568" y="4425148"/>
            <a:ext cx="19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Between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5368"/>
              </p:ext>
            </p:extLst>
          </p:nvPr>
        </p:nvGraphicFramePr>
        <p:xfrm>
          <a:off x="758952" y="2483995"/>
          <a:ext cx="4876800" cy="1129665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pvalue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ng2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RM1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35.99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17.99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0.21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Within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133.60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11.13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Sub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22.50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Error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43.60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5.45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173.50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4040" y="2025010"/>
            <a:ext cx="19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RM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75810"/>
              </p:ext>
            </p:extLst>
          </p:nvPr>
        </p:nvGraphicFramePr>
        <p:xfrm>
          <a:off x="6298151" y="4425148"/>
          <a:ext cx="2081247" cy="1678305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710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Means of Clinical </a:t>
                      </a:r>
                      <a:r>
                        <a:rPr lang="en-US" sz="1100" u="none" strike="noStrike" baseline="0" dirty="0">
                          <a:effectLst/>
                        </a:rPr>
                        <a:t>Status </a:t>
                      </a:r>
                      <a:r>
                        <a:rPr lang="en-US" sz="1100" u="none" strike="noStrike" dirty="0">
                          <a:effectLst/>
                        </a:rPr>
                        <a:t>(Between)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Depressed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Means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23544"/>
              </p:ext>
            </p:extLst>
          </p:nvPr>
        </p:nvGraphicFramePr>
        <p:xfrm>
          <a:off x="6126480" y="2353059"/>
          <a:ext cx="2240148" cy="152400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746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Means of Time</a:t>
                      </a:r>
                      <a:r>
                        <a:rPr lang="en-US" sz="1100" u="none" strike="noStrike" baseline="0" dirty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(Within)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r>
                        <a:rPr lang="en-US" sz="1100" u="none" strike="noStrike" baseline="0" dirty="0">
                          <a:effectLst/>
                        </a:rPr>
                        <a:t> 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r>
                        <a:rPr lang="en-US" sz="1100" u="none" strike="noStrike" baseline="0" dirty="0">
                          <a:effectLst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r>
                        <a:rPr lang="en-US" sz="1100" u="none" strike="noStrike" baseline="0" dirty="0">
                          <a:effectLst/>
                        </a:rPr>
                        <a:t>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20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3114</TotalTime>
  <Words>921</Words>
  <Application>Microsoft Office PowerPoint</Application>
  <PresentationFormat>Widescreen</PresentationFormat>
  <Paragraphs>600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Cambria Math</vt:lpstr>
      <vt:lpstr>Tahoma</vt:lpstr>
      <vt:lpstr>Wingdings</vt:lpstr>
      <vt:lpstr>Retrospect</vt:lpstr>
      <vt:lpstr>Mixed ANOVAs </vt:lpstr>
      <vt:lpstr>Mixed Designs</vt:lpstr>
      <vt:lpstr>Specific design considerations</vt:lpstr>
      <vt:lpstr>Worksheet</vt:lpstr>
      <vt:lpstr>Logic of the analysis</vt:lpstr>
      <vt:lpstr>Parsing the Variance</vt:lpstr>
      <vt:lpstr>Two Way Mixed Design</vt:lpstr>
      <vt:lpstr>Example of Mixed</vt:lpstr>
      <vt:lpstr>One way ANOVA of Each Factor</vt:lpstr>
      <vt:lpstr>Two-Way Mixed</vt:lpstr>
      <vt:lpstr>Merging</vt:lpstr>
      <vt:lpstr>Mixed vs Fully between vs Fully Within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ANOVAs</dc:title>
  <dc:creator>AlexUIC</dc:creator>
  <cp:lastModifiedBy>Demos, Alexander</cp:lastModifiedBy>
  <cp:revision>51</cp:revision>
  <dcterms:created xsi:type="dcterms:W3CDTF">2015-11-04T16:29:20Z</dcterms:created>
  <dcterms:modified xsi:type="dcterms:W3CDTF">2018-11-08T17:46:59Z</dcterms:modified>
</cp:coreProperties>
</file>