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6" r:id="rId3"/>
    <p:sldId id="284" r:id="rId4"/>
    <p:sldId id="285" r:id="rId5"/>
    <p:sldId id="259" r:id="rId6"/>
    <p:sldId id="261" r:id="rId7"/>
    <p:sldId id="260" r:id="rId8"/>
    <p:sldId id="262" r:id="rId9"/>
    <p:sldId id="265" r:id="rId10"/>
    <p:sldId id="264" r:id="rId11"/>
    <p:sldId id="263" r:id="rId12"/>
    <p:sldId id="258" r:id="rId13"/>
    <p:sldId id="266" r:id="rId14"/>
    <p:sldId id="267" r:id="rId15"/>
    <p:sldId id="257" r:id="rId16"/>
    <p:sldId id="268" r:id="rId17"/>
    <p:sldId id="269" r:id="rId18"/>
    <p:sldId id="273" r:id="rId19"/>
    <p:sldId id="274" r:id="rId20"/>
    <p:sldId id="277" r:id="rId21"/>
    <p:sldId id="276" r:id="rId22"/>
    <p:sldId id="278" r:id="rId23"/>
    <p:sldId id="279" r:id="rId24"/>
    <p:sldId id="270" r:id="rId25"/>
    <p:sldId id="271" r:id="rId26"/>
    <p:sldId id="281" r:id="rId27"/>
    <p:sldId id="280" r:id="rId28"/>
    <p:sldId id="272" r:id="rId29"/>
    <p:sldId id="282"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4" d="100"/>
          <a:sy n="124" d="100"/>
        </p:scale>
        <p:origin x="200"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286D2B-0EE4-457B-848B-B99DEED8734C}" type="datetimeFigureOut">
              <a:rPr lang="en-US" smtClean="0"/>
              <a:t>11/15/18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347A1-8360-40B9-A926-293D6E0737E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270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286D2B-0EE4-457B-848B-B99DEED8734C}" type="datetimeFigureOut">
              <a:rPr lang="en-US" smtClean="0"/>
              <a:t>11/15/18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347A1-8360-40B9-A926-293D6E0737EA}" type="slidenum">
              <a:rPr lang="en-US" smtClean="0"/>
              <a:t>‹#›</a:t>
            </a:fld>
            <a:endParaRPr lang="en-US"/>
          </a:p>
        </p:txBody>
      </p:sp>
    </p:spTree>
    <p:extLst>
      <p:ext uri="{BB962C8B-B14F-4D97-AF65-F5344CB8AC3E}">
        <p14:creationId xmlns:p14="http://schemas.microsoft.com/office/powerpoint/2010/main" val="3337515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286D2B-0EE4-457B-848B-B99DEED8734C}" type="datetimeFigureOut">
              <a:rPr lang="en-US" smtClean="0"/>
              <a:t>11/15/18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347A1-8360-40B9-A926-293D6E0737EA}" type="slidenum">
              <a:rPr lang="en-US" smtClean="0"/>
              <a:t>‹#›</a:t>
            </a:fld>
            <a:endParaRPr lang="en-US"/>
          </a:p>
        </p:txBody>
      </p:sp>
    </p:spTree>
    <p:extLst>
      <p:ext uri="{BB962C8B-B14F-4D97-AF65-F5344CB8AC3E}">
        <p14:creationId xmlns:p14="http://schemas.microsoft.com/office/powerpoint/2010/main" val="226003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286D2B-0EE4-457B-848B-B99DEED8734C}" type="datetimeFigureOut">
              <a:rPr lang="en-US" smtClean="0"/>
              <a:t>11/15/18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347A1-8360-40B9-A926-293D6E0737EA}" type="slidenum">
              <a:rPr lang="en-US" smtClean="0"/>
              <a:t>‹#›</a:t>
            </a:fld>
            <a:endParaRPr lang="en-US"/>
          </a:p>
        </p:txBody>
      </p:sp>
    </p:spTree>
    <p:extLst>
      <p:ext uri="{BB962C8B-B14F-4D97-AF65-F5344CB8AC3E}">
        <p14:creationId xmlns:p14="http://schemas.microsoft.com/office/powerpoint/2010/main" val="226581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86D2B-0EE4-457B-848B-B99DEED8734C}" type="datetimeFigureOut">
              <a:rPr lang="en-US" smtClean="0"/>
              <a:t>11/15/18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347A1-8360-40B9-A926-293D6E0737E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897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286D2B-0EE4-457B-848B-B99DEED8734C}" type="datetimeFigureOut">
              <a:rPr lang="en-US" smtClean="0"/>
              <a:t>11/15/18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347A1-8360-40B9-A926-293D6E0737EA}" type="slidenum">
              <a:rPr lang="en-US" smtClean="0"/>
              <a:t>‹#›</a:t>
            </a:fld>
            <a:endParaRPr lang="en-US"/>
          </a:p>
        </p:txBody>
      </p:sp>
    </p:spTree>
    <p:extLst>
      <p:ext uri="{BB962C8B-B14F-4D97-AF65-F5344CB8AC3E}">
        <p14:creationId xmlns:p14="http://schemas.microsoft.com/office/powerpoint/2010/main" val="403587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286D2B-0EE4-457B-848B-B99DEED8734C}" type="datetimeFigureOut">
              <a:rPr lang="en-US" smtClean="0"/>
              <a:t>11/15/18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347A1-8360-40B9-A926-293D6E0737EA}" type="slidenum">
              <a:rPr lang="en-US" smtClean="0"/>
              <a:t>‹#›</a:t>
            </a:fld>
            <a:endParaRPr lang="en-US"/>
          </a:p>
        </p:txBody>
      </p:sp>
    </p:spTree>
    <p:extLst>
      <p:ext uri="{BB962C8B-B14F-4D97-AF65-F5344CB8AC3E}">
        <p14:creationId xmlns:p14="http://schemas.microsoft.com/office/powerpoint/2010/main" val="158967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86D2B-0EE4-457B-848B-B99DEED8734C}" type="datetimeFigureOut">
              <a:rPr lang="en-US" smtClean="0"/>
              <a:t>11/15/18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347A1-8360-40B9-A926-293D6E0737EA}" type="slidenum">
              <a:rPr lang="en-US" smtClean="0"/>
              <a:t>‹#›</a:t>
            </a:fld>
            <a:endParaRPr lang="en-US"/>
          </a:p>
        </p:txBody>
      </p:sp>
    </p:spTree>
    <p:extLst>
      <p:ext uri="{BB962C8B-B14F-4D97-AF65-F5344CB8AC3E}">
        <p14:creationId xmlns:p14="http://schemas.microsoft.com/office/powerpoint/2010/main" val="760054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E286D2B-0EE4-457B-848B-B99DEED8734C}" type="datetimeFigureOut">
              <a:rPr lang="en-US" smtClean="0"/>
              <a:t>11/15/18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6347A1-8360-40B9-A926-293D6E0737EA}" type="slidenum">
              <a:rPr lang="en-US" smtClean="0"/>
              <a:t>‹#›</a:t>
            </a:fld>
            <a:endParaRPr lang="en-US"/>
          </a:p>
        </p:txBody>
      </p:sp>
    </p:spTree>
    <p:extLst>
      <p:ext uri="{BB962C8B-B14F-4D97-AF65-F5344CB8AC3E}">
        <p14:creationId xmlns:p14="http://schemas.microsoft.com/office/powerpoint/2010/main" val="380825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E286D2B-0EE4-457B-848B-B99DEED8734C}" type="datetimeFigureOut">
              <a:rPr lang="en-US" smtClean="0"/>
              <a:t>11/15/18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6347A1-8360-40B9-A926-293D6E0737EA}" type="slidenum">
              <a:rPr lang="en-US" smtClean="0"/>
              <a:t>‹#›</a:t>
            </a:fld>
            <a:endParaRPr lang="en-US"/>
          </a:p>
        </p:txBody>
      </p:sp>
    </p:spTree>
    <p:extLst>
      <p:ext uri="{BB962C8B-B14F-4D97-AF65-F5344CB8AC3E}">
        <p14:creationId xmlns:p14="http://schemas.microsoft.com/office/powerpoint/2010/main" val="211657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286D2B-0EE4-457B-848B-B99DEED8734C}" type="datetimeFigureOut">
              <a:rPr lang="en-US" smtClean="0"/>
              <a:t>11/15/18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347A1-8360-40B9-A926-293D6E0737EA}" type="slidenum">
              <a:rPr lang="en-US" smtClean="0"/>
              <a:t>‹#›</a:t>
            </a:fld>
            <a:endParaRPr lang="en-US"/>
          </a:p>
        </p:txBody>
      </p:sp>
    </p:spTree>
    <p:extLst>
      <p:ext uri="{BB962C8B-B14F-4D97-AF65-F5344CB8AC3E}">
        <p14:creationId xmlns:p14="http://schemas.microsoft.com/office/powerpoint/2010/main" val="3896257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E286D2B-0EE4-457B-848B-B99DEED8734C}" type="datetimeFigureOut">
              <a:rPr lang="en-US" smtClean="0"/>
              <a:t>11/15/18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6347A1-8360-40B9-A926-293D6E0737E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4709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 Id="rId3" Type="http://schemas.openxmlformats.org/officeDocument/2006/relationships/image" Target="../media/image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5" Type="http://schemas.openxmlformats.org/officeDocument/2006/relationships/image" Target="../media/image15.emf"/><Relationship Id="rId6" Type="http://schemas.openxmlformats.org/officeDocument/2006/relationships/image" Target="../media/image16.emf"/><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sychologicalscience.org/index.php/news/releases/psychological-science-sets-new-standards-for-research-reporting.html" TargetMode="External"/><Relationship Id="rId3" Type="http://schemas.openxmlformats.org/officeDocument/2006/relationships/hyperlink" Target="http://pss.sagepub.com/content/early/2013/11/07/0956797613504966.ful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emf"/><Relationship Id="rId3" Type="http://schemas.openxmlformats.org/officeDocument/2006/relationships/image" Target="../media/image1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emf"/><Relationship Id="rId3" Type="http://schemas.openxmlformats.org/officeDocument/2006/relationships/image" Target="../media/image18.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emf"/><Relationship Id="rId3" Type="http://schemas.openxmlformats.org/officeDocument/2006/relationships/image" Target="../media/image1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 Id="rId3"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Bootstrapping</a:t>
            </a:r>
          </a:p>
        </p:txBody>
      </p:sp>
      <p:sp>
        <p:nvSpPr>
          <p:cNvPr id="3" name="Subtitle 2"/>
          <p:cNvSpPr>
            <a:spLocks noGrp="1"/>
          </p:cNvSpPr>
          <p:nvPr>
            <p:ph type="subTitle" idx="1"/>
          </p:nvPr>
        </p:nvSpPr>
        <p:spPr/>
        <p:txBody>
          <a:bodyPr/>
          <a:lstStyle/>
          <a:p>
            <a:r>
              <a:rPr lang="en-US" dirty="0"/>
              <a:t>Pulling yourself up through your Assumptions!</a:t>
            </a:r>
          </a:p>
        </p:txBody>
      </p:sp>
    </p:spTree>
    <p:extLst>
      <p:ext uri="{BB962C8B-B14F-4D97-AF65-F5344CB8AC3E}">
        <p14:creationId xmlns:p14="http://schemas.microsoft.com/office/powerpoint/2010/main" val="2170463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Bimodal Distribution</a:t>
            </a:r>
          </a:p>
        </p:txBody>
      </p:sp>
      <p:pic>
        <p:nvPicPr>
          <p:cNvPr id="6" name="Picture 5"/>
          <p:cNvPicPr>
            <a:picLocks noChangeAspect="1"/>
          </p:cNvPicPr>
          <p:nvPr/>
        </p:nvPicPr>
        <p:blipFill>
          <a:blip r:embed="rId2"/>
          <a:stretch>
            <a:fillRect/>
          </a:stretch>
        </p:blipFill>
        <p:spPr>
          <a:xfrm>
            <a:off x="2853493" y="2159039"/>
            <a:ext cx="3147432" cy="3720465"/>
          </a:xfrm>
          <a:prstGeom prst="rect">
            <a:avLst/>
          </a:prstGeom>
        </p:spPr>
      </p:pic>
      <p:pic>
        <p:nvPicPr>
          <p:cNvPr id="8" name="Picture 7"/>
          <p:cNvPicPr>
            <a:picLocks noChangeAspect="1"/>
          </p:cNvPicPr>
          <p:nvPr/>
        </p:nvPicPr>
        <p:blipFill>
          <a:blip r:embed="rId3"/>
          <a:stretch>
            <a:fillRect/>
          </a:stretch>
        </p:blipFill>
        <p:spPr>
          <a:xfrm>
            <a:off x="7736411" y="2159039"/>
            <a:ext cx="2979927" cy="3522464"/>
          </a:xfrm>
          <a:prstGeom prst="rect">
            <a:avLst/>
          </a:prstGeom>
        </p:spPr>
      </p:pic>
      <p:sp>
        <p:nvSpPr>
          <p:cNvPr id="9" name="TextBox 8"/>
          <p:cNvSpPr txBox="1"/>
          <p:nvPr/>
        </p:nvSpPr>
        <p:spPr>
          <a:xfrm>
            <a:off x="522114" y="2543175"/>
            <a:ext cx="4152900" cy="2585323"/>
          </a:xfrm>
          <a:prstGeom prst="rect">
            <a:avLst/>
          </a:prstGeom>
          <a:noFill/>
        </p:spPr>
        <p:txBody>
          <a:bodyPr wrap="square" rtlCol="0">
            <a:spAutoFit/>
          </a:bodyPr>
          <a:lstStyle/>
          <a:p>
            <a:r>
              <a:rPr lang="en-US" dirty="0"/>
              <a:t>Simulation Parameters</a:t>
            </a:r>
          </a:p>
          <a:p>
            <a:r>
              <a:rPr lang="en-US" dirty="0"/>
              <a:t>Gaussian Distribution</a:t>
            </a:r>
          </a:p>
          <a:p>
            <a:r>
              <a:rPr lang="en-US" dirty="0"/>
              <a:t>N= 30</a:t>
            </a:r>
          </a:p>
          <a:p>
            <a:r>
              <a:rPr lang="en-US" dirty="0"/>
              <a:t>True mean = 10</a:t>
            </a:r>
          </a:p>
          <a:p>
            <a:r>
              <a:rPr lang="en-US" dirty="0"/>
              <a:t>True SD = 1</a:t>
            </a:r>
          </a:p>
          <a:p>
            <a:r>
              <a:rPr lang="en-US" dirty="0"/>
              <a:t> + </a:t>
            </a:r>
          </a:p>
          <a:p>
            <a:r>
              <a:rPr lang="en-US" dirty="0"/>
              <a:t>N= 30</a:t>
            </a:r>
          </a:p>
          <a:p>
            <a:r>
              <a:rPr lang="en-US" dirty="0"/>
              <a:t>True mean = 20</a:t>
            </a:r>
          </a:p>
          <a:p>
            <a:r>
              <a:rPr lang="en-US" dirty="0"/>
              <a:t>True SD = 1</a:t>
            </a:r>
          </a:p>
        </p:txBody>
      </p:sp>
      <p:cxnSp>
        <p:nvCxnSpPr>
          <p:cNvPr id="11" name="Straight Arrow Connector 10"/>
          <p:cNvCxnSpPr/>
          <p:nvPr/>
        </p:nvCxnSpPr>
        <p:spPr>
          <a:xfrm>
            <a:off x="5848350" y="3842622"/>
            <a:ext cx="1828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TextBox 11"/>
          <p:cNvSpPr txBox="1"/>
          <p:nvPr/>
        </p:nvSpPr>
        <p:spPr>
          <a:xfrm>
            <a:off x="6000925" y="3557606"/>
            <a:ext cx="1628775" cy="923330"/>
          </a:xfrm>
          <a:prstGeom prst="rect">
            <a:avLst/>
          </a:prstGeom>
          <a:noFill/>
        </p:spPr>
        <p:txBody>
          <a:bodyPr wrap="square" rtlCol="0">
            <a:spAutoFit/>
          </a:bodyPr>
          <a:lstStyle/>
          <a:p>
            <a:pPr algn="ctr"/>
            <a:r>
              <a:rPr lang="en-US" dirty="0"/>
              <a:t>Jackknifed Distribution of Means</a:t>
            </a:r>
          </a:p>
        </p:txBody>
      </p:sp>
      <p:sp>
        <p:nvSpPr>
          <p:cNvPr id="14" name="Rectangle 13"/>
          <p:cNvSpPr/>
          <p:nvPr/>
        </p:nvSpPr>
        <p:spPr>
          <a:xfrm>
            <a:off x="5669932" y="5918516"/>
            <a:ext cx="3919535" cy="369332"/>
          </a:xfrm>
          <a:prstGeom prst="rect">
            <a:avLst/>
          </a:prstGeom>
        </p:spPr>
        <p:txBody>
          <a:bodyPr wrap="none">
            <a:spAutoFit/>
          </a:bodyPr>
          <a:lstStyle/>
          <a:p>
            <a:r>
              <a:rPr lang="en-US" dirty="0"/>
              <a:t>What would be bias here: High or Low?</a:t>
            </a:r>
          </a:p>
        </p:txBody>
      </p:sp>
    </p:spTree>
    <p:extLst>
      <p:ext uri="{BB962C8B-B14F-4D97-AF65-F5344CB8AC3E}">
        <p14:creationId xmlns:p14="http://schemas.microsoft.com/office/powerpoint/2010/main" val="24030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Jackknife Mean [Small sample]</a:t>
            </a:r>
          </a:p>
        </p:txBody>
      </p:sp>
      <p:pic>
        <p:nvPicPr>
          <p:cNvPr id="4" name="Picture 3"/>
          <p:cNvPicPr>
            <a:picLocks noChangeAspect="1"/>
          </p:cNvPicPr>
          <p:nvPr/>
        </p:nvPicPr>
        <p:blipFill>
          <a:blip r:embed="rId2"/>
          <a:stretch>
            <a:fillRect/>
          </a:stretch>
        </p:blipFill>
        <p:spPr>
          <a:xfrm>
            <a:off x="849629" y="1949229"/>
            <a:ext cx="4517655" cy="4214832"/>
          </a:xfrm>
          <a:prstGeom prst="rect">
            <a:avLst/>
          </a:prstGeom>
        </p:spPr>
      </p:pic>
      <p:sp>
        <p:nvSpPr>
          <p:cNvPr id="5" name="TextBox 4"/>
          <p:cNvSpPr txBox="1"/>
          <p:nvPr/>
        </p:nvSpPr>
        <p:spPr>
          <a:xfrm>
            <a:off x="6276975" y="2149254"/>
            <a:ext cx="4152900" cy="3416320"/>
          </a:xfrm>
          <a:prstGeom prst="rect">
            <a:avLst/>
          </a:prstGeom>
          <a:noFill/>
        </p:spPr>
        <p:txBody>
          <a:bodyPr wrap="square" rtlCol="0">
            <a:spAutoFit/>
          </a:bodyPr>
          <a:lstStyle/>
          <a:p>
            <a:r>
              <a:rPr lang="en-US" dirty="0"/>
              <a:t>Simulation Parameters</a:t>
            </a:r>
          </a:p>
          <a:p>
            <a:r>
              <a:rPr lang="en-US" dirty="0"/>
              <a:t>Gaussian Distribution</a:t>
            </a:r>
          </a:p>
          <a:p>
            <a:r>
              <a:rPr lang="en-US" dirty="0"/>
              <a:t>N= 10</a:t>
            </a:r>
          </a:p>
          <a:p>
            <a:r>
              <a:rPr lang="en-US" dirty="0"/>
              <a:t>True mean = 10</a:t>
            </a:r>
          </a:p>
          <a:p>
            <a:r>
              <a:rPr lang="en-US" dirty="0"/>
              <a:t>True SD = 1</a:t>
            </a:r>
          </a:p>
          <a:p>
            <a:endParaRPr lang="en-US" dirty="0"/>
          </a:p>
          <a:p>
            <a:r>
              <a:rPr lang="en-US" dirty="0"/>
              <a:t>arithmetic mean = 10.239</a:t>
            </a:r>
          </a:p>
          <a:p>
            <a:r>
              <a:rPr lang="en-US" dirty="0"/>
              <a:t>arithmetic SD = 1.007</a:t>
            </a:r>
          </a:p>
          <a:p>
            <a:endParaRPr lang="en-US" dirty="0"/>
          </a:p>
          <a:p>
            <a:r>
              <a:rPr lang="en-US" dirty="0"/>
              <a:t>Jackknife mean = 10.239</a:t>
            </a:r>
          </a:p>
          <a:p>
            <a:r>
              <a:rPr lang="en-US" dirty="0"/>
              <a:t>Jackknife SD = 1.005</a:t>
            </a:r>
          </a:p>
          <a:p>
            <a:endParaRPr lang="en-US" dirty="0"/>
          </a:p>
        </p:txBody>
      </p:sp>
    </p:spTree>
    <p:extLst>
      <p:ext uri="{BB962C8B-B14F-4D97-AF65-F5344CB8AC3E}">
        <p14:creationId xmlns:p14="http://schemas.microsoft.com/office/powerpoint/2010/main" val="788192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Jackknife Advantages &amp; Limitations</a:t>
            </a:r>
          </a:p>
        </p:txBody>
      </p:sp>
      <p:sp>
        <p:nvSpPr>
          <p:cNvPr id="3" name="Content Placeholder 2"/>
          <p:cNvSpPr>
            <a:spLocks noGrp="1"/>
          </p:cNvSpPr>
          <p:nvPr>
            <p:ph idx="1"/>
          </p:nvPr>
        </p:nvSpPr>
        <p:spPr/>
        <p:txBody>
          <a:bodyPr/>
          <a:lstStyle/>
          <a:p>
            <a:pPr marL="201168" lvl="1" indent="0">
              <a:buNone/>
            </a:pPr>
            <a:r>
              <a:rPr lang="en-US" dirty="0"/>
              <a:t>Advantages</a:t>
            </a:r>
          </a:p>
          <a:p>
            <a:pPr lvl="1"/>
            <a:r>
              <a:rPr lang="en-US" dirty="0"/>
              <a:t>Computationally cheap (could be done by hand)</a:t>
            </a:r>
          </a:p>
          <a:p>
            <a:pPr lvl="1"/>
            <a:r>
              <a:rPr lang="en-US" dirty="0"/>
              <a:t>Calculate bias!</a:t>
            </a:r>
          </a:p>
          <a:p>
            <a:pPr lvl="2"/>
            <a:r>
              <a:rPr lang="en-US" dirty="0"/>
              <a:t>This concept becomes useful in correcting other resampling methods</a:t>
            </a:r>
          </a:p>
          <a:p>
            <a:pPr marL="201168" lvl="1" indent="0">
              <a:buNone/>
            </a:pPr>
            <a:endParaRPr lang="en-US" dirty="0"/>
          </a:p>
          <a:p>
            <a:pPr marL="201168" lvl="1" indent="0">
              <a:buNone/>
            </a:pPr>
            <a:r>
              <a:rPr lang="en-US" dirty="0"/>
              <a:t>Limitations</a:t>
            </a:r>
          </a:p>
          <a:p>
            <a:pPr lvl="1"/>
            <a:r>
              <a:rPr lang="en-US" dirty="0"/>
              <a:t>Sampling without replacement </a:t>
            </a:r>
          </a:p>
          <a:p>
            <a:pPr lvl="2"/>
            <a:r>
              <a:rPr lang="en-US" dirty="0"/>
              <a:t>Results in non-normal distribution </a:t>
            </a:r>
          </a:p>
          <a:p>
            <a:pPr lvl="2"/>
            <a:r>
              <a:rPr lang="en-US" dirty="0"/>
              <a:t>The error term it calculates cannot always be used in significance testing </a:t>
            </a:r>
          </a:p>
          <a:p>
            <a:pPr lvl="3"/>
            <a:r>
              <a:rPr lang="en-US" dirty="0"/>
              <a:t>Cannot be used in calculating confidence intervals</a:t>
            </a:r>
          </a:p>
          <a:p>
            <a:pPr lvl="1"/>
            <a:r>
              <a:rPr lang="en-US" dirty="0"/>
              <a:t>Works well with mean and SD, but can fail with other statistics such the median</a:t>
            </a:r>
          </a:p>
        </p:txBody>
      </p:sp>
    </p:spTree>
    <p:extLst>
      <p:ext uri="{BB962C8B-B14F-4D97-AF65-F5344CB8AC3E}">
        <p14:creationId xmlns:p14="http://schemas.microsoft.com/office/powerpoint/2010/main" val="246745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Birth of Modern Resampling Methods</a:t>
            </a:r>
          </a:p>
        </p:txBody>
      </p:sp>
      <p:pic>
        <p:nvPicPr>
          <p:cNvPr id="4098" name="Picture 2" descr="http://www.computersciencelab.com/ComputerHistory/HtmlHelp/Images2/IBM709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2225" y="1952413"/>
            <a:ext cx="4191000" cy="3429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00600" y="5596467"/>
            <a:ext cx="2171700" cy="369332"/>
          </a:xfrm>
          <a:prstGeom prst="rect">
            <a:avLst/>
          </a:prstGeom>
          <a:noFill/>
        </p:spPr>
        <p:txBody>
          <a:bodyPr wrap="square" rtlCol="0">
            <a:spAutoFit/>
          </a:bodyPr>
          <a:lstStyle/>
          <a:p>
            <a:r>
              <a:rPr lang="en-US" dirty="0"/>
              <a:t>1970 era Main Frame</a:t>
            </a:r>
          </a:p>
        </p:txBody>
      </p:sp>
    </p:spTree>
    <p:extLst>
      <p:ext uri="{BB962C8B-B14F-4D97-AF65-F5344CB8AC3E}">
        <p14:creationId xmlns:p14="http://schemas.microsoft.com/office/powerpoint/2010/main" val="162054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Bootstrapping</a:t>
            </a:r>
          </a:p>
        </p:txBody>
      </p:sp>
      <p:sp>
        <p:nvSpPr>
          <p:cNvPr id="3" name="Content Placeholder 2"/>
          <p:cNvSpPr>
            <a:spLocks noGrp="1"/>
          </p:cNvSpPr>
          <p:nvPr>
            <p:ph idx="1"/>
          </p:nvPr>
        </p:nvSpPr>
        <p:spPr/>
        <p:txBody>
          <a:bodyPr/>
          <a:lstStyle/>
          <a:p>
            <a:pPr lvl="1"/>
            <a:r>
              <a:rPr lang="en-US" dirty="0"/>
              <a:t>Bootstrapping – “get (oneself or something) into or out of a situation using existing resources”</a:t>
            </a:r>
          </a:p>
          <a:p>
            <a:pPr lvl="2"/>
            <a:r>
              <a:rPr lang="en-US" dirty="0"/>
              <a:t>“Pull yourself up by your bootstraps”!</a:t>
            </a:r>
          </a:p>
          <a:p>
            <a:pPr lvl="2"/>
            <a:endParaRPr lang="en-US" dirty="0"/>
          </a:p>
          <a:p>
            <a:pPr lvl="1"/>
            <a:r>
              <a:rPr lang="en-US" dirty="0"/>
              <a:t>1979 </a:t>
            </a:r>
            <a:r>
              <a:rPr lang="en-US" dirty="0" err="1"/>
              <a:t>Efron</a:t>
            </a:r>
            <a:r>
              <a:rPr lang="en-US" dirty="0"/>
              <a:t> </a:t>
            </a:r>
          </a:p>
          <a:p>
            <a:pPr lvl="2"/>
            <a:r>
              <a:rPr lang="en-US" dirty="0"/>
              <a:t> Computationally intensive (expensive) method</a:t>
            </a:r>
          </a:p>
          <a:p>
            <a:pPr lvl="3"/>
            <a:r>
              <a:rPr lang="en-US" dirty="0"/>
              <a:t>“Conceptually” do Resampling </a:t>
            </a:r>
            <a:r>
              <a:rPr lang="en-US" b="1" i="1" u="sng" dirty="0"/>
              <a:t>WITH </a:t>
            </a:r>
            <a:r>
              <a:rPr lang="en-US" dirty="0"/>
              <a:t>replacement</a:t>
            </a:r>
          </a:p>
          <a:p>
            <a:pPr lvl="4"/>
            <a:r>
              <a:rPr lang="en-US" dirty="0"/>
              <a:t>[Actually do a Taylor expansion]</a:t>
            </a:r>
          </a:p>
          <a:p>
            <a:endParaRPr lang="en-US" dirty="0"/>
          </a:p>
        </p:txBody>
      </p:sp>
      <p:pic>
        <p:nvPicPr>
          <p:cNvPr id="7170" name="Picture 2" descr="http://accidentaltechnologist.com/wp-content/uploads/2013/05/bootstrapping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387" y="3971924"/>
            <a:ext cx="2777746" cy="2239559"/>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Image result for efr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8" name="Picture 10" descr="http://viralmozo.com/wp-content/uploads/2015/09/1.-he-was-offered-a-record-dea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4126" y="2609850"/>
            <a:ext cx="1270438"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https://rkbookreviews.files.wordpress.com/2012/05/imag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9544" y="2514600"/>
            <a:ext cx="1506136" cy="225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01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80"/>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7178"/>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 is in the computer?!</a:t>
            </a:r>
          </a:p>
        </p:txBody>
      </p:sp>
      <p:pic>
        <p:nvPicPr>
          <p:cNvPr id="1026" name="Picture 2" descr="https://i.ytimg.com/vi/QL5_3JIA0Uw/hq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8245" y="1845734"/>
            <a:ext cx="5593453" cy="4195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789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Logic</a:t>
            </a:r>
          </a:p>
        </p:txBody>
      </p:sp>
      <p:pic>
        <p:nvPicPr>
          <p:cNvPr id="4" name="Picture 3"/>
          <p:cNvPicPr>
            <a:picLocks noChangeAspect="1"/>
          </p:cNvPicPr>
          <p:nvPr/>
        </p:nvPicPr>
        <p:blipFill>
          <a:blip r:embed="rId2"/>
          <a:stretch>
            <a:fillRect/>
          </a:stretch>
        </p:blipFill>
        <p:spPr>
          <a:xfrm>
            <a:off x="2397442" y="1823085"/>
            <a:ext cx="7458075" cy="4514850"/>
          </a:xfrm>
          <a:prstGeom prst="rect">
            <a:avLst/>
          </a:prstGeom>
        </p:spPr>
      </p:pic>
    </p:spTree>
    <p:extLst>
      <p:ext uri="{BB962C8B-B14F-4D97-AF65-F5344CB8AC3E}">
        <p14:creationId xmlns:p14="http://schemas.microsoft.com/office/powerpoint/2010/main" val="3661870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Bootstrap Basic set of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727" b="-2310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106304" y="1817159"/>
            <a:ext cx="3890635" cy="4231728"/>
          </a:xfrm>
          <a:prstGeom prst="rect">
            <a:avLst/>
          </a:prstGeom>
        </p:spPr>
      </p:pic>
      <p:sp>
        <p:nvSpPr>
          <p:cNvPr id="5" name="TextBox 4"/>
          <p:cNvSpPr txBox="1"/>
          <p:nvPr/>
        </p:nvSpPr>
        <p:spPr>
          <a:xfrm>
            <a:off x="0" y="2657475"/>
            <a:ext cx="2362200" cy="2862322"/>
          </a:xfrm>
          <a:prstGeom prst="rect">
            <a:avLst/>
          </a:prstGeom>
          <a:noFill/>
        </p:spPr>
        <p:txBody>
          <a:bodyPr wrap="square" rtlCol="0">
            <a:spAutoFit/>
          </a:bodyPr>
          <a:lstStyle/>
          <a:p>
            <a:r>
              <a:rPr lang="en-US" dirty="0"/>
              <a:t>Simulation Parameters</a:t>
            </a:r>
          </a:p>
          <a:p>
            <a:r>
              <a:rPr lang="en-US" dirty="0"/>
              <a:t>Gaussian Distribution</a:t>
            </a:r>
          </a:p>
          <a:p>
            <a:r>
              <a:rPr lang="en-US" dirty="0"/>
              <a:t>N= 20</a:t>
            </a:r>
          </a:p>
          <a:p>
            <a:r>
              <a:rPr lang="en-US" dirty="0"/>
              <a:t>True mean = 10</a:t>
            </a:r>
          </a:p>
          <a:p>
            <a:r>
              <a:rPr lang="en-US" dirty="0"/>
              <a:t>True SD = 1</a:t>
            </a:r>
          </a:p>
          <a:p>
            <a:endParaRPr lang="en-US" dirty="0"/>
          </a:p>
          <a:p>
            <a:r>
              <a:rPr lang="en-US" dirty="0"/>
              <a:t>mean = 10.27</a:t>
            </a:r>
          </a:p>
          <a:p>
            <a:r>
              <a:rPr lang="en-US" dirty="0"/>
              <a:t>SD = .81</a:t>
            </a:r>
          </a:p>
          <a:p>
            <a:r>
              <a:rPr lang="en-US" dirty="0"/>
              <a:t>median = 10.38</a:t>
            </a:r>
          </a:p>
          <a:p>
            <a:r>
              <a:rPr lang="en-US" dirty="0"/>
              <a:t>CI95 = [9.89, 10.65]</a:t>
            </a:r>
          </a:p>
        </p:txBody>
      </p:sp>
      <p:pic>
        <p:nvPicPr>
          <p:cNvPr id="6" name="Picture 5"/>
          <p:cNvPicPr>
            <a:picLocks noChangeAspect="1"/>
          </p:cNvPicPr>
          <p:nvPr/>
        </p:nvPicPr>
        <p:blipFill>
          <a:blip r:embed="rId4"/>
          <a:stretch>
            <a:fillRect/>
          </a:stretch>
        </p:blipFill>
        <p:spPr>
          <a:xfrm>
            <a:off x="7126423" y="671610"/>
            <a:ext cx="2560320" cy="2521034"/>
          </a:xfrm>
          <a:prstGeom prst="rect">
            <a:avLst/>
          </a:prstGeom>
        </p:spPr>
      </p:pic>
      <p:pic>
        <p:nvPicPr>
          <p:cNvPr id="7" name="Picture 6"/>
          <p:cNvPicPr>
            <a:picLocks noChangeAspect="1"/>
          </p:cNvPicPr>
          <p:nvPr/>
        </p:nvPicPr>
        <p:blipFill>
          <a:blip r:embed="rId5"/>
          <a:stretch>
            <a:fillRect/>
          </a:stretch>
        </p:blipFill>
        <p:spPr>
          <a:xfrm>
            <a:off x="9631680" y="2394607"/>
            <a:ext cx="2560320" cy="2521034"/>
          </a:xfrm>
          <a:prstGeom prst="rect">
            <a:avLst/>
          </a:prstGeom>
        </p:spPr>
      </p:pic>
      <p:pic>
        <p:nvPicPr>
          <p:cNvPr id="8" name="Picture 7"/>
          <p:cNvPicPr>
            <a:picLocks noChangeAspect="1"/>
          </p:cNvPicPr>
          <p:nvPr/>
        </p:nvPicPr>
        <p:blipFill>
          <a:blip r:embed="rId6"/>
          <a:stretch>
            <a:fillRect/>
          </a:stretch>
        </p:blipFill>
        <p:spPr>
          <a:xfrm>
            <a:off x="7357282" y="4246929"/>
            <a:ext cx="2651760" cy="2611071"/>
          </a:xfrm>
          <a:prstGeom prst="rect">
            <a:avLst/>
          </a:prstGeom>
        </p:spPr>
      </p:pic>
      <p:cxnSp>
        <p:nvCxnSpPr>
          <p:cNvPr id="10" name="Straight Arrow Connector 9"/>
          <p:cNvCxnSpPr/>
          <p:nvPr/>
        </p:nvCxnSpPr>
        <p:spPr>
          <a:xfrm flipV="1">
            <a:off x="6057900" y="2114550"/>
            <a:ext cx="1053113" cy="10572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V="1">
            <a:off x="6231606" y="3511015"/>
            <a:ext cx="3304047" cy="316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6114272" y="4262363"/>
            <a:ext cx="1183395" cy="6831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rot="18837138">
                <a:off x="5967958" y="2197765"/>
                <a:ext cx="1323606"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 Mean</a:t>
                </a:r>
              </a:p>
            </p:txBody>
          </p:sp>
        </mc:Choice>
        <mc:Fallback xmlns="">
          <p:sp>
            <p:nvSpPr>
              <p:cNvPr id="17" name="TextBox 16"/>
              <p:cNvSpPr txBox="1">
                <a:spLocks noRot="1" noChangeAspect="1" noMove="1" noResize="1" noEditPoints="1" noAdjustHandles="1" noChangeArrowheads="1" noChangeShapeType="1" noTextEdit="1"/>
              </p:cNvSpPr>
              <p:nvPr/>
            </p:nvSpPr>
            <p:spPr>
              <a:xfrm rot="18837138">
                <a:off x="5967958" y="2197765"/>
                <a:ext cx="1323606"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rot="1700782">
                <a:off x="6171854" y="4333121"/>
                <a:ext cx="1323606"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 Median</a:t>
                </a:r>
              </a:p>
            </p:txBody>
          </p:sp>
        </mc:Choice>
        <mc:Fallback xmlns="">
          <p:sp>
            <p:nvSpPr>
              <p:cNvPr id="18" name="TextBox 17"/>
              <p:cNvSpPr txBox="1">
                <a:spLocks noRot="1" noChangeAspect="1" noMove="1" noResize="1" noEditPoints="1" noAdjustHandles="1" noChangeArrowheads="1" noChangeShapeType="1" noTextEdit="1"/>
              </p:cNvSpPr>
              <p:nvPr/>
            </p:nvSpPr>
            <p:spPr>
              <a:xfrm rot="1700782">
                <a:off x="6171854" y="4333121"/>
                <a:ext cx="1323606" cy="369332"/>
              </a:xfrm>
              <a:prstGeom prst="rect">
                <a:avLst/>
              </a:prstGeom>
              <a:blipFill rotWithShape="0">
                <a:blip r:embed="rId8"/>
                <a:stretch>
                  <a:fillRect b="-69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598258" y="3157525"/>
                <a:ext cx="1323606"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 SD</a:t>
                </a:r>
              </a:p>
            </p:txBody>
          </p:sp>
        </mc:Choice>
        <mc:Fallback xmlns="">
          <p:sp>
            <p:nvSpPr>
              <p:cNvPr id="19" name="TextBox 18"/>
              <p:cNvSpPr txBox="1">
                <a:spLocks noRot="1" noChangeAspect="1" noMove="1" noResize="1" noEditPoints="1" noAdjustHandles="1" noChangeArrowheads="1" noChangeShapeType="1" noTextEdit="1"/>
              </p:cNvSpPr>
              <p:nvPr/>
            </p:nvSpPr>
            <p:spPr>
              <a:xfrm>
                <a:off x="7598258" y="3157525"/>
                <a:ext cx="1323606" cy="369332"/>
              </a:xfrm>
              <a:prstGeom prst="rect">
                <a:avLst/>
              </a:prstGeom>
              <a:blipFill rotWithShape="0">
                <a:blip r:embed="rId9"/>
                <a:stretch>
                  <a:fillRect t="-9836" b="-24590"/>
                </a:stretch>
              </a:blipFill>
            </p:spPr>
            <p:txBody>
              <a:bodyPr/>
              <a:lstStyle/>
              <a:p>
                <a:r>
                  <a:rPr lang="en-US">
                    <a:noFill/>
                  </a:rPr>
                  <a:t> </a:t>
                </a:r>
              </a:p>
            </p:txBody>
          </p:sp>
        </mc:Fallback>
      </mc:AlternateContent>
      <p:sp>
        <p:nvSpPr>
          <p:cNvPr id="20" name="TextBox 19"/>
          <p:cNvSpPr txBox="1"/>
          <p:nvPr/>
        </p:nvSpPr>
        <p:spPr>
          <a:xfrm>
            <a:off x="7503785" y="25279"/>
            <a:ext cx="3919471" cy="646331"/>
          </a:xfrm>
          <a:prstGeom prst="rect">
            <a:avLst/>
          </a:prstGeom>
          <a:noFill/>
        </p:spPr>
        <p:txBody>
          <a:bodyPr wrap="none" rtlCol="0">
            <a:spAutoFit/>
          </a:bodyPr>
          <a:lstStyle/>
          <a:p>
            <a:pPr algn="ctr"/>
            <a:r>
              <a:rPr lang="en-US" dirty="0"/>
              <a:t>1000 bootstraps </a:t>
            </a:r>
          </a:p>
          <a:p>
            <a:pPr algn="ctr"/>
            <a:r>
              <a:rPr lang="en-US" dirty="0"/>
              <a:t>[resampling's from original distribution]</a:t>
            </a:r>
          </a:p>
        </p:txBody>
      </p:sp>
    </p:spTree>
    <p:extLst>
      <p:ext uri="{BB962C8B-B14F-4D97-AF65-F5344CB8AC3E}">
        <p14:creationId xmlns:p14="http://schemas.microsoft.com/office/powerpoint/2010/main" val="113862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a:t>Error term on each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a:t>
                </a:r>
                <a:br>
                  <a:rPr lang="en-US" dirty="0"/>
                </a:br>
                <a:r>
                  <a:rPr lang="en-US" dirty="0"/>
                  <a:t>[aka Early bootstrapping application]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727" t="-8403" b="-23109"/>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pPr lvl="1"/>
            <a:r>
              <a:rPr lang="en-US" dirty="0"/>
              <a:t>We can generate error terms for each statistic in which we are interested.</a:t>
            </a:r>
          </a:p>
          <a:p>
            <a:pPr lvl="2"/>
            <a:r>
              <a:rPr lang="en-US" dirty="0"/>
              <a:t>Classical methods we only had error on means! </a:t>
            </a:r>
          </a:p>
          <a:p>
            <a:pPr lvl="2"/>
            <a:r>
              <a:rPr lang="en-US" dirty="0"/>
              <a:t>Bootstrap we have an error on the Mean, SD value, median, kurtosis, anything</a:t>
            </a:r>
          </a:p>
          <a:p>
            <a:pPr lvl="3"/>
            <a:r>
              <a:rPr lang="en-US" dirty="0"/>
              <a:t>Based on the resampling of actual observed data and NOT our assumption of normal distribution of the means* </a:t>
            </a:r>
          </a:p>
        </p:txBody>
      </p:sp>
      <p:pic>
        <p:nvPicPr>
          <p:cNvPr id="4" name="Picture 3"/>
          <p:cNvPicPr>
            <a:picLocks noChangeAspect="1"/>
          </p:cNvPicPr>
          <p:nvPr/>
        </p:nvPicPr>
        <p:blipFill>
          <a:blip r:embed="rId3"/>
          <a:stretch>
            <a:fillRect/>
          </a:stretch>
        </p:blipFill>
        <p:spPr>
          <a:xfrm>
            <a:off x="712947" y="3186088"/>
            <a:ext cx="2560320" cy="2521034"/>
          </a:xfrm>
          <a:prstGeom prst="rect">
            <a:avLst/>
          </a:prstGeom>
        </p:spPr>
      </p:pic>
      <p:sp>
        <p:nvSpPr>
          <p:cNvPr id="7" name="TextBox 6"/>
          <p:cNvSpPr txBox="1"/>
          <p:nvPr/>
        </p:nvSpPr>
        <p:spPr>
          <a:xfrm>
            <a:off x="1652112" y="2981278"/>
            <a:ext cx="1238250" cy="369332"/>
          </a:xfrm>
          <a:prstGeom prst="rect">
            <a:avLst/>
          </a:prstGeom>
          <a:noFill/>
        </p:spPr>
        <p:txBody>
          <a:bodyPr wrap="square" rtlCol="0">
            <a:spAutoFit/>
          </a:bodyPr>
          <a:lstStyle/>
          <a:p>
            <a:r>
              <a:rPr lang="en-US" dirty="0"/>
              <a:t>Mean</a:t>
            </a:r>
          </a:p>
        </p:txBody>
      </p:sp>
      <mc:AlternateContent xmlns:mc="http://schemas.openxmlformats.org/markup-compatibility/2006" xmlns:a14="http://schemas.microsoft.com/office/drawing/2010/main">
        <mc:Choice Requires="a14">
          <p:sp>
            <p:nvSpPr>
              <p:cNvPr id="10" name="Rectangle 9"/>
              <p:cNvSpPr/>
              <p:nvPr/>
            </p:nvSpPr>
            <p:spPr>
              <a:xfrm>
                <a:off x="5271134" y="3632314"/>
                <a:ext cx="5884546" cy="426335"/>
              </a:xfrm>
              <a:prstGeom prst="rect">
                <a:avLst/>
              </a:prstGeom>
            </p:spPr>
            <p:txBody>
              <a:bodyPr wrap="square">
                <a:spAutoFit/>
              </a:bodyPr>
              <a:lstStyle/>
              <a:p>
                <a:r>
                  <a:rPr lang="en-US" dirty="0"/>
                  <a:t>M = 10.27, SD =.811  , N =20 , </a:t>
                </a:r>
                <a14:m>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f>
                      <m:fPr>
                        <m:type m:val="skw"/>
                        <m:ctrlPr>
                          <a:rPr lang="en-US" b="0" i="1" smtClean="0">
                            <a:latin typeface="Cambria Math" charset="0"/>
                          </a:rPr>
                        </m:ctrlPr>
                      </m:fPr>
                      <m:num>
                        <m:r>
                          <a:rPr lang="en-US" b="0" i="1" smtClean="0">
                            <a:latin typeface="Cambria Math" panose="02040503050406030204" pitchFamily="18" charset="0"/>
                            <a:ea typeface="Cambria Math" panose="02040503050406030204" pitchFamily="18" charset="0"/>
                          </a:rPr>
                          <m:t>𝜎</m:t>
                        </m:r>
                      </m:num>
                      <m:den>
                        <m:rad>
                          <m:radPr>
                            <m:degHide m:val="on"/>
                            <m:ctrlPr>
                              <a:rPr lang="en-US" b="0" i="1" smtClean="0">
                                <a:latin typeface="Cambria Math" charset="0"/>
                              </a:rPr>
                            </m:ctrlPr>
                          </m:radPr>
                          <m:deg/>
                          <m:e>
                            <m:r>
                              <a:rPr lang="en-US" b="0" i="1" smtClean="0">
                                <a:latin typeface="Cambria Math" panose="02040503050406030204" pitchFamily="18" charset="0"/>
                              </a:rPr>
                              <m:t>𝑁</m:t>
                            </m:r>
                          </m:e>
                        </m:rad>
                      </m:den>
                    </m:f>
                  </m:oMath>
                </a14:m>
                <a:r>
                  <a:rPr lang="en-US" dirty="0"/>
                  <a:t>  =.181 </a:t>
                </a:r>
              </a:p>
            </p:txBody>
          </p:sp>
        </mc:Choice>
        <mc:Fallback xmlns="">
          <p:sp>
            <p:nvSpPr>
              <p:cNvPr id="10" name="Rectangle 9"/>
              <p:cNvSpPr>
                <a:spLocks noRot="1" noChangeAspect="1" noMove="1" noResize="1" noEditPoints="1" noAdjustHandles="1" noChangeArrowheads="1" noChangeShapeType="1" noTextEdit="1"/>
              </p:cNvSpPr>
              <p:nvPr/>
            </p:nvSpPr>
            <p:spPr>
              <a:xfrm>
                <a:off x="5271134" y="3632314"/>
                <a:ext cx="5884546" cy="426335"/>
              </a:xfrm>
              <a:prstGeom prst="rect">
                <a:avLst/>
              </a:prstGeom>
              <a:blipFill rotWithShape="0">
                <a:blip r:embed="rId4"/>
                <a:stretch>
                  <a:fillRect l="-933" t="-127143" b="-204286"/>
                </a:stretch>
              </a:blipFill>
            </p:spPr>
            <p:txBody>
              <a:bodyPr/>
              <a:lstStyle/>
              <a:p>
                <a:r>
                  <a:rPr lang="en-US">
                    <a:noFill/>
                  </a:rPr>
                  <a:t> </a:t>
                </a:r>
              </a:p>
            </p:txBody>
          </p:sp>
        </mc:Fallback>
      </mc:AlternateContent>
      <p:sp>
        <p:nvSpPr>
          <p:cNvPr id="11" name="Rectangle 10"/>
          <p:cNvSpPr/>
          <p:nvPr/>
        </p:nvSpPr>
        <p:spPr>
          <a:xfrm>
            <a:off x="3876675" y="4141738"/>
            <a:ext cx="1798320" cy="369332"/>
          </a:xfrm>
          <a:prstGeom prst="rect">
            <a:avLst/>
          </a:prstGeom>
        </p:spPr>
        <p:txBody>
          <a:bodyPr wrap="square">
            <a:spAutoFit/>
          </a:bodyPr>
          <a:lstStyle/>
          <a:p>
            <a:r>
              <a:rPr lang="en-US" dirty="0"/>
              <a:t>Bootstrapped:</a:t>
            </a:r>
          </a:p>
        </p:txBody>
      </p:sp>
      <p:sp>
        <p:nvSpPr>
          <p:cNvPr id="12" name="Rectangle 11"/>
          <p:cNvSpPr/>
          <p:nvPr/>
        </p:nvSpPr>
        <p:spPr>
          <a:xfrm>
            <a:off x="3876675" y="3641338"/>
            <a:ext cx="1016304" cy="369332"/>
          </a:xfrm>
          <a:prstGeom prst="rect">
            <a:avLst/>
          </a:prstGeom>
        </p:spPr>
        <p:txBody>
          <a:bodyPr wrap="none">
            <a:spAutoFit/>
          </a:bodyPr>
          <a:lstStyle/>
          <a:p>
            <a:r>
              <a:rPr lang="en-US" dirty="0"/>
              <a:t>Classical </a:t>
            </a:r>
          </a:p>
        </p:txBody>
      </p:sp>
      <p:sp>
        <p:nvSpPr>
          <p:cNvPr id="13" name="Rectangle 12"/>
          <p:cNvSpPr/>
          <p:nvPr/>
        </p:nvSpPr>
        <p:spPr>
          <a:xfrm>
            <a:off x="5347335" y="4167023"/>
            <a:ext cx="5577840" cy="369332"/>
          </a:xfrm>
          <a:prstGeom prst="rect">
            <a:avLst/>
          </a:prstGeom>
        </p:spPr>
        <p:txBody>
          <a:bodyPr wrap="square">
            <a:spAutoFit/>
          </a:bodyPr>
          <a:lstStyle/>
          <a:p>
            <a:r>
              <a:rPr lang="en-US" dirty="0"/>
              <a:t>M = 10.27, SE = SD(bootstrapped means) = .173*</a:t>
            </a:r>
          </a:p>
        </p:txBody>
      </p:sp>
      <p:sp>
        <p:nvSpPr>
          <p:cNvPr id="18" name="TextBox 17"/>
          <p:cNvSpPr txBox="1"/>
          <p:nvPr/>
        </p:nvSpPr>
        <p:spPr>
          <a:xfrm>
            <a:off x="3578528" y="5767517"/>
            <a:ext cx="7260921" cy="369332"/>
          </a:xfrm>
          <a:prstGeom prst="rect">
            <a:avLst/>
          </a:prstGeom>
          <a:noFill/>
        </p:spPr>
        <p:txBody>
          <a:bodyPr wrap="square" rtlCol="0">
            <a:spAutoFit/>
          </a:bodyPr>
          <a:lstStyle/>
          <a:p>
            <a:r>
              <a:rPr lang="en-US" dirty="0"/>
              <a:t>*Standard approach to determining error applies in cases of normality </a:t>
            </a:r>
          </a:p>
        </p:txBody>
      </p:sp>
    </p:spTree>
    <p:extLst>
      <p:ext uri="{BB962C8B-B14F-4D97-AF65-F5344CB8AC3E}">
        <p14:creationId xmlns:p14="http://schemas.microsoft.com/office/powerpoint/2010/main" val="328503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 custom bootstrapped “t” tests</a:t>
            </a:r>
            <a:br>
              <a:rPr lang="en-US" dirty="0"/>
            </a:br>
            <a:r>
              <a:rPr lang="en-US" dirty="0"/>
              <a:t>[aka Early bootstrapping application] </a:t>
            </a:r>
          </a:p>
        </p:txBody>
      </p:sp>
      <mc:AlternateContent xmlns:mc="http://schemas.openxmlformats.org/markup-compatibility/2006" xmlns:a14="http://schemas.microsoft.com/office/drawing/2010/main">
        <mc:Choice Requires="a14">
          <p:sp>
            <p:nvSpPr>
              <p:cNvPr id="4" name="TextBox 3"/>
              <p:cNvSpPr txBox="1"/>
              <p:nvPr/>
            </p:nvSpPr>
            <p:spPr>
              <a:xfrm>
                <a:off x="2409825" y="2241347"/>
                <a:ext cx="2033121" cy="5116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𝐶𝑙𝑎𝑠𝑠𝑖𝑐𝑎𝑙</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 </m:t>
                      </m:r>
                      <m:f>
                        <m:fPr>
                          <m:ctrlPr>
                            <a:rPr lang="en-US" b="0" i="1" smtClean="0">
                              <a:latin typeface="Cambria Math" charset="0"/>
                            </a:rPr>
                          </m:ctrlPr>
                        </m:fPr>
                        <m:num>
                          <m:acc>
                            <m:accPr>
                              <m:chr m:val="̅"/>
                              <m:ctrlPr>
                                <a:rPr lang="en-US" b="0" i="1" smtClean="0">
                                  <a:latin typeface="Cambria Math"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num>
                        <m:den>
                          <m:r>
                            <a:rPr lang="en-US" b="0" i="1" smtClean="0">
                              <a:latin typeface="Cambria Math" panose="02040503050406030204" pitchFamily="18" charset="0"/>
                            </a:rPr>
                            <m:t>𝑆𝐸</m:t>
                          </m:r>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409825" y="2241347"/>
                <a:ext cx="2033121" cy="511615"/>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126480" y="2183959"/>
                <a:ext cx="2702278" cy="6263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b</m:t>
                      </m:r>
                      <m:r>
                        <a:rPr lang="en-US" b="0" i="1" smtClean="0">
                          <a:latin typeface="Cambria Math" panose="02040503050406030204" pitchFamily="18" charset="0"/>
                        </a:rPr>
                        <m:t>𝑜𝑜𝑡𝑠𝑡𝑟𝑎𝑝𝑝𝑒𝑑</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 </m:t>
                      </m:r>
                      <m:f>
                        <m:fPr>
                          <m:ctrlPr>
                            <a:rPr lang="en-US" b="0" i="1" smtClean="0">
                              <a:latin typeface="Cambria Math" charset="0"/>
                            </a:rPr>
                          </m:ctrlPr>
                        </m:fPr>
                        <m:num>
                          <m:sSub>
                            <m:sSubPr>
                              <m:ctrlPr>
                                <a:rPr lang="en-US" b="0" i="1" smtClean="0">
                                  <a:latin typeface="Cambria Math" charset="0"/>
                                </a:rPr>
                              </m:ctrlPr>
                            </m:sSubPr>
                            <m:e>
                              <m:acc>
                                <m:accPr>
                                  <m:chr m:val="̅"/>
                                  <m:ctrlPr>
                                    <a:rPr lang="en-US" b="0" i="1" smtClean="0">
                                      <a:latin typeface="Cambria Math" charset="0"/>
                                    </a:rPr>
                                  </m:ctrlPr>
                                </m:accPr>
                                <m:e>
                                  <m:r>
                                    <a:rPr lang="en-US" b="0" i="1" smtClean="0">
                                      <a:latin typeface="Cambria Math" panose="02040503050406030204" pitchFamily="18" charset="0"/>
                                      <a:ea typeface="Cambria Math" panose="02040503050406030204" pitchFamily="18" charset="0"/>
                                    </a:rPr>
                                    <m:t>𝜃</m:t>
                                  </m:r>
                                </m:e>
                              </m:acc>
                            </m:e>
                            <m:sub>
                              <m:r>
                                <a:rPr lang="en-US" b="0" i="1" smtClean="0">
                                  <a:latin typeface="Cambria Math" panose="02040503050406030204" pitchFamily="18" charset="0"/>
                                </a:rPr>
                                <m:t>𝐵</m:t>
                              </m:r>
                            </m:sub>
                          </m:sSub>
                          <m:r>
                            <a:rPr lang="en-US" b="0" i="1" smtClean="0">
                              <a:latin typeface="Cambria Math" panose="02040503050406030204" pitchFamily="18" charset="0"/>
                            </a:rPr>
                            <m:t>−</m:t>
                          </m:r>
                          <m:acc>
                            <m:accPr>
                              <m:chr m:val="̅"/>
                              <m:ctrlPr>
                                <a:rPr lang="en-US" b="0" i="1" smtClean="0">
                                  <a:latin typeface="Cambria Math" charset="0"/>
                                </a:rPr>
                              </m:ctrlPr>
                            </m:accPr>
                            <m:e>
                              <m:r>
                                <a:rPr lang="en-US" b="0" i="1" smtClean="0">
                                  <a:latin typeface="Cambria Math" panose="02040503050406030204" pitchFamily="18" charset="0"/>
                                  <a:ea typeface="Cambria Math" panose="02040503050406030204" pitchFamily="18" charset="0"/>
                                </a:rPr>
                                <m:t>𝜃</m:t>
                              </m:r>
                            </m:e>
                          </m:acc>
                        </m:num>
                        <m:den>
                          <m:sSub>
                            <m:sSubPr>
                              <m:ctrlPr>
                                <a:rPr lang="en-US" b="0" i="1" smtClean="0">
                                  <a:latin typeface="Cambria Math" charset="0"/>
                                </a:rPr>
                              </m:ctrlPr>
                            </m:sSubPr>
                            <m:e>
                              <m:r>
                                <a:rPr lang="en-US" b="0" i="1" smtClean="0">
                                  <a:latin typeface="Cambria Math" panose="02040503050406030204" pitchFamily="18" charset="0"/>
                                </a:rPr>
                                <m:t>𝑆𝐸</m:t>
                              </m:r>
                            </m:e>
                            <m:sub>
                              <m:r>
                                <a:rPr lang="en-US" b="0" i="1" smtClean="0">
                                  <a:latin typeface="Cambria Math" panose="02040503050406030204" pitchFamily="18" charset="0"/>
                                </a:rPr>
                                <m:t>𝐵</m:t>
                              </m:r>
                            </m:sub>
                          </m:sSub>
                        </m:den>
                      </m:f>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126480" y="2183959"/>
                <a:ext cx="2702278" cy="626390"/>
              </a:xfrm>
              <a:prstGeom prst="rect">
                <a:avLst/>
              </a:prstGeom>
              <a:blipFill rotWithShape="0">
                <a:blip r:embed="rId3"/>
                <a:stretch>
                  <a:fillRect/>
                </a:stretch>
              </a:blipFill>
            </p:spPr>
            <p:txBody>
              <a:bodyPr/>
              <a:lstStyle/>
              <a:p>
                <a:r>
                  <a:rPr lang="en-US">
                    <a:noFill/>
                  </a:rPr>
                  <a:t> </a:t>
                </a:r>
              </a:p>
            </p:txBody>
          </p:sp>
        </mc:Fallback>
      </mc:AlternateContent>
      <p:sp>
        <p:nvSpPr>
          <p:cNvPr id="6" name="TextBox 5"/>
          <p:cNvSpPr txBox="1"/>
          <p:nvPr/>
        </p:nvSpPr>
        <p:spPr>
          <a:xfrm>
            <a:off x="2409825" y="3256949"/>
            <a:ext cx="2033121" cy="646331"/>
          </a:xfrm>
          <a:prstGeom prst="rect">
            <a:avLst/>
          </a:prstGeom>
          <a:noFill/>
        </p:spPr>
        <p:txBody>
          <a:bodyPr wrap="square" rtlCol="0">
            <a:spAutoFit/>
          </a:bodyPr>
          <a:lstStyle/>
          <a:p>
            <a:r>
              <a:rPr lang="en-US" dirty="0"/>
              <a:t>Reflects mean and CLT assumption</a:t>
            </a:r>
          </a:p>
        </p:txBody>
      </p:sp>
      <mc:AlternateContent xmlns:mc="http://schemas.openxmlformats.org/markup-compatibility/2006" xmlns:a14="http://schemas.microsoft.com/office/drawing/2010/main">
        <mc:Choice Requires="a14">
          <p:sp>
            <p:nvSpPr>
              <p:cNvPr id="8" name="TextBox 7"/>
              <p:cNvSpPr txBox="1"/>
              <p:nvPr/>
            </p:nvSpPr>
            <p:spPr>
              <a:xfrm>
                <a:off x="5278755" y="3324225"/>
                <a:ext cx="5385257"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𝜃</m:t>
                    </m:r>
                  </m:oMath>
                </a14:m>
                <a:r>
                  <a:rPr lang="en-US" dirty="0"/>
                  <a:t> could be any point estimator (mean, SD, median, </a:t>
                </a:r>
                <a:r>
                  <a:rPr lang="en-US" dirty="0" err="1"/>
                  <a:t>etc</a:t>
                </a:r>
                <a:r>
                  <a:rPr lang="en-US" dirty="0"/>
                  <a:t>)</a:t>
                </a:r>
              </a:p>
            </p:txBody>
          </p:sp>
        </mc:Choice>
        <mc:Fallback xmlns="">
          <p:sp>
            <p:nvSpPr>
              <p:cNvPr id="8" name="TextBox 7"/>
              <p:cNvSpPr txBox="1">
                <a:spLocks noRot="1" noChangeAspect="1" noMove="1" noResize="1" noEditPoints="1" noAdjustHandles="1" noChangeArrowheads="1" noChangeShapeType="1" noTextEdit="1"/>
              </p:cNvSpPr>
              <p:nvPr/>
            </p:nvSpPr>
            <p:spPr>
              <a:xfrm>
                <a:off x="5278755" y="3324225"/>
                <a:ext cx="5385257" cy="369332"/>
              </a:xfrm>
              <a:prstGeom prst="rect">
                <a:avLst/>
              </a:prstGeom>
              <a:blipFill rotWithShape="0">
                <a:blip r:embed="rId4"/>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096073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 Science (Journal)</a:t>
            </a:r>
          </a:p>
        </p:txBody>
      </p:sp>
      <p:sp>
        <p:nvSpPr>
          <p:cNvPr id="3" name="Content Placeholder 2"/>
          <p:cNvSpPr>
            <a:spLocks noGrp="1"/>
          </p:cNvSpPr>
          <p:nvPr>
            <p:ph idx="1"/>
          </p:nvPr>
        </p:nvSpPr>
        <p:spPr/>
        <p:txBody>
          <a:bodyPr>
            <a:normAutofit fontScale="85000" lnSpcReduction="20000"/>
          </a:bodyPr>
          <a:lstStyle/>
          <a:p>
            <a:r>
              <a:rPr lang="en-US" dirty="0">
                <a:hlinkClick r:id="rId2"/>
              </a:rPr>
              <a:t>http://www.psychologicalscience.org/index.php/news/releases/psychological-science-sets-new-standards-for-research-reporting.html</a:t>
            </a:r>
            <a:endParaRPr lang="en-US" dirty="0"/>
          </a:p>
          <a:p>
            <a:pPr lvl="1"/>
            <a:r>
              <a:rPr lang="en-US" dirty="0"/>
              <a:t>In addition, the journal will encourage authors to use the “new statistics” of effect sizes, confidence intervals, and meta-analyses in an effort to avoid problems typically associated with null-hypothesis significance testing.  To support this approach, the journal has published a statistics tutorial by Geoff Cumming of La Trobe University in Australia. “The New Statistics: Why and How” is freely available </a:t>
            </a:r>
            <a:r>
              <a:rPr lang="en-US" b="1" dirty="0">
                <a:hlinkClick r:id="rId3"/>
              </a:rPr>
              <a:t>online</a:t>
            </a:r>
            <a:r>
              <a:rPr lang="en-US" dirty="0"/>
              <a:t>.</a:t>
            </a:r>
          </a:p>
          <a:p>
            <a:pPr marL="201168" lvl="1" indent="0">
              <a:buNone/>
            </a:pPr>
            <a:endParaRPr lang="en-US" dirty="0"/>
          </a:p>
          <a:p>
            <a:pPr marL="201168" lvl="1" indent="0">
              <a:buNone/>
            </a:pPr>
            <a:r>
              <a:rPr lang="en-US" b="1" dirty="0"/>
              <a:t>What do they mean, “new statistics”? </a:t>
            </a:r>
          </a:p>
          <a:p>
            <a:pPr marL="201168" lvl="1" indent="0">
              <a:buNone/>
            </a:pPr>
            <a:r>
              <a:rPr lang="en-US" dirty="0"/>
              <a:t>1) Data exploration: John Tukey’s (1977) book Exploratory Data Analysis legitimated data exploration and also provides a wealth of practical guidance. There is great scope to bring Tukey’s approach into the era of powerful interactive software for data mining and representation. </a:t>
            </a:r>
          </a:p>
          <a:p>
            <a:pPr marL="201168" lvl="1" indent="0">
              <a:buNone/>
            </a:pPr>
            <a:r>
              <a:rPr lang="en-US" dirty="0"/>
              <a:t>2) Bayesian methods: These are becoming commonly used in some disciplines, for example, ecology (McCarthy, 2007). Bayesian approaches to estimation based on credible intervals, to model assessment and selection, and to meta-analysis are highly valuable (</a:t>
            </a:r>
            <a:r>
              <a:rPr lang="en-US" dirty="0" err="1"/>
              <a:t>Kruschke</a:t>
            </a:r>
            <a:r>
              <a:rPr lang="en-US" dirty="0"/>
              <a:t>, 2010). I would be wary, however, of Bayesian hypothesis testing, if it does not escape the limitations of dichotomous thinking. </a:t>
            </a:r>
          </a:p>
          <a:p>
            <a:pPr marL="201168" lvl="1" indent="0">
              <a:buNone/>
            </a:pPr>
            <a:r>
              <a:rPr lang="en-US" dirty="0"/>
              <a:t>3) Robust methods: The common assumption of normally distributed populations is often unrealistic, and conventional methods are not as robust to typical departures from normality as is often assumed. Robust methods largely sidestep such problems and deserve to be more widely used (Erceg-</a:t>
            </a:r>
            <a:r>
              <a:rPr lang="en-US" dirty="0" err="1"/>
              <a:t>Hurn</a:t>
            </a:r>
            <a:r>
              <a:rPr lang="en-US" dirty="0"/>
              <a:t> &amp; </a:t>
            </a:r>
            <a:r>
              <a:rPr lang="en-US" dirty="0" err="1"/>
              <a:t>Mirosevich</a:t>
            </a:r>
            <a:r>
              <a:rPr lang="en-US" dirty="0"/>
              <a:t>, 2008; Wilcox, 2011).</a:t>
            </a:r>
          </a:p>
          <a:p>
            <a:pPr marL="201168" lvl="1" indent="0">
              <a:buNone/>
            </a:pPr>
            <a:r>
              <a:rPr lang="en-US" b="1" i="1" u="sng" dirty="0">
                <a:solidFill>
                  <a:srgbClr val="FF0000"/>
                </a:solidFill>
                <a:effectLst>
                  <a:outerShdw blurRad="38100" dist="38100" dir="2700000" algn="tl">
                    <a:srgbClr val="000000">
                      <a:alpha val="43137"/>
                    </a:srgbClr>
                  </a:outerShdw>
                </a:effectLst>
              </a:rPr>
              <a:t>4) Resampling and bootstrapping methods: </a:t>
            </a:r>
            <a:r>
              <a:rPr lang="en-US" dirty="0"/>
              <a:t>These are attractive in many situations. They often require few assumptions and can be used to estimate Cis (Kirby &amp; </a:t>
            </a:r>
            <a:r>
              <a:rPr lang="en-US" dirty="0" err="1"/>
              <a:t>Gerlanc</a:t>
            </a:r>
            <a:r>
              <a:rPr lang="en-US" dirty="0"/>
              <a:t>, 2013).</a:t>
            </a:r>
          </a:p>
        </p:txBody>
      </p:sp>
    </p:spTree>
    <p:extLst>
      <p:ext uri="{BB962C8B-B14F-4D97-AF65-F5344CB8AC3E}">
        <p14:creationId xmlns:p14="http://schemas.microsoft.com/office/powerpoint/2010/main" val="3775510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bootstrapped “t” tests</a:t>
            </a:r>
            <a:br>
              <a:rPr lang="en-US" dirty="0"/>
            </a:br>
            <a:r>
              <a:rPr lang="en-US" dirty="0"/>
              <a:t>[aka Early bootstrapping application] </a:t>
            </a:r>
          </a:p>
        </p:txBody>
      </p:sp>
      <p:pic>
        <p:nvPicPr>
          <p:cNvPr id="4" name="Picture 3"/>
          <p:cNvPicPr>
            <a:picLocks noChangeAspect="1"/>
          </p:cNvPicPr>
          <p:nvPr/>
        </p:nvPicPr>
        <p:blipFill>
          <a:blip r:embed="rId2"/>
          <a:stretch>
            <a:fillRect/>
          </a:stretch>
        </p:blipFill>
        <p:spPr>
          <a:xfrm>
            <a:off x="2399737" y="1857379"/>
            <a:ext cx="3108960" cy="2914853"/>
          </a:xfrm>
          <a:prstGeom prst="rect">
            <a:avLst/>
          </a:prstGeom>
        </p:spPr>
      </p:pic>
      <p:pic>
        <p:nvPicPr>
          <p:cNvPr id="5" name="Picture 4"/>
          <p:cNvPicPr>
            <a:picLocks noChangeAspect="1"/>
          </p:cNvPicPr>
          <p:nvPr/>
        </p:nvPicPr>
        <p:blipFill>
          <a:blip r:embed="rId3"/>
          <a:stretch>
            <a:fillRect/>
          </a:stretch>
        </p:blipFill>
        <p:spPr>
          <a:xfrm>
            <a:off x="6126480" y="1857380"/>
            <a:ext cx="3108960" cy="2914852"/>
          </a:xfrm>
          <a:prstGeom prst="rect">
            <a:avLst/>
          </a:prstGeom>
        </p:spPr>
      </p:pic>
      <p:sp>
        <p:nvSpPr>
          <p:cNvPr id="6" name="TextBox 5"/>
          <p:cNvSpPr txBox="1"/>
          <p:nvPr/>
        </p:nvSpPr>
        <p:spPr>
          <a:xfrm>
            <a:off x="3629025" y="4744329"/>
            <a:ext cx="1190625" cy="646331"/>
          </a:xfrm>
          <a:prstGeom prst="rect">
            <a:avLst/>
          </a:prstGeom>
          <a:noFill/>
        </p:spPr>
        <p:txBody>
          <a:bodyPr wrap="square" rtlCol="0">
            <a:spAutoFit/>
          </a:bodyPr>
          <a:lstStyle/>
          <a:p>
            <a:r>
              <a:rPr lang="en-US" dirty="0"/>
              <a:t>Group 1, M = 2.36</a:t>
            </a:r>
          </a:p>
        </p:txBody>
      </p:sp>
      <p:sp>
        <p:nvSpPr>
          <p:cNvPr id="7" name="TextBox 6"/>
          <p:cNvSpPr txBox="1"/>
          <p:nvPr/>
        </p:nvSpPr>
        <p:spPr>
          <a:xfrm>
            <a:off x="7334250" y="4744328"/>
            <a:ext cx="1190625" cy="646331"/>
          </a:xfrm>
          <a:prstGeom prst="rect">
            <a:avLst/>
          </a:prstGeom>
          <a:noFill/>
        </p:spPr>
        <p:txBody>
          <a:bodyPr wrap="square" rtlCol="0">
            <a:spAutoFit/>
          </a:bodyPr>
          <a:lstStyle/>
          <a:p>
            <a:r>
              <a:rPr lang="en-US" dirty="0"/>
              <a:t>Group 2,</a:t>
            </a:r>
          </a:p>
          <a:p>
            <a:r>
              <a:rPr lang="en-US" dirty="0"/>
              <a:t>M = 2.66</a:t>
            </a:r>
          </a:p>
        </p:txBody>
      </p:sp>
      <p:sp>
        <p:nvSpPr>
          <p:cNvPr id="8" name="TextBox 7"/>
          <p:cNvSpPr txBox="1"/>
          <p:nvPr/>
        </p:nvSpPr>
        <p:spPr>
          <a:xfrm>
            <a:off x="3954217" y="5276850"/>
            <a:ext cx="5057775" cy="369332"/>
          </a:xfrm>
          <a:prstGeom prst="rect">
            <a:avLst/>
          </a:prstGeom>
          <a:noFill/>
        </p:spPr>
        <p:txBody>
          <a:bodyPr wrap="square" rtlCol="0">
            <a:spAutoFit/>
          </a:bodyPr>
          <a:lstStyle/>
          <a:p>
            <a:r>
              <a:rPr lang="en-US" dirty="0"/>
              <a:t>Is the mean of group 1 different from group 2?</a:t>
            </a:r>
          </a:p>
        </p:txBody>
      </p:sp>
      <p:sp>
        <p:nvSpPr>
          <p:cNvPr id="9" name="TextBox 8"/>
          <p:cNvSpPr txBox="1"/>
          <p:nvPr/>
        </p:nvSpPr>
        <p:spPr>
          <a:xfrm>
            <a:off x="1419614" y="5781468"/>
            <a:ext cx="10126980" cy="369332"/>
          </a:xfrm>
          <a:prstGeom prst="rect">
            <a:avLst/>
          </a:prstGeom>
          <a:noFill/>
        </p:spPr>
        <p:txBody>
          <a:bodyPr wrap="square" rtlCol="0">
            <a:spAutoFit/>
          </a:bodyPr>
          <a:lstStyle/>
          <a:p>
            <a:r>
              <a:rPr lang="en-US" dirty="0"/>
              <a:t>Classical t-test on Means:  t(198) = 1.921 , p = .057 (or .058 correcting for homogeneity of variance)  </a:t>
            </a:r>
          </a:p>
        </p:txBody>
      </p:sp>
    </p:spTree>
    <p:extLst>
      <p:ext uri="{BB962C8B-B14F-4D97-AF65-F5344CB8AC3E}">
        <p14:creationId xmlns:p14="http://schemas.microsoft.com/office/powerpoint/2010/main" val="742296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bootstrapped “t” tests</a:t>
            </a:r>
            <a:br>
              <a:rPr lang="en-US" dirty="0"/>
            </a:br>
            <a:r>
              <a:rPr lang="en-US" dirty="0"/>
              <a:t>[aka Early bootstrapping application] </a:t>
            </a:r>
          </a:p>
        </p:txBody>
      </p:sp>
      <p:pic>
        <p:nvPicPr>
          <p:cNvPr id="4" name="Picture 3"/>
          <p:cNvPicPr>
            <a:picLocks noChangeAspect="1"/>
          </p:cNvPicPr>
          <p:nvPr/>
        </p:nvPicPr>
        <p:blipFill>
          <a:blip r:embed="rId2"/>
          <a:stretch>
            <a:fillRect/>
          </a:stretch>
        </p:blipFill>
        <p:spPr>
          <a:xfrm>
            <a:off x="2399737" y="1857379"/>
            <a:ext cx="3108960" cy="2914853"/>
          </a:xfrm>
          <a:prstGeom prst="rect">
            <a:avLst/>
          </a:prstGeom>
        </p:spPr>
      </p:pic>
      <p:pic>
        <p:nvPicPr>
          <p:cNvPr id="5" name="Picture 4"/>
          <p:cNvPicPr>
            <a:picLocks noChangeAspect="1"/>
          </p:cNvPicPr>
          <p:nvPr/>
        </p:nvPicPr>
        <p:blipFill>
          <a:blip r:embed="rId3"/>
          <a:stretch>
            <a:fillRect/>
          </a:stretch>
        </p:blipFill>
        <p:spPr>
          <a:xfrm>
            <a:off x="6126480" y="1857380"/>
            <a:ext cx="3108960" cy="2914852"/>
          </a:xfrm>
          <a:prstGeom prst="rect">
            <a:avLst/>
          </a:prstGeom>
        </p:spPr>
      </p:pic>
      <p:sp>
        <p:nvSpPr>
          <p:cNvPr id="6" name="TextBox 5"/>
          <p:cNvSpPr txBox="1"/>
          <p:nvPr/>
        </p:nvSpPr>
        <p:spPr>
          <a:xfrm>
            <a:off x="3629025" y="4744329"/>
            <a:ext cx="1190625" cy="646331"/>
          </a:xfrm>
          <a:prstGeom prst="rect">
            <a:avLst/>
          </a:prstGeom>
          <a:noFill/>
        </p:spPr>
        <p:txBody>
          <a:bodyPr wrap="square" rtlCol="0">
            <a:spAutoFit/>
          </a:bodyPr>
          <a:lstStyle/>
          <a:p>
            <a:r>
              <a:rPr lang="en-US" dirty="0"/>
              <a:t>Group 1, M = 2.36</a:t>
            </a:r>
          </a:p>
        </p:txBody>
      </p:sp>
      <p:sp>
        <p:nvSpPr>
          <p:cNvPr id="7" name="TextBox 6"/>
          <p:cNvSpPr txBox="1"/>
          <p:nvPr/>
        </p:nvSpPr>
        <p:spPr>
          <a:xfrm>
            <a:off x="7334250" y="4744328"/>
            <a:ext cx="1190625" cy="646331"/>
          </a:xfrm>
          <a:prstGeom prst="rect">
            <a:avLst/>
          </a:prstGeom>
          <a:noFill/>
        </p:spPr>
        <p:txBody>
          <a:bodyPr wrap="square" rtlCol="0">
            <a:spAutoFit/>
          </a:bodyPr>
          <a:lstStyle/>
          <a:p>
            <a:r>
              <a:rPr lang="en-US" dirty="0"/>
              <a:t>Group 2,</a:t>
            </a:r>
          </a:p>
          <a:p>
            <a:r>
              <a:rPr lang="en-US" dirty="0"/>
              <a:t>M = 2.66</a:t>
            </a:r>
          </a:p>
        </p:txBody>
      </p:sp>
      <p:sp>
        <p:nvSpPr>
          <p:cNvPr id="8" name="TextBox 7"/>
          <p:cNvSpPr txBox="1"/>
          <p:nvPr/>
        </p:nvSpPr>
        <p:spPr>
          <a:xfrm>
            <a:off x="3954217" y="5276850"/>
            <a:ext cx="5057775" cy="369332"/>
          </a:xfrm>
          <a:prstGeom prst="rect">
            <a:avLst/>
          </a:prstGeom>
          <a:noFill/>
        </p:spPr>
        <p:txBody>
          <a:bodyPr wrap="square" rtlCol="0">
            <a:spAutoFit/>
          </a:bodyPr>
          <a:lstStyle/>
          <a:p>
            <a:r>
              <a:rPr lang="en-US" dirty="0"/>
              <a:t>Is the mean of group 1 different from group 2?</a:t>
            </a:r>
          </a:p>
        </p:txBody>
      </p:sp>
      <p:sp>
        <p:nvSpPr>
          <p:cNvPr id="9" name="TextBox 8"/>
          <p:cNvSpPr txBox="1"/>
          <p:nvPr/>
        </p:nvSpPr>
        <p:spPr>
          <a:xfrm>
            <a:off x="1419614" y="5781468"/>
            <a:ext cx="10126980" cy="369332"/>
          </a:xfrm>
          <a:prstGeom prst="rect">
            <a:avLst/>
          </a:prstGeom>
          <a:noFill/>
        </p:spPr>
        <p:txBody>
          <a:bodyPr wrap="square" rtlCol="0">
            <a:spAutoFit/>
          </a:bodyPr>
          <a:lstStyle/>
          <a:p>
            <a:r>
              <a:rPr lang="en-US" dirty="0"/>
              <a:t>Bootstrapped t-test on Means: p  = .059</a:t>
            </a:r>
          </a:p>
        </p:txBody>
      </p:sp>
    </p:spTree>
    <p:extLst>
      <p:ext uri="{BB962C8B-B14F-4D97-AF65-F5344CB8AC3E}">
        <p14:creationId xmlns:p14="http://schemas.microsoft.com/office/powerpoint/2010/main" val="2561245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bootstrapped “t” tests</a:t>
            </a:r>
            <a:br>
              <a:rPr lang="en-US" dirty="0"/>
            </a:br>
            <a:r>
              <a:rPr lang="en-US" dirty="0"/>
              <a:t>[aka Early bootstrapping application] </a:t>
            </a:r>
          </a:p>
        </p:txBody>
      </p:sp>
      <p:pic>
        <p:nvPicPr>
          <p:cNvPr id="4" name="Picture 3"/>
          <p:cNvPicPr>
            <a:picLocks noChangeAspect="1"/>
          </p:cNvPicPr>
          <p:nvPr/>
        </p:nvPicPr>
        <p:blipFill>
          <a:blip r:embed="rId2"/>
          <a:stretch>
            <a:fillRect/>
          </a:stretch>
        </p:blipFill>
        <p:spPr>
          <a:xfrm>
            <a:off x="2399737" y="1857379"/>
            <a:ext cx="3108960" cy="2914853"/>
          </a:xfrm>
          <a:prstGeom prst="rect">
            <a:avLst/>
          </a:prstGeom>
        </p:spPr>
      </p:pic>
      <p:pic>
        <p:nvPicPr>
          <p:cNvPr id="5" name="Picture 4"/>
          <p:cNvPicPr>
            <a:picLocks noChangeAspect="1"/>
          </p:cNvPicPr>
          <p:nvPr/>
        </p:nvPicPr>
        <p:blipFill>
          <a:blip r:embed="rId3"/>
          <a:stretch>
            <a:fillRect/>
          </a:stretch>
        </p:blipFill>
        <p:spPr>
          <a:xfrm>
            <a:off x="6126480" y="1857380"/>
            <a:ext cx="3108960" cy="2914852"/>
          </a:xfrm>
          <a:prstGeom prst="rect">
            <a:avLst/>
          </a:prstGeom>
        </p:spPr>
      </p:pic>
      <p:sp>
        <p:nvSpPr>
          <p:cNvPr id="6" name="TextBox 5"/>
          <p:cNvSpPr txBox="1"/>
          <p:nvPr/>
        </p:nvSpPr>
        <p:spPr>
          <a:xfrm>
            <a:off x="3629025" y="4744329"/>
            <a:ext cx="1695450" cy="646331"/>
          </a:xfrm>
          <a:prstGeom prst="rect">
            <a:avLst/>
          </a:prstGeom>
          <a:noFill/>
        </p:spPr>
        <p:txBody>
          <a:bodyPr wrap="square" rtlCol="0">
            <a:spAutoFit/>
          </a:bodyPr>
          <a:lstStyle/>
          <a:p>
            <a:r>
              <a:rPr lang="en-US" dirty="0"/>
              <a:t>Group 1, Median = 2.48</a:t>
            </a:r>
          </a:p>
        </p:txBody>
      </p:sp>
      <p:sp>
        <p:nvSpPr>
          <p:cNvPr id="7" name="TextBox 6"/>
          <p:cNvSpPr txBox="1"/>
          <p:nvPr/>
        </p:nvSpPr>
        <p:spPr>
          <a:xfrm>
            <a:off x="7334250" y="4744328"/>
            <a:ext cx="1562100" cy="646331"/>
          </a:xfrm>
          <a:prstGeom prst="rect">
            <a:avLst/>
          </a:prstGeom>
          <a:noFill/>
        </p:spPr>
        <p:txBody>
          <a:bodyPr wrap="square" rtlCol="0">
            <a:spAutoFit/>
          </a:bodyPr>
          <a:lstStyle/>
          <a:p>
            <a:r>
              <a:rPr lang="en-US" dirty="0"/>
              <a:t>Group 2,</a:t>
            </a:r>
          </a:p>
          <a:p>
            <a:r>
              <a:rPr lang="en-US" dirty="0"/>
              <a:t>Median = 2.51</a:t>
            </a:r>
          </a:p>
        </p:txBody>
      </p:sp>
      <p:sp>
        <p:nvSpPr>
          <p:cNvPr id="8" name="TextBox 7"/>
          <p:cNvSpPr txBox="1"/>
          <p:nvPr/>
        </p:nvSpPr>
        <p:spPr>
          <a:xfrm>
            <a:off x="3954217" y="5276850"/>
            <a:ext cx="5057775" cy="369332"/>
          </a:xfrm>
          <a:prstGeom prst="rect">
            <a:avLst/>
          </a:prstGeom>
          <a:noFill/>
        </p:spPr>
        <p:txBody>
          <a:bodyPr wrap="square" rtlCol="0">
            <a:spAutoFit/>
          </a:bodyPr>
          <a:lstStyle/>
          <a:p>
            <a:r>
              <a:rPr lang="en-US" dirty="0"/>
              <a:t>Is the </a:t>
            </a:r>
            <a:r>
              <a:rPr lang="en-US" b="1" i="1" u="sng" dirty="0"/>
              <a:t>median</a:t>
            </a:r>
            <a:r>
              <a:rPr lang="en-US" dirty="0"/>
              <a:t> of group 1 different from group 2?</a:t>
            </a:r>
          </a:p>
        </p:txBody>
      </p:sp>
      <p:sp>
        <p:nvSpPr>
          <p:cNvPr id="9" name="TextBox 8"/>
          <p:cNvSpPr txBox="1"/>
          <p:nvPr/>
        </p:nvSpPr>
        <p:spPr>
          <a:xfrm>
            <a:off x="1419614" y="5781468"/>
            <a:ext cx="10126980" cy="369332"/>
          </a:xfrm>
          <a:prstGeom prst="rect">
            <a:avLst/>
          </a:prstGeom>
          <a:noFill/>
        </p:spPr>
        <p:txBody>
          <a:bodyPr wrap="square" rtlCol="0">
            <a:spAutoFit/>
          </a:bodyPr>
          <a:lstStyle/>
          <a:p>
            <a:r>
              <a:rPr lang="en-US" dirty="0"/>
              <a:t>Bootstrapped t-test on MEDIAN: p  = .99. The answer is clearly NO! </a:t>
            </a:r>
          </a:p>
        </p:txBody>
      </p:sp>
    </p:spTree>
    <p:extLst>
      <p:ext uri="{BB962C8B-B14F-4D97-AF65-F5344CB8AC3E}">
        <p14:creationId xmlns:p14="http://schemas.microsoft.com/office/powerpoint/2010/main" val="4265618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Advantage of Bootstrapping	</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a:bodyPr>
              <a:lstStyle/>
              <a:p>
                <a:r>
                  <a:rPr lang="en-US" dirty="0"/>
                  <a:t>Since Bootstrapping does not rely on CLT, the point estimates and error estimates tend to better represent the population parameters.</a:t>
                </a:r>
              </a:p>
              <a:p>
                <a:endParaRPr lang="en-US" dirty="0"/>
              </a:p>
              <a:p>
                <a:r>
                  <a:rPr lang="en-US" dirty="0"/>
                  <a:t>Most common modern usages: Get accurate confidence intervals on any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a:t>
                </a:r>
              </a:p>
              <a:p>
                <a:pPr lvl="1"/>
                <a:r>
                  <a:rPr lang="en-US" dirty="0"/>
                  <a:t>Better estimate results in small samples</a:t>
                </a:r>
              </a:p>
              <a:p>
                <a:pPr lvl="1"/>
                <a:r>
                  <a:rPr lang="en-US" dirty="0"/>
                  <a:t>You can test the difference between groups using any “statistic” you need </a:t>
                </a:r>
              </a:p>
              <a:p>
                <a:pPr lvl="2"/>
                <a:r>
                  <a:rPr lang="en-US" dirty="0"/>
                  <a:t>Means are no long KING!</a:t>
                </a:r>
              </a:p>
              <a:p>
                <a:pPr lvl="2"/>
                <a:r>
                  <a:rPr lang="en-US" dirty="0"/>
                  <a:t>You can test the difference between any custom “metric” </a:t>
                </a:r>
              </a:p>
              <a:p>
                <a:pPr lvl="1"/>
                <a:r>
                  <a:rPr lang="en-US" dirty="0"/>
                  <a:t>Combine jackknife and bootstrap</a:t>
                </a:r>
              </a:p>
              <a:p>
                <a:pPr lvl="2"/>
                <a:r>
                  <a:rPr lang="en-US" dirty="0"/>
                  <a:t>use jackknife to estimate bias (‘controls for outliners’) and ‘correct’ your bootstrap to make it more accurate. </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2"/>
                <a:stretch>
                  <a:fillRect l="-606" t="-1667" r="-1212"/>
                </a:stretch>
              </a:blipFill>
            </p:spPr>
            <p:txBody>
              <a:bodyPr/>
              <a:lstStyle/>
              <a:p>
                <a:r>
                  <a:rPr lang="en-US">
                    <a:noFill/>
                  </a:rPr>
                  <a:t> </a:t>
                </a:r>
              </a:p>
            </p:txBody>
          </p:sp>
        </mc:Fallback>
      </mc:AlternateContent>
    </p:spTree>
    <p:extLst>
      <p:ext uri="{BB962C8B-B14F-4D97-AF65-F5344CB8AC3E}">
        <p14:creationId xmlns:p14="http://schemas.microsoft.com/office/powerpoint/2010/main" val="316155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Confidence of each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727" b="-23109"/>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pPr lvl="1"/>
            <a:r>
              <a:rPr lang="en-US" dirty="0"/>
              <a:t>We can generate confidence interval for each statistic in which we are interested.</a:t>
            </a:r>
          </a:p>
          <a:p>
            <a:pPr lvl="2"/>
            <a:r>
              <a:rPr lang="en-US" dirty="0"/>
              <a:t>Classical methods we only had CIs on means! </a:t>
            </a:r>
          </a:p>
          <a:p>
            <a:pPr lvl="2"/>
            <a:r>
              <a:rPr lang="en-US" dirty="0"/>
              <a:t>Bootstrap we have an CIs on the Mean, SD value, median, kurtosis, anything </a:t>
            </a:r>
          </a:p>
          <a:p>
            <a:pPr lvl="3"/>
            <a:r>
              <a:rPr lang="en-US" dirty="0"/>
              <a:t>Based on the resampling of actual observed data and NOT our assumption of normal distribution of the means* </a:t>
            </a:r>
          </a:p>
        </p:txBody>
      </p:sp>
      <p:pic>
        <p:nvPicPr>
          <p:cNvPr id="4" name="Picture 3"/>
          <p:cNvPicPr>
            <a:picLocks noChangeAspect="1"/>
          </p:cNvPicPr>
          <p:nvPr/>
        </p:nvPicPr>
        <p:blipFill>
          <a:blip r:embed="rId3"/>
          <a:stretch>
            <a:fillRect/>
          </a:stretch>
        </p:blipFill>
        <p:spPr>
          <a:xfrm>
            <a:off x="712947" y="3186088"/>
            <a:ext cx="2560320" cy="2521034"/>
          </a:xfrm>
          <a:prstGeom prst="rect">
            <a:avLst/>
          </a:prstGeom>
        </p:spPr>
      </p:pic>
      <p:pic>
        <p:nvPicPr>
          <p:cNvPr id="5" name="Picture 4"/>
          <p:cNvPicPr>
            <a:picLocks noChangeAspect="1"/>
          </p:cNvPicPr>
          <p:nvPr/>
        </p:nvPicPr>
        <p:blipFill>
          <a:blip r:embed="rId4"/>
          <a:stretch>
            <a:fillRect/>
          </a:stretch>
        </p:blipFill>
        <p:spPr>
          <a:xfrm>
            <a:off x="4846320" y="3183491"/>
            <a:ext cx="2560320" cy="2521034"/>
          </a:xfrm>
          <a:prstGeom prst="rect">
            <a:avLst/>
          </a:prstGeom>
        </p:spPr>
      </p:pic>
      <p:pic>
        <p:nvPicPr>
          <p:cNvPr id="6" name="Picture 5"/>
          <p:cNvPicPr>
            <a:picLocks noChangeAspect="1"/>
          </p:cNvPicPr>
          <p:nvPr/>
        </p:nvPicPr>
        <p:blipFill>
          <a:blip r:embed="rId5"/>
          <a:stretch>
            <a:fillRect/>
          </a:stretch>
        </p:blipFill>
        <p:spPr>
          <a:xfrm>
            <a:off x="8663702" y="3183491"/>
            <a:ext cx="2560320" cy="2521034"/>
          </a:xfrm>
          <a:prstGeom prst="rect">
            <a:avLst/>
          </a:prstGeom>
        </p:spPr>
      </p:pic>
      <p:sp>
        <p:nvSpPr>
          <p:cNvPr id="7" name="TextBox 6"/>
          <p:cNvSpPr txBox="1"/>
          <p:nvPr/>
        </p:nvSpPr>
        <p:spPr>
          <a:xfrm>
            <a:off x="1652112" y="2981278"/>
            <a:ext cx="1238250" cy="369332"/>
          </a:xfrm>
          <a:prstGeom prst="rect">
            <a:avLst/>
          </a:prstGeom>
          <a:noFill/>
        </p:spPr>
        <p:txBody>
          <a:bodyPr wrap="square" rtlCol="0">
            <a:spAutoFit/>
          </a:bodyPr>
          <a:lstStyle/>
          <a:p>
            <a:r>
              <a:rPr lang="en-US" dirty="0"/>
              <a:t>Mean</a:t>
            </a:r>
          </a:p>
        </p:txBody>
      </p:sp>
      <p:sp>
        <p:nvSpPr>
          <p:cNvPr id="8" name="TextBox 7"/>
          <p:cNvSpPr txBox="1"/>
          <p:nvPr/>
        </p:nvSpPr>
        <p:spPr>
          <a:xfrm>
            <a:off x="6000750" y="2936843"/>
            <a:ext cx="1238250" cy="369332"/>
          </a:xfrm>
          <a:prstGeom prst="rect">
            <a:avLst/>
          </a:prstGeom>
          <a:noFill/>
        </p:spPr>
        <p:txBody>
          <a:bodyPr wrap="square" rtlCol="0">
            <a:spAutoFit/>
          </a:bodyPr>
          <a:lstStyle/>
          <a:p>
            <a:r>
              <a:rPr lang="en-US" dirty="0"/>
              <a:t>SD</a:t>
            </a:r>
          </a:p>
        </p:txBody>
      </p:sp>
      <p:sp>
        <p:nvSpPr>
          <p:cNvPr id="9" name="TextBox 8"/>
          <p:cNvSpPr txBox="1"/>
          <p:nvPr/>
        </p:nvSpPr>
        <p:spPr>
          <a:xfrm>
            <a:off x="9615249" y="2998825"/>
            <a:ext cx="1238250" cy="369332"/>
          </a:xfrm>
          <a:prstGeom prst="rect">
            <a:avLst/>
          </a:prstGeom>
          <a:noFill/>
        </p:spPr>
        <p:txBody>
          <a:bodyPr wrap="square" rtlCol="0">
            <a:spAutoFit/>
          </a:bodyPr>
          <a:lstStyle/>
          <a:p>
            <a:r>
              <a:rPr lang="en-US" dirty="0"/>
              <a:t>Median</a:t>
            </a:r>
          </a:p>
        </p:txBody>
      </p:sp>
      <p:sp>
        <p:nvSpPr>
          <p:cNvPr id="10" name="Rectangle 9"/>
          <p:cNvSpPr/>
          <p:nvPr/>
        </p:nvSpPr>
        <p:spPr>
          <a:xfrm>
            <a:off x="1356360" y="5784964"/>
            <a:ext cx="3489960" cy="369332"/>
          </a:xfrm>
          <a:prstGeom prst="rect">
            <a:avLst/>
          </a:prstGeom>
        </p:spPr>
        <p:txBody>
          <a:bodyPr wrap="square">
            <a:spAutoFit/>
          </a:bodyPr>
          <a:lstStyle/>
          <a:p>
            <a:r>
              <a:rPr lang="en-US" dirty="0"/>
              <a:t>M = 10.27, CI95* = [9.89, 10.65]</a:t>
            </a:r>
          </a:p>
        </p:txBody>
      </p:sp>
      <p:sp>
        <p:nvSpPr>
          <p:cNvPr id="11" name="Rectangle 10"/>
          <p:cNvSpPr/>
          <p:nvPr/>
        </p:nvSpPr>
        <p:spPr>
          <a:xfrm>
            <a:off x="-38100" y="6070166"/>
            <a:ext cx="1798320" cy="369332"/>
          </a:xfrm>
          <a:prstGeom prst="rect">
            <a:avLst/>
          </a:prstGeom>
        </p:spPr>
        <p:txBody>
          <a:bodyPr wrap="square">
            <a:spAutoFit/>
          </a:bodyPr>
          <a:lstStyle/>
          <a:p>
            <a:r>
              <a:rPr lang="en-US" dirty="0"/>
              <a:t>Bootstrapped:</a:t>
            </a:r>
          </a:p>
        </p:txBody>
      </p:sp>
      <p:sp>
        <p:nvSpPr>
          <p:cNvPr id="12" name="Rectangle 11"/>
          <p:cNvSpPr/>
          <p:nvPr/>
        </p:nvSpPr>
        <p:spPr>
          <a:xfrm>
            <a:off x="-38100" y="5793988"/>
            <a:ext cx="1016304" cy="369332"/>
          </a:xfrm>
          <a:prstGeom prst="rect">
            <a:avLst/>
          </a:prstGeom>
        </p:spPr>
        <p:txBody>
          <a:bodyPr wrap="none">
            <a:spAutoFit/>
          </a:bodyPr>
          <a:lstStyle/>
          <a:p>
            <a:r>
              <a:rPr lang="en-US" dirty="0"/>
              <a:t>Classical </a:t>
            </a:r>
          </a:p>
        </p:txBody>
      </p:sp>
      <p:sp>
        <p:nvSpPr>
          <p:cNvPr id="13" name="Rectangle 12"/>
          <p:cNvSpPr/>
          <p:nvPr/>
        </p:nvSpPr>
        <p:spPr>
          <a:xfrm>
            <a:off x="1356360" y="6047472"/>
            <a:ext cx="3489960" cy="369332"/>
          </a:xfrm>
          <a:prstGeom prst="rect">
            <a:avLst/>
          </a:prstGeom>
        </p:spPr>
        <p:txBody>
          <a:bodyPr wrap="square">
            <a:spAutoFit/>
          </a:bodyPr>
          <a:lstStyle/>
          <a:p>
            <a:r>
              <a:rPr lang="en-US" dirty="0"/>
              <a:t>M = 10.27, CI95 = [9.92, 10.61]</a:t>
            </a:r>
          </a:p>
        </p:txBody>
      </p:sp>
      <p:sp>
        <p:nvSpPr>
          <p:cNvPr id="14" name="Rectangle 13"/>
          <p:cNvSpPr/>
          <p:nvPr/>
        </p:nvSpPr>
        <p:spPr>
          <a:xfrm>
            <a:off x="4927296" y="5812863"/>
            <a:ext cx="3489960" cy="369332"/>
          </a:xfrm>
          <a:prstGeom prst="rect">
            <a:avLst/>
          </a:prstGeom>
        </p:spPr>
        <p:txBody>
          <a:bodyPr wrap="square">
            <a:spAutoFit/>
          </a:bodyPr>
          <a:lstStyle/>
          <a:p>
            <a:r>
              <a:rPr lang="en-US" dirty="0"/>
              <a:t>SD = .811</a:t>
            </a:r>
          </a:p>
        </p:txBody>
      </p:sp>
      <p:sp>
        <p:nvSpPr>
          <p:cNvPr id="15" name="Rectangle 14"/>
          <p:cNvSpPr/>
          <p:nvPr/>
        </p:nvSpPr>
        <p:spPr>
          <a:xfrm>
            <a:off x="4927296" y="6075371"/>
            <a:ext cx="3489960" cy="369332"/>
          </a:xfrm>
          <a:prstGeom prst="rect">
            <a:avLst/>
          </a:prstGeom>
        </p:spPr>
        <p:txBody>
          <a:bodyPr wrap="square">
            <a:spAutoFit/>
          </a:bodyPr>
          <a:lstStyle/>
          <a:p>
            <a:r>
              <a:rPr lang="en-US" dirty="0"/>
              <a:t>SD = .777, CI95 = [.60, 1.11]</a:t>
            </a:r>
          </a:p>
        </p:txBody>
      </p:sp>
      <p:sp>
        <p:nvSpPr>
          <p:cNvPr id="16" name="Rectangle 15"/>
          <p:cNvSpPr/>
          <p:nvPr/>
        </p:nvSpPr>
        <p:spPr>
          <a:xfrm>
            <a:off x="8498232" y="5784964"/>
            <a:ext cx="3489960" cy="369332"/>
          </a:xfrm>
          <a:prstGeom prst="rect">
            <a:avLst/>
          </a:prstGeom>
        </p:spPr>
        <p:txBody>
          <a:bodyPr wrap="square">
            <a:spAutoFit/>
          </a:bodyPr>
          <a:lstStyle/>
          <a:p>
            <a:r>
              <a:rPr lang="en-US" dirty="0"/>
              <a:t>Median = 10.38</a:t>
            </a:r>
          </a:p>
        </p:txBody>
      </p:sp>
      <p:sp>
        <p:nvSpPr>
          <p:cNvPr id="17" name="Rectangle 16"/>
          <p:cNvSpPr/>
          <p:nvPr/>
        </p:nvSpPr>
        <p:spPr>
          <a:xfrm>
            <a:off x="8498232" y="6047472"/>
            <a:ext cx="3728568" cy="369332"/>
          </a:xfrm>
          <a:prstGeom prst="rect">
            <a:avLst/>
          </a:prstGeom>
        </p:spPr>
        <p:txBody>
          <a:bodyPr wrap="square">
            <a:spAutoFit/>
          </a:bodyPr>
          <a:lstStyle/>
          <a:p>
            <a:r>
              <a:rPr lang="en-US" dirty="0"/>
              <a:t>Median = 10.35, CI95 = [9.93, 10.54]</a:t>
            </a:r>
          </a:p>
        </p:txBody>
      </p:sp>
    </p:spTree>
    <p:extLst>
      <p:ext uri="{BB962C8B-B14F-4D97-AF65-F5344CB8AC3E}">
        <p14:creationId xmlns:p14="http://schemas.microsoft.com/office/powerpoint/2010/main" val="139430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Bootstrapped Confidence Intervals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Type 1: Standard type AKA Normal type [not in SPSS]</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Sub>
                      <m:sSubPr>
                        <m:ctrlPr>
                          <a:rPr lang="en-US" b="0" i="1" smtClean="0">
                            <a:latin typeface="Cambria Math"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𝐵</m:t>
                        </m:r>
                      </m:sub>
                    </m:sSub>
                  </m:oMath>
                </a14:m>
                <a:endParaRPr lang="en-US" b="0" dirty="0">
                  <a:ea typeface="Cambria Math" panose="02040503050406030204" pitchFamily="18" charset="0"/>
                </a:endParaRPr>
              </a:p>
              <a:p>
                <a:pPr lvl="1"/>
                <a:r>
                  <a:rPr lang="en-US" dirty="0"/>
                  <a:t>Produces symmetrical CI</a:t>
                </a:r>
              </a:p>
              <a:p>
                <a:pPr lvl="1"/>
                <a:r>
                  <a:rPr lang="en-US" dirty="0"/>
                  <a:t>Worst of all type! </a:t>
                </a:r>
              </a:p>
              <a:p>
                <a:r>
                  <a:rPr lang="en-US" dirty="0"/>
                  <a:t>Type 2: </a:t>
                </a:r>
                <a:r>
                  <a:rPr lang="en-US" dirty="0" err="1"/>
                  <a:t>Studentized</a:t>
                </a:r>
                <a:r>
                  <a:rPr lang="en-US" dirty="0"/>
                  <a:t> AKA </a:t>
                </a:r>
                <a:r>
                  <a:rPr lang="en-US" dirty="0" err="1"/>
                  <a:t>tbootstrap</a:t>
                </a:r>
                <a:r>
                  <a:rPr lang="en-US" dirty="0"/>
                  <a:t> [not in SPSS]</a:t>
                </a:r>
              </a:p>
              <a:p>
                <a:pPr lvl="1"/>
                <a14:m>
                  <m:oMath xmlns:m="http://schemas.openxmlformats.org/officeDocument/2006/math">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sSub>
                      <m:sSubPr>
                        <m:ctrlPr>
                          <a:rPr lang="en-US" i="1">
                            <a:latin typeface="Cambria Math"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𝐵</m:t>
                        </m:r>
                      </m:sub>
                    </m:sSub>
                  </m:oMath>
                </a14:m>
                <a:endParaRPr lang="en-US" dirty="0">
                  <a:ea typeface="Cambria Math" panose="02040503050406030204" pitchFamily="18" charset="0"/>
                </a:endParaRPr>
              </a:p>
              <a:p>
                <a:pPr lvl="1"/>
                <a:r>
                  <a:rPr lang="en-US" dirty="0"/>
                  <a:t>Still produces symmetrical CI</a:t>
                </a:r>
              </a:p>
              <a:p>
                <a:pPr lvl="1"/>
                <a:r>
                  <a:rPr lang="en-US" dirty="0"/>
                  <a:t>Not much better than type 1 </a:t>
                </a:r>
              </a:p>
              <a:p>
                <a:r>
                  <a:rPr lang="en-US" dirty="0"/>
                  <a:t>Type 3: Percentile methods </a:t>
                </a:r>
              </a:p>
              <a:p>
                <a:pPr lvl="1"/>
                <a:r>
                  <a:rPr lang="en-US" dirty="0">
                    <a:ea typeface="Cambria Math" panose="02040503050406030204" pitchFamily="18" charset="0"/>
                  </a:rPr>
                  <a:t>Take bootstrap distribution and find percentiles (usually, .025 and .975)</a:t>
                </a:r>
              </a:p>
              <a:p>
                <a:pPr lvl="1"/>
                <a:r>
                  <a:rPr lang="en-US" dirty="0"/>
                  <a:t>Produces NON-symmetrical CI</a:t>
                </a:r>
              </a:p>
              <a:p>
                <a:pPr lvl="1"/>
                <a:r>
                  <a:rPr lang="en-US" dirty="0"/>
                  <a:t>Better than type 1, 2</a:t>
                </a:r>
              </a:p>
              <a:p>
                <a:pPr marL="201168"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45" t="-1970"/>
                </a:stretch>
              </a:blipFill>
            </p:spPr>
            <p:txBody>
              <a:bodyPr/>
              <a:lstStyle/>
              <a:p>
                <a:r>
                  <a:rPr lang="en-US">
                    <a:noFill/>
                  </a:rPr>
                  <a:t> </a:t>
                </a:r>
              </a:p>
            </p:txBody>
          </p:sp>
        </mc:Fallback>
      </mc:AlternateContent>
    </p:spTree>
    <p:extLst>
      <p:ext uri="{BB962C8B-B14F-4D97-AF65-F5344CB8AC3E}">
        <p14:creationId xmlns:p14="http://schemas.microsoft.com/office/powerpoint/2010/main" val="25328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Bootstrapped Confidence Intervals</a:t>
            </a:r>
          </a:p>
        </p:txBody>
      </p:sp>
      <p:sp>
        <p:nvSpPr>
          <p:cNvPr id="3" name="Content Placeholder 2"/>
          <p:cNvSpPr>
            <a:spLocks noGrp="1"/>
          </p:cNvSpPr>
          <p:nvPr>
            <p:ph idx="1"/>
          </p:nvPr>
        </p:nvSpPr>
        <p:spPr/>
        <p:txBody>
          <a:bodyPr/>
          <a:lstStyle/>
          <a:p>
            <a:r>
              <a:rPr lang="en-US" dirty="0"/>
              <a:t>Type 4: Bias corrected methods </a:t>
            </a:r>
          </a:p>
          <a:p>
            <a:pPr lvl="1"/>
            <a:r>
              <a:rPr lang="en-US" dirty="0">
                <a:ea typeface="Cambria Math" panose="02040503050406030204" pitchFamily="18" charset="0"/>
              </a:rPr>
              <a:t>Do type 3</a:t>
            </a:r>
          </a:p>
          <a:p>
            <a:pPr lvl="1"/>
            <a:r>
              <a:rPr lang="en-US" dirty="0">
                <a:ea typeface="Cambria Math" panose="02040503050406030204" pitchFamily="18" charset="0"/>
              </a:rPr>
              <a:t>Correct them for bias (jackknife) and for deviation from normality (‘accelerated’) </a:t>
            </a:r>
          </a:p>
          <a:p>
            <a:pPr lvl="2"/>
            <a:r>
              <a:rPr lang="en-US" dirty="0" err="1">
                <a:ea typeface="Cambria Math" panose="02040503050406030204" pitchFamily="18" charset="0"/>
              </a:rPr>
              <a:t>Bca</a:t>
            </a:r>
            <a:r>
              <a:rPr lang="en-US" dirty="0">
                <a:ea typeface="Cambria Math" panose="02040503050406030204" pitchFamily="18" charset="0"/>
              </a:rPr>
              <a:t> method (in SPSS) [</a:t>
            </a:r>
            <a:r>
              <a:rPr lang="en-US" dirty="0">
                <a:solidFill>
                  <a:srgbClr val="FF0000"/>
                </a:solidFill>
                <a:ea typeface="Cambria Math" panose="02040503050406030204" pitchFamily="18" charset="0"/>
              </a:rPr>
              <a:t>B</a:t>
            </a:r>
            <a:r>
              <a:rPr lang="en-US" dirty="0">
                <a:ea typeface="Cambria Math" panose="02040503050406030204" pitchFamily="18" charset="0"/>
              </a:rPr>
              <a:t>ias </a:t>
            </a:r>
            <a:r>
              <a:rPr lang="en-US" dirty="0">
                <a:solidFill>
                  <a:srgbClr val="FF0000"/>
                </a:solidFill>
                <a:ea typeface="Cambria Math" panose="02040503050406030204" pitchFamily="18" charset="0"/>
              </a:rPr>
              <a:t>c</a:t>
            </a:r>
            <a:r>
              <a:rPr lang="en-US" dirty="0">
                <a:ea typeface="Cambria Math" panose="02040503050406030204" pitchFamily="18" charset="0"/>
              </a:rPr>
              <a:t>orrected and </a:t>
            </a:r>
            <a:r>
              <a:rPr lang="en-US" dirty="0">
                <a:solidFill>
                  <a:srgbClr val="FF0000"/>
                </a:solidFill>
                <a:ea typeface="Cambria Math" panose="02040503050406030204" pitchFamily="18" charset="0"/>
              </a:rPr>
              <a:t>a</a:t>
            </a:r>
            <a:r>
              <a:rPr lang="en-US" dirty="0">
                <a:ea typeface="Cambria Math" panose="02040503050406030204" pitchFamily="18" charset="0"/>
              </a:rPr>
              <a:t>ccelerated]</a:t>
            </a:r>
          </a:p>
          <a:p>
            <a:pPr lvl="1"/>
            <a:r>
              <a:rPr lang="en-US" dirty="0"/>
              <a:t>Produces NON-symmetrical CI (that are narrower then non-parametric)</a:t>
            </a:r>
          </a:p>
          <a:p>
            <a:pPr lvl="2"/>
            <a:r>
              <a:rPr lang="en-US" dirty="0">
                <a:ea typeface="Cambria Math" panose="02040503050406030204" pitchFamily="18" charset="0"/>
              </a:rPr>
              <a:t>ABC method [</a:t>
            </a:r>
            <a:r>
              <a:rPr lang="en-US" dirty="0">
                <a:solidFill>
                  <a:srgbClr val="FF0000"/>
                </a:solidFill>
                <a:ea typeface="Cambria Math" panose="02040503050406030204" pitchFamily="18" charset="0"/>
              </a:rPr>
              <a:t>A</a:t>
            </a:r>
            <a:r>
              <a:rPr lang="en-US" dirty="0">
                <a:ea typeface="Cambria Math" panose="02040503050406030204" pitchFamily="18" charset="0"/>
              </a:rPr>
              <a:t>ccelerated, </a:t>
            </a:r>
            <a:r>
              <a:rPr lang="en-US" dirty="0">
                <a:solidFill>
                  <a:srgbClr val="FF0000"/>
                </a:solidFill>
                <a:ea typeface="Cambria Math" panose="02040503050406030204" pitchFamily="18" charset="0"/>
              </a:rPr>
              <a:t>B</a:t>
            </a:r>
            <a:r>
              <a:rPr lang="en-US" dirty="0">
                <a:ea typeface="Cambria Math" panose="02040503050406030204" pitchFamily="18" charset="0"/>
              </a:rPr>
              <a:t>ias corrected, and </a:t>
            </a:r>
            <a:r>
              <a:rPr lang="en-US" dirty="0"/>
              <a:t>nonlinearity </a:t>
            </a:r>
            <a:r>
              <a:rPr lang="en-US" dirty="0">
                <a:solidFill>
                  <a:srgbClr val="FF0000"/>
                </a:solidFill>
              </a:rPr>
              <a:t>C</a:t>
            </a:r>
            <a:r>
              <a:rPr lang="en-US" dirty="0"/>
              <a:t>oefficient</a:t>
            </a:r>
            <a:endParaRPr lang="en-US" dirty="0">
              <a:ea typeface="Cambria Math" panose="02040503050406030204" pitchFamily="18" charset="0"/>
            </a:endParaRPr>
          </a:p>
          <a:p>
            <a:pPr lvl="3"/>
            <a:r>
              <a:rPr lang="en-US" dirty="0">
                <a:ea typeface="Cambria Math" panose="02040503050406030204" pitchFamily="18" charset="0"/>
              </a:rPr>
              <a:t>(alterative form of correction that is newer then </a:t>
            </a:r>
            <a:r>
              <a:rPr lang="en-US" dirty="0" err="1">
                <a:ea typeface="Cambria Math" panose="02040503050406030204" pitchFamily="18" charset="0"/>
              </a:rPr>
              <a:t>Bca</a:t>
            </a:r>
            <a:r>
              <a:rPr lang="en-US" dirty="0">
                <a:ea typeface="Cambria Math" panose="02040503050406030204" pitchFamily="18" charset="0"/>
              </a:rPr>
              <a:t> – not in SPSS but in R)	</a:t>
            </a:r>
          </a:p>
          <a:p>
            <a:pPr lvl="4"/>
            <a:r>
              <a:rPr lang="en-US" dirty="0">
                <a:ea typeface="Cambria Math" panose="02040503050406030204" pitchFamily="18" charset="0"/>
              </a:rPr>
              <a:t>Note: You can do ABC and </a:t>
            </a:r>
            <a:r>
              <a:rPr lang="en-US" dirty="0" err="1">
                <a:ea typeface="Cambria Math" panose="02040503050406030204" pitchFamily="18" charset="0"/>
              </a:rPr>
              <a:t>Bca</a:t>
            </a:r>
            <a:r>
              <a:rPr lang="en-US" dirty="0">
                <a:ea typeface="Cambria Math" panose="02040503050406030204" pitchFamily="18" charset="0"/>
              </a:rPr>
              <a:t> non-parametric bootstrap as well (but not in SPSS)</a:t>
            </a:r>
          </a:p>
          <a:p>
            <a:endParaRPr lang="en-US" dirty="0"/>
          </a:p>
          <a:p>
            <a:r>
              <a:rPr lang="en-US" dirty="0"/>
              <a:t>Type 4 is best when you can do the </a:t>
            </a:r>
            <a:r>
              <a:rPr lang="en-US" b="1" i="1" u="sng" dirty="0"/>
              <a:t>correction</a:t>
            </a:r>
          </a:p>
          <a:p>
            <a:pPr lvl="1"/>
            <a:r>
              <a:rPr lang="en-US" dirty="0"/>
              <a:t>Correction is not always possible, so best to do type 3. </a:t>
            </a:r>
          </a:p>
        </p:txBody>
      </p:sp>
    </p:spTree>
    <p:extLst>
      <p:ext uri="{BB962C8B-B14F-4D97-AF65-F5344CB8AC3E}">
        <p14:creationId xmlns:p14="http://schemas.microsoft.com/office/powerpoint/2010/main" val="113563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Bootstrapped Confidence Intervals [</a:t>
            </a:r>
            <a:r>
              <a:rPr lang="en-US" dirty="0" err="1"/>
              <a:t>Efron</a:t>
            </a:r>
            <a:r>
              <a:rPr lang="en-US" dirty="0"/>
              <a:t>, 2003]</a:t>
            </a:r>
          </a:p>
        </p:txBody>
      </p:sp>
      <p:pic>
        <p:nvPicPr>
          <p:cNvPr id="4" name="Picture 3"/>
          <p:cNvPicPr>
            <a:picLocks noChangeAspect="1"/>
          </p:cNvPicPr>
          <p:nvPr/>
        </p:nvPicPr>
        <p:blipFill>
          <a:blip r:embed="rId2"/>
          <a:stretch>
            <a:fillRect/>
          </a:stretch>
        </p:blipFill>
        <p:spPr>
          <a:xfrm>
            <a:off x="3135630" y="1952625"/>
            <a:ext cx="6115050" cy="4015462"/>
          </a:xfrm>
          <a:prstGeom prst="rect">
            <a:avLst/>
          </a:prstGeom>
        </p:spPr>
      </p:pic>
    </p:spTree>
    <p:extLst>
      <p:ext uri="{BB962C8B-B14F-4D97-AF65-F5344CB8AC3E}">
        <p14:creationId xmlns:p14="http://schemas.microsoft.com/office/powerpoint/2010/main" val="1998868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3.bp.blogspot.com/-iINAZA0i-ps/UwaTF0o3-KI/AAAAAAAAIbY/dKBoDi02G4I/s1600/garbage_paradig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350" y="347662"/>
            <a:ext cx="7620000" cy="560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723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Resampling Methods</a:t>
            </a:r>
          </a:p>
        </p:txBody>
      </p:sp>
      <p:sp>
        <p:nvSpPr>
          <p:cNvPr id="3" name="Content Placeholder 2"/>
          <p:cNvSpPr>
            <a:spLocks noGrp="1"/>
          </p:cNvSpPr>
          <p:nvPr>
            <p:ph idx="1"/>
          </p:nvPr>
        </p:nvSpPr>
        <p:spPr/>
        <p:txBody>
          <a:bodyPr>
            <a:normAutofit/>
          </a:bodyPr>
          <a:lstStyle/>
          <a:p>
            <a:pPr lvl="1"/>
            <a:r>
              <a:rPr lang="en-US" dirty="0"/>
              <a:t>Monte-Carlo simulations (very computationally expensive)</a:t>
            </a:r>
          </a:p>
          <a:p>
            <a:pPr lvl="2"/>
            <a:r>
              <a:rPr lang="en-US" dirty="0"/>
              <a:t>Broad class of methods becoming used in advanced modern statistics</a:t>
            </a:r>
          </a:p>
          <a:p>
            <a:pPr lvl="2"/>
            <a:r>
              <a:rPr lang="en-US" u="sng" dirty="0"/>
              <a:t>Parametric</a:t>
            </a:r>
            <a:r>
              <a:rPr lang="en-US" dirty="0"/>
              <a:t> Bootstrapping – Assume the data follow a normal distribution given the parameters extracted from the data</a:t>
            </a:r>
          </a:p>
          <a:p>
            <a:pPr lvl="2"/>
            <a:r>
              <a:rPr lang="en-US" dirty="0"/>
              <a:t>Permutations– Used for calculating </a:t>
            </a:r>
            <a:r>
              <a:rPr lang="en-US" dirty="0" err="1"/>
              <a:t>pvalues</a:t>
            </a:r>
            <a:r>
              <a:rPr lang="en-US" dirty="0"/>
              <a:t> for non-parametric tests (chi-square, binomial tests)</a:t>
            </a:r>
          </a:p>
          <a:p>
            <a:pPr lvl="1"/>
            <a:endParaRPr lang="en-US" dirty="0"/>
          </a:p>
          <a:p>
            <a:pPr lvl="1"/>
            <a:r>
              <a:rPr lang="en-US" dirty="0"/>
              <a:t>Surrogate data analysis (very computationally expensive)</a:t>
            </a:r>
          </a:p>
          <a:p>
            <a:pPr lvl="2"/>
            <a:r>
              <a:rPr lang="en-US" dirty="0"/>
              <a:t>Common in time series analysis</a:t>
            </a:r>
          </a:p>
          <a:p>
            <a:pPr lvl="1"/>
            <a:endParaRPr lang="en-US" dirty="0"/>
          </a:p>
          <a:p>
            <a:pPr lvl="1"/>
            <a:r>
              <a:rPr lang="en-US" dirty="0"/>
              <a:t>What can we do with all these modern methods? </a:t>
            </a:r>
          </a:p>
          <a:p>
            <a:pPr lvl="2"/>
            <a:r>
              <a:rPr lang="en-US" dirty="0"/>
              <a:t>Option 1: Salvage classical statistics hypothesis testing (journals are requesting bootstrapping already!) </a:t>
            </a:r>
          </a:p>
          <a:p>
            <a:pPr lvl="2"/>
            <a:r>
              <a:rPr lang="en-US" dirty="0"/>
              <a:t>Option 2: Resampling methods as gate way drug: abandon classical methods and switch to Bayesian methods</a:t>
            </a:r>
          </a:p>
          <a:p>
            <a:pPr lvl="2"/>
            <a:r>
              <a:rPr lang="en-US" dirty="0"/>
              <a:t>Option 3: Ask questions no one has ever been able to ask people!</a:t>
            </a:r>
          </a:p>
          <a:p>
            <a:pPr lvl="3"/>
            <a:r>
              <a:rPr lang="en-US" dirty="0"/>
              <a:t>Dual brain synchronization during joint action! [merging EEG, bootstrapping, and surrogate methods] </a:t>
            </a:r>
          </a:p>
        </p:txBody>
      </p:sp>
    </p:spTree>
    <p:extLst>
      <p:ext uri="{BB962C8B-B14F-4D97-AF65-F5344CB8AC3E}">
        <p14:creationId xmlns:p14="http://schemas.microsoft.com/office/powerpoint/2010/main" val="342958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Statistics</a:t>
            </a:r>
          </a:p>
        </p:txBody>
      </p:sp>
      <p:sp>
        <p:nvSpPr>
          <p:cNvPr id="4" name="TextBox 3"/>
          <p:cNvSpPr txBox="1"/>
          <p:nvPr/>
        </p:nvSpPr>
        <p:spPr>
          <a:xfrm>
            <a:off x="4236117" y="3158291"/>
            <a:ext cx="1660358" cy="923330"/>
          </a:xfrm>
          <a:prstGeom prst="rect">
            <a:avLst/>
          </a:prstGeom>
          <a:noFill/>
        </p:spPr>
        <p:txBody>
          <a:bodyPr wrap="square" rtlCol="0">
            <a:spAutoFit/>
          </a:bodyPr>
          <a:lstStyle/>
          <a:p>
            <a:pPr algn="ctr"/>
            <a:r>
              <a:rPr lang="en-US" dirty="0"/>
              <a:t>Resampling methods</a:t>
            </a:r>
          </a:p>
          <a:p>
            <a:pPr algn="ctr"/>
            <a:r>
              <a:rPr lang="en-US" dirty="0"/>
              <a:t>[Bootstrapping]</a:t>
            </a:r>
          </a:p>
        </p:txBody>
      </p:sp>
      <p:sp>
        <p:nvSpPr>
          <p:cNvPr id="5" name="TextBox 4"/>
          <p:cNvSpPr txBox="1"/>
          <p:nvPr/>
        </p:nvSpPr>
        <p:spPr>
          <a:xfrm>
            <a:off x="4135353" y="1758298"/>
            <a:ext cx="1861886" cy="646331"/>
          </a:xfrm>
          <a:prstGeom prst="rect">
            <a:avLst/>
          </a:prstGeom>
          <a:noFill/>
        </p:spPr>
        <p:txBody>
          <a:bodyPr wrap="square" rtlCol="0">
            <a:spAutoFit/>
          </a:bodyPr>
          <a:lstStyle/>
          <a:p>
            <a:pPr algn="ctr"/>
            <a:r>
              <a:rPr lang="en-US" dirty="0"/>
              <a:t>Classical Statistics</a:t>
            </a:r>
          </a:p>
          <a:p>
            <a:pPr algn="ctr"/>
            <a:r>
              <a:rPr lang="en-US" dirty="0"/>
              <a:t>[Z, t, F &amp; Chi, </a:t>
            </a:r>
            <a:r>
              <a:rPr lang="en-US" dirty="0" err="1"/>
              <a:t>etc</a:t>
            </a:r>
            <a:r>
              <a:rPr lang="en-US" dirty="0"/>
              <a:t>]  </a:t>
            </a:r>
          </a:p>
        </p:txBody>
      </p:sp>
      <p:cxnSp>
        <p:nvCxnSpPr>
          <p:cNvPr id="7" name="Straight Arrow Connector 6"/>
          <p:cNvCxnSpPr/>
          <p:nvPr/>
        </p:nvCxnSpPr>
        <p:spPr>
          <a:xfrm>
            <a:off x="4888679" y="2404629"/>
            <a:ext cx="0" cy="75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9773" y="1841681"/>
            <a:ext cx="2321092" cy="369332"/>
          </a:xfrm>
          <a:prstGeom prst="rect">
            <a:avLst/>
          </a:prstGeom>
          <a:noFill/>
        </p:spPr>
        <p:txBody>
          <a:bodyPr wrap="square" rtlCol="0">
            <a:spAutoFit/>
          </a:bodyPr>
          <a:lstStyle/>
          <a:p>
            <a:pPr algn="ctr"/>
            <a:r>
              <a:rPr lang="en-US" dirty="0"/>
              <a:t>Classical Period:</a:t>
            </a:r>
          </a:p>
        </p:txBody>
      </p:sp>
      <p:sp>
        <p:nvSpPr>
          <p:cNvPr id="12" name="TextBox 11"/>
          <p:cNvSpPr txBox="1"/>
          <p:nvPr/>
        </p:nvSpPr>
        <p:spPr>
          <a:xfrm>
            <a:off x="235869" y="4839887"/>
            <a:ext cx="2321092" cy="369332"/>
          </a:xfrm>
          <a:prstGeom prst="rect">
            <a:avLst/>
          </a:prstGeom>
          <a:noFill/>
        </p:spPr>
        <p:txBody>
          <a:bodyPr wrap="square" rtlCol="0">
            <a:spAutoFit/>
          </a:bodyPr>
          <a:lstStyle/>
          <a:p>
            <a:pPr algn="ctr"/>
            <a:r>
              <a:rPr lang="en-US" dirty="0"/>
              <a:t>Modern Era:</a:t>
            </a:r>
          </a:p>
        </p:txBody>
      </p:sp>
      <p:sp>
        <p:nvSpPr>
          <p:cNvPr id="13" name="TextBox 12"/>
          <p:cNvSpPr txBox="1"/>
          <p:nvPr/>
        </p:nvSpPr>
        <p:spPr>
          <a:xfrm>
            <a:off x="2704097" y="4881105"/>
            <a:ext cx="893345" cy="646331"/>
          </a:xfrm>
          <a:prstGeom prst="rect">
            <a:avLst/>
          </a:prstGeom>
          <a:noFill/>
        </p:spPr>
        <p:txBody>
          <a:bodyPr wrap="square" rtlCol="0">
            <a:spAutoFit/>
          </a:bodyPr>
          <a:lstStyle/>
          <a:p>
            <a:pPr algn="ctr"/>
            <a:r>
              <a:rPr lang="en-US" dirty="0"/>
              <a:t>Mixed/HLM</a:t>
            </a:r>
          </a:p>
        </p:txBody>
      </p:sp>
      <p:cxnSp>
        <p:nvCxnSpPr>
          <p:cNvPr id="14" name="Straight Arrow Connector 13"/>
          <p:cNvCxnSpPr>
            <a:stCxn id="4" idx="2"/>
            <a:endCxn id="13" idx="0"/>
          </p:cNvCxnSpPr>
          <p:nvPr/>
        </p:nvCxnSpPr>
        <p:spPr>
          <a:xfrm flipH="1">
            <a:off x="3150770" y="4081621"/>
            <a:ext cx="1915526" cy="79948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19836" y="5004951"/>
            <a:ext cx="1492919" cy="646331"/>
          </a:xfrm>
          <a:prstGeom prst="rect">
            <a:avLst/>
          </a:prstGeom>
          <a:noFill/>
        </p:spPr>
        <p:txBody>
          <a:bodyPr wrap="square" rtlCol="0">
            <a:spAutoFit/>
          </a:bodyPr>
          <a:lstStyle/>
          <a:p>
            <a:pPr algn="ctr"/>
            <a:r>
              <a:rPr lang="en-US" dirty="0"/>
              <a:t>Bayesian methods</a:t>
            </a:r>
          </a:p>
        </p:txBody>
      </p:sp>
      <p:cxnSp>
        <p:nvCxnSpPr>
          <p:cNvPr id="20" name="Straight Arrow Connector 19"/>
          <p:cNvCxnSpPr>
            <a:stCxn id="5" idx="1"/>
            <a:endCxn id="13" idx="0"/>
          </p:cNvCxnSpPr>
          <p:nvPr/>
        </p:nvCxnSpPr>
        <p:spPr>
          <a:xfrm flipH="1">
            <a:off x="3150770" y="2081464"/>
            <a:ext cx="984583" cy="279964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2"/>
            <a:endCxn id="19" idx="0"/>
          </p:cNvCxnSpPr>
          <p:nvPr/>
        </p:nvCxnSpPr>
        <p:spPr>
          <a:xfrm>
            <a:off x="5066296" y="4081621"/>
            <a:ext cx="0" cy="9233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12755" y="4835283"/>
            <a:ext cx="2557215" cy="923330"/>
          </a:xfrm>
          <a:prstGeom prst="rect">
            <a:avLst/>
          </a:prstGeom>
          <a:noFill/>
        </p:spPr>
        <p:txBody>
          <a:bodyPr wrap="square" rtlCol="0">
            <a:spAutoFit/>
          </a:bodyPr>
          <a:lstStyle/>
          <a:p>
            <a:pPr algn="ctr"/>
            <a:r>
              <a:rPr lang="en-US" dirty="0"/>
              <a:t>Path: SEM &amp; </a:t>
            </a:r>
          </a:p>
          <a:p>
            <a:pPr algn="ctr"/>
            <a:r>
              <a:rPr lang="en-US" dirty="0"/>
              <a:t>Mediation/</a:t>
            </a:r>
          </a:p>
          <a:p>
            <a:pPr algn="ctr"/>
            <a:r>
              <a:rPr lang="en-US" dirty="0"/>
              <a:t>Moderation</a:t>
            </a:r>
          </a:p>
        </p:txBody>
      </p:sp>
      <p:cxnSp>
        <p:nvCxnSpPr>
          <p:cNvPr id="43" name="Straight Arrow Connector 42"/>
          <p:cNvCxnSpPr>
            <a:stCxn id="4" idx="2"/>
            <a:endCxn id="42" idx="0"/>
          </p:cNvCxnSpPr>
          <p:nvPr/>
        </p:nvCxnSpPr>
        <p:spPr>
          <a:xfrm>
            <a:off x="5066296" y="4081621"/>
            <a:ext cx="2025067" cy="75366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5" idx="3"/>
            <a:endCxn id="42" idx="0"/>
          </p:cNvCxnSpPr>
          <p:nvPr/>
        </p:nvCxnSpPr>
        <p:spPr>
          <a:xfrm>
            <a:off x="5997239" y="2081464"/>
            <a:ext cx="1094124" cy="275381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35405" y="3523248"/>
            <a:ext cx="2321092" cy="369332"/>
          </a:xfrm>
          <a:prstGeom prst="rect">
            <a:avLst/>
          </a:prstGeom>
          <a:noFill/>
        </p:spPr>
        <p:txBody>
          <a:bodyPr wrap="square" rtlCol="0">
            <a:spAutoFit/>
          </a:bodyPr>
          <a:lstStyle/>
          <a:p>
            <a:pPr algn="ctr"/>
            <a:r>
              <a:rPr lang="en-US" dirty="0"/>
              <a:t>Early Modern Era:</a:t>
            </a:r>
          </a:p>
        </p:txBody>
      </p:sp>
      <p:cxnSp>
        <p:nvCxnSpPr>
          <p:cNvPr id="54" name="Straight Arrow Connector 53"/>
          <p:cNvCxnSpPr>
            <a:stCxn id="5" idx="3"/>
            <a:endCxn id="58" idx="1"/>
          </p:cNvCxnSpPr>
          <p:nvPr/>
        </p:nvCxnSpPr>
        <p:spPr>
          <a:xfrm flipV="1">
            <a:off x="5997239" y="2081463"/>
            <a:ext cx="14955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92817" y="1896797"/>
            <a:ext cx="1971564" cy="369332"/>
          </a:xfrm>
          <a:prstGeom prst="rect">
            <a:avLst/>
          </a:prstGeom>
          <a:noFill/>
        </p:spPr>
        <p:txBody>
          <a:bodyPr wrap="square" rtlCol="0">
            <a:spAutoFit/>
          </a:bodyPr>
          <a:lstStyle/>
          <a:p>
            <a:pPr algn="ctr"/>
            <a:r>
              <a:rPr lang="en-US" dirty="0"/>
              <a:t>Robust Statistics</a:t>
            </a:r>
          </a:p>
        </p:txBody>
      </p:sp>
      <p:sp>
        <p:nvSpPr>
          <p:cNvPr id="61" name="Rectangle 60"/>
          <p:cNvSpPr/>
          <p:nvPr/>
        </p:nvSpPr>
        <p:spPr>
          <a:xfrm>
            <a:off x="7615957" y="2330924"/>
            <a:ext cx="1738746" cy="369332"/>
          </a:xfrm>
          <a:prstGeom prst="rect">
            <a:avLst/>
          </a:prstGeom>
        </p:spPr>
        <p:txBody>
          <a:bodyPr wrap="none">
            <a:spAutoFit/>
          </a:bodyPr>
          <a:lstStyle/>
          <a:p>
            <a:r>
              <a:rPr lang="en-US" dirty="0"/>
              <a:t>Data exploration</a:t>
            </a:r>
          </a:p>
        </p:txBody>
      </p:sp>
      <p:cxnSp>
        <p:nvCxnSpPr>
          <p:cNvPr id="62" name="Straight Arrow Connector 61"/>
          <p:cNvCxnSpPr>
            <a:stCxn id="5" idx="3"/>
            <a:endCxn id="61" idx="1"/>
          </p:cNvCxnSpPr>
          <p:nvPr/>
        </p:nvCxnSpPr>
        <p:spPr>
          <a:xfrm>
            <a:off x="5997239" y="2081464"/>
            <a:ext cx="1618718" cy="434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5184709" y="2404629"/>
            <a:ext cx="0" cy="75366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48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P spid="19" grpId="0"/>
      <p:bldP spid="42" grpId="0"/>
      <p:bldP spid="53" grpId="0"/>
      <p:bldP spid="58" grpId="0"/>
      <p:bldP spid="6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uses of Bootstrapping</a:t>
            </a:r>
          </a:p>
        </p:txBody>
      </p:sp>
      <p:sp>
        <p:nvSpPr>
          <p:cNvPr id="3" name="Content Placeholder 2"/>
          <p:cNvSpPr>
            <a:spLocks noGrp="1"/>
          </p:cNvSpPr>
          <p:nvPr>
            <p:ph idx="1"/>
          </p:nvPr>
        </p:nvSpPr>
        <p:spPr/>
        <p:txBody>
          <a:bodyPr/>
          <a:lstStyle/>
          <a:p>
            <a:pPr lvl="1"/>
            <a:r>
              <a:rPr lang="en-US" dirty="0"/>
              <a:t>Difference in Variances and Correlations:</a:t>
            </a:r>
          </a:p>
          <a:p>
            <a:pPr lvl="2"/>
            <a:r>
              <a:rPr lang="en-US" dirty="0"/>
              <a:t>With Bootstrapping you can check for differences between groups based on their variability!</a:t>
            </a:r>
          </a:p>
          <a:p>
            <a:pPr lvl="3"/>
            <a:r>
              <a:rPr lang="en-US" dirty="0"/>
              <a:t>CI around the point estimate of variance/correlation for a particular group and compare that to point estimate of variance/ variance/correlation for another group</a:t>
            </a:r>
          </a:p>
          <a:p>
            <a:pPr lvl="3"/>
            <a:r>
              <a:rPr lang="en-US" dirty="0"/>
              <a:t>Devise an question that you could </a:t>
            </a:r>
            <a:r>
              <a:rPr lang="en-US" b="1" i="1" u="sng" dirty="0"/>
              <a:t>not</a:t>
            </a:r>
            <a:r>
              <a:rPr lang="en-US" dirty="0"/>
              <a:t> ask with classical stats, but you </a:t>
            </a:r>
            <a:r>
              <a:rPr lang="en-US" b="1" i="1" u="sng" dirty="0"/>
              <a:t>can</a:t>
            </a:r>
            <a:r>
              <a:rPr lang="en-US" dirty="0"/>
              <a:t> with bootstrapping.</a:t>
            </a:r>
          </a:p>
          <a:p>
            <a:pPr lvl="1"/>
            <a:r>
              <a:rPr lang="en-US" dirty="0"/>
              <a:t>Regression-Based Approaches</a:t>
            </a:r>
          </a:p>
          <a:p>
            <a:pPr lvl="2"/>
            <a:r>
              <a:rPr lang="en-US" dirty="0"/>
              <a:t>Currently required for modern causal modeling (mediation and moderation, SEM)</a:t>
            </a:r>
          </a:p>
          <a:p>
            <a:pPr lvl="2"/>
            <a:r>
              <a:rPr lang="en-US" dirty="0"/>
              <a:t>Becoming required for getting </a:t>
            </a:r>
            <a:r>
              <a:rPr lang="en-US" dirty="0" err="1"/>
              <a:t>pvalues</a:t>
            </a:r>
            <a:r>
              <a:rPr lang="en-US" dirty="0"/>
              <a:t> in mixed models</a:t>
            </a:r>
          </a:p>
          <a:p>
            <a:pPr lvl="1"/>
            <a:r>
              <a:rPr lang="en-US" dirty="0"/>
              <a:t>Signal processing/Time-series</a:t>
            </a:r>
          </a:p>
          <a:p>
            <a:pPr lvl="2"/>
            <a:r>
              <a:rPr lang="en-US" dirty="0"/>
              <a:t>Already used heavy in:  </a:t>
            </a:r>
          </a:p>
          <a:p>
            <a:pPr lvl="3"/>
            <a:r>
              <a:rPr lang="en-US" dirty="0"/>
              <a:t>neuroscience (single cell recordings, modern types of fMRI/EEG, and computation neuro)</a:t>
            </a:r>
          </a:p>
          <a:p>
            <a:pPr lvl="3"/>
            <a:r>
              <a:rPr lang="en-US" dirty="0"/>
              <a:t>motor control	</a:t>
            </a:r>
          </a:p>
          <a:p>
            <a:pPr lvl="1"/>
            <a:r>
              <a:rPr lang="en-US" dirty="0"/>
              <a:t>Bayesian methods</a:t>
            </a:r>
          </a:p>
          <a:p>
            <a:pPr lvl="1"/>
            <a:r>
              <a:rPr lang="en-US" dirty="0"/>
              <a:t>Machine Learning</a:t>
            </a:r>
          </a:p>
          <a:p>
            <a:pPr lvl="3"/>
            <a:endParaRPr lang="en-US" dirty="0"/>
          </a:p>
          <a:p>
            <a:endParaRPr lang="en-US" dirty="0"/>
          </a:p>
        </p:txBody>
      </p:sp>
    </p:spTree>
    <p:extLst>
      <p:ext uri="{BB962C8B-B14F-4D97-AF65-F5344CB8AC3E}">
        <p14:creationId xmlns:p14="http://schemas.microsoft.com/office/powerpoint/2010/main" val="1181922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Resampling Methods</a:t>
            </a:r>
          </a:p>
        </p:txBody>
      </p:sp>
      <p:sp>
        <p:nvSpPr>
          <p:cNvPr id="3" name="Content Placeholder 2"/>
          <p:cNvSpPr>
            <a:spLocks noGrp="1"/>
          </p:cNvSpPr>
          <p:nvPr>
            <p:ph idx="1"/>
          </p:nvPr>
        </p:nvSpPr>
        <p:spPr/>
        <p:txBody>
          <a:bodyPr/>
          <a:lstStyle/>
          <a:p>
            <a:r>
              <a:rPr lang="en-US" dirty="0"/>
              <a:t>Resample your observed data in ways to estimate the underlying distribution &amp; error terms</a:t>
            </a:r>
          </a:p>
          <a:p>
            <a:endParaRPr lang="en-US" dirty="0"/>
          </a:p>
          <a:p>
            <a:r>
              <a:rPr lang="en-US" dirty="0"/>
              <a:t>Resampling methods have: </a:t>
            </a:r>
          </a:p>
          <a:p>
            <a:pPr lvl="1"/>
            <a:r>
              <a:rPr lang="en-US" dirty="0"/>
              <a:t>Been a salvation to classical statistics</a:t>
            </a:r>
          </a:p>
          <a:p>
            <a:pPr lvl="2"/>
            <a:r>
              <a:rPr lang="en-US" dirty="0"/>
              <a:t>The are work around to classical assumptions for generating </a:t>
            </a:r>
            <a:r>
              <a:rPr lang="en-US" dirty="0" err="1"/>
              <a:t>pvalues</a:t>
            </a:r>
            <a:r>
              <a:rPr lang="en-US" dirty="0"/>
              <a:t> and confidence intervals</a:t>
            </a:r>
          </a:p>
          <a:p>
            <a:pPr lvl="1"/>
            <a:r>
              <a:rPr lang="en-US" dirty="0"/>
              <a:t>Opened the door to questions we never could ask before!</a:t>
            </a:r>
          </a:p>
          <a:p>
            <a:pPr lvl="2"/>
            <a:r>
              <a:rPr lang="en-US" dirty="0"/>
              <a:t>Directly assess the difference between:  </a:t>
            </a:r>
          </a:p>
          <a:p>
            <a:pPr lvl="3"/>
            <a:r>
              <a:rPr lang="en-US" dirty="0"/>
              <a:t>Medians</a:t>
            </a:r>
          </a:p>
          <a:p>
            <a:pPr lvl="3"/>
            <a:r>
              <a:rPr lang="en-US" dirty="0"/>
              <a:t>Variance </a:t>
            </a:r>
          </a:p>
          <a:p>
            <a:pPr lvl="3"/>
            <a:r>
              <a:rPr lang="en-US" dirty="0"/>
              <a:t>Constructed indexes</a:t>
            </a:r>
          </a:p>
          <a:p>
            <a:pPr lvl="1"/>
            <a:endParaRPr lang="en-US" dirty="0"/>
          </a:p>
        </p:txBody>
      </p:sp>
    </p:spTree>
    <p:extLst>
      <p:ext uri="{BB962C8B-B14F-4D97-AF65-F5344CB8AC3E}">
        <p14:creationId xmlns:p14="http://schemas.microsoft.com/office/powerpoint/2010/main" val="77406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the assumptions regarding </a:t>
            </a:r>
            <a:r>
              <a:rPr lang="en-US" dirty="0" err="1"/>
              <a:t>Pvalues</a:t>
            </a:r>
            <a:endParaRPr lang="en-US" dirty="0"/>
          </a:p>
        </p:txBody>
      </p:sp>
      <p:sp>
        <p:nvSpPr>
          <p:cNvPr id="3" name="Content Placeholder 2"/>
          <p:cNvSpPr>
            <a:spLocks noGrp="1"/>
          </p:cNvSpPr>
          <p:nvPr>
            <p:ph idx="1"/>
          </p:nvPr>
        </p:nvSpPr>
        <p:spPr/>
        <p:txBody>
          <a:bodyPr>
            <a:normAutofit/>
          </a:bodyPr>
          <a:lstStyle/>
          <a:p>
            <a:pPr lvl="1"/>
            <a:r>
              <a:rPr lang="en-US" dirty="0"/>
              <a:t>Late 1800s – Probability values can only derived from </a:t>
            </a:r>
            <a:r>
              <a:rPr lang="en-US" b="1" i="1" u="sng" dirty="0"/>
              <a:t>population</a:t>
            </a:r>
            <a:r>
              <a:rPr lang="en-US" dirty="0"/>
              <a:t> parameters</a:t>
            </a:r>
          </a:p>
          <a:p>
            <a:pPr lvl="2"/>
            <a:r>
              <a:rPr lang="en-US" dirty="0"/>
              <a:t>Independent sampling with replacement      </a:t>
            </a:r>
          </a:p>
          <a:p>
            <a:pPr lvl="2"/>
            <a:r>
              <a:rPr lang="en-US" dirty="0"/>
              <a:t>Gaussian (normal) distributions (e.g., Z-tests)</a:t>
            </a:r>
          </a:p>
          <a:p>
            <a:pPr lvl="1"/>
            <a:r>
              <a:rPr lang="en-US" dirty="0"/>
              <a:t>1908 – Probability values can be approximated based on </a:t>
            </a:r>
            <a:r>
              <a:rPr lang="en-US" b="1" i="1" u="sng" dirty="0"/>
              <a:t>samples</a:t>
            </a:r>
            <a:r>
              <a:rPr lang="en-US" dirty="0"/>
              <a:t> parameters</a:t>
            </a:r>
          </a:p>
          <a:p>
            <a:pPr lvl="2"/>
            <a:r>
              <a:rPr lang="en-US" dirty="0"/>
              <a:t>Independent sampling with replacement  </a:t>
            </a:r>
          </a:p>
          <a:p>
            <a:pPr lvl="2"/>
            <a:r>
              <a:rPr lang="en-US" dirty="0"/>
              <a:t>Gaussian (normal) distributions, </a:t>
            </a:r>
          </a:p>
          <a:p>
            <a:pPr lvl="3"/>
            <a:r>
              <a:rPr lang="en-US" dirty="0"/>
              <a:t>Corrected for the sample size (e.g., </a:t>
            </a:r>
            <a:r>
              <a:rPr lang="en-US" i="1" dirty="0"/>
              <a:t>t-</a:t>
            </a:r>
            <a:r>
              <a:rPr lang="en-US" dirty="0"/>
              <a:t>distribution)</a:t>
            </a:r>
          </a:p>
          <a:p>
            <a:pPr lvl="3"/>
            <a:r>
              <a:rPr lang="en-US" dirty="0"/>
              <a:t>Reliance on the central limit theorem!</a:t>
            </a:r>
          </a:p>
          <a:p>
            <a:pPr lvl="4"/>
            <a:r>
              <a:rPr lang="en-US" dirty="0"/>
              <a:t>Mean + SD</a:t>
            </a:r>
          </a:p>
          <a:p>
            <a:pPr lvl="1"/>
            <a:r>
              <a:rPr lang="en-US" dirty="0"/>
              <a:t>1918/21/25 – Probability values can be corrected for the number of conditions</a:t>
            </a:r>
          </a:p>
          <a:p>
            <a:pPr lvl="2"/>
            <a:r>
              <a:rPr lang="en-US" dirty="0"/>
              <a:t>Independent sampling with replacement  </a:t>
            </a:r>
          </a:p>
          <a:p>
            <a:pPr lvl="2"/>
            <a:r>
              <a:rPr lang="en-US" dirty="0"/>
              <a:t>Gaussian (normal) distributions, but corrected for number of conditions (e.g., </a:t>
            </a:r>
            <a:r>
              <a:rPr lang="en-US" i="1" dirty="0"/>
              <a:t>F-</a:t>
            </a:r>
            <a:r>
              <a:rPr lang="en-US" dirty="0"/>
              <a:t>distribution)</a:t>
            </a:r>
            <a:endParaRPr lang="en-US" i="1" dirty="0"/>
          </a:p>
          <a:p>
            <a:pPr marL="384048" lvl="2" indent="0">
              <a:buNone/>
            </a:pPr>
            <a:endParaRPr lang="en-US" dirty="0"/>
          </a:p>
          <a:p>
            <a:pPr lvl="1"/>
            <a:endParaRPr lang="en-US" dirty="0"/>
          </a:p>
        </p:txBody>
      </p:sp>
      <p:sp>
        <p:nvSpPr>
          <p:cNvPr id="8" name="Rectangle 7"/>
          <p:cNvSpPr/>
          <p:nvPr/>
        </p:nvSpPr>
        <p:spPr>
          <a:xfrm>
            <a:off x="9255512" y="5977468"/>
            <a:ext cx="2765502" cy="369332"/>
          </a:xfrm>
          <a:prstGeom prst="rect">
            <a:avLst/>
          </a:prstGeom>
        </p:spPr>
        <p:txBody>
          <a:bodyPr wrap="square">
            <a:spAutoFit/>
          </a:bodyPr>
          <a:lstStyle/>
          <a:p>
            <a:r>
              <a:rPr lang="en-US" b="0" i="0" dirty="0" err="1">
                <a:solidFill>
                  <a:srgbClr val="222222"/>
                </a:solidFill>
                <a:effectLst/>
                <a:latin typeface="Arial" panose="020B0604020202020204" pitchFamily="34" charset="0"/>
              </a:rPr>
              <a:t>Rucci</a:t>
            </a:r>
            <a:r>
              <a:rPr lang="en-US" dirty="0">
                <a:solidFill>
                  <a:srgbClr val="222222"/>
                </a:solidFill>
                <a:latin typeface="Arial" panose="020B0604020202020204" pitchFamily="34" charset="0"/>
              </a:rPr>
              <a:t> </a:t>
            </a:r>
            <a:r>
              <a:rPr lang="en-US" b="0" i="0" dirty="0">
                <a:solidFill>
                  <a:srgbClr val="222222"/>
                </a:solidFill>
                <a:effectLst/>
                <a:latin typeface="Arial" panose="020B0604020202020204" pitchFamily="34" charset="0"/>
              </a:rPr>
              <a:t>&amp; </a:t>
            </a:r>
            <a:r>
              <a:rPr lang="en-US" b="0" i="0" dirty="0" err="1">
                <a:solidFill>
                  <a:srgbClr val="222222"/>
                </a:solidFill>
                <a:effectLst/>
                <a:latin typeface="Arial" panose="020B0604020202020204" pitchFamily="34" charset="0"/>
              </a:rPr>
              <a:t>Tweney</a:t>
            </a:r>
            <a:r>
              <a:rPr lang="en-US" b="0" i="0" dirty="0">
                <a:solidFill>
                  <a:srgbClr val="222222"/>
                </a:solidFill>
                <a:effectLst/>
                <a:latin typeface="Arial" panose="020B0604020202020204" pitchFamily="34" charset="0"/>
              </a:rPr>
              <a:t> (1980)</a:t>
            </a:r>
            <a:endParaRPr lang="en-US" dirty="0"/>
          </a:p>
        </p:txBody>
      </p:sp>
    </p:spTree>
    <p:extLst>
      <p:ext uri="{BB962C8B-B14F-4D97-AF65-F5344CB8AC3E}">
        <p14:creationId xmlns:p14="http://schemas.microsoft.com/office/powerpoint/2010/main" val="197663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Expansions of ANOVA into psychology</a:t>
            </a:r>
          </a:p>
        </p:txBody>
      </p:sp>
      <p:sp>
        <p:nvSpPr>
          <p:cNvPr id="3" name="Content Placeholder 2"/>
          <p:cNvSpPr>
            <a:spLocks noGrp="1"/>
          </p:cNvSpPr>
          <p:nvPr>
            <p:ph idx="1"/>
          </p:nvPr>
        </p:nvSpPr>
        <p:spPr/>
        <p:txBody>
          <a:bodyPr/>
          <a:lstStyle/>
          <a:p>
            <a:pPr lvl="1"/>
            <a:r>
              <a:rPr lang="en-US" dirty="0"/>
              <a:t>1930-50 – Expansions of ANOVA into psychology </a:t>
            </a:r>
          </a:p>
          <a:p>
            <a:pPr lvl="2"/>
            <a:r>
              <a:rPr lang="en-US" dirty="0"/>
              <a:t>1941: t</a:t>
            </a:r>
            <a:r>
              <a:rPr lang="en-US" baseline="30000" dirty="0"/>
              <a:t>2</a:t>
            </a:r>
            <a:r>
              <a:rPr lang="en-US" dirty="0"/>
              <a:t> = </a:t>
            </a:r>
            <a:r>
              <a:rPr lang="en-US" i="1" dirty="0"/>
              <a:t>F</a:t>
            </a:r>
          </a:p>
          <a:p>
            <a:pPr lvl="2"/>
            <a:r>
              <a:rPr lang="en-US" dirty="0"/>
              <a:t>1946: RM ANOVA, ANOVA with unequal sample sizes</a:t>
            </a:r>
          </a:p>
          <a:p>
            <a:pPr lvl="2"/>
            <a:r>
              <a:rPr lang="en-US" dirty="0"/>
              <a:t>1950: Homogeneity tests!</a:t>
            </a:r>
          </a:p>
          <a:p>
            <a:pPr lvl="1"/>
            <a:r>
              <a:rPr lang="en-US" dirty="0"/>
              <a:t>Psychologists are pushing the ANOVA well past it design parameters and pushing its update</a:t>
            </a:r>
          </a:p>
          <a:p>
            <a:pPr lvl="2"/>
            <a:r>
              <a:rPr lang="en-US" dirty="0"/>
              <a:t>Humans are messy </a:t>
            </a:r>
          </a:p>
          <a:p>
            <a:pPr lvl="3"/>
            <a:r>
              <a:rPr lang="en-US" dirty="0"/>
              <a:t>Variance is not stable</a:t>
            </a:r>
          </a:p>
          <a:p>
            <a:pPr lvl="3"/>
            <a:r>
              <a:rPr lang="en-US" dirty="0"/>
              <a:t>Distributions are not always perfectly normal </a:t>
            </a:r>
          </a:p>
          <a:p>
            <a:pPr lvl="3"/>
            <a:r>
              <a:rPr lang="en-US" dirty="0"/>
              <a:t>Measurements are correlated </a:t>
            </a:r>
          </a:p>
          <a:p>
            <a:pPr lvl="2"/>
            <a:r>
              <a:rPr lang="en-US" dirty="0"/>
              <a:t>Result: Reliance on assumptions are problematic (but solutions are not readily apparent) </a:t>
            </a:r>
          </a:p>
          <a:p>
            <a:pPr lvl="3"/>
            <a:r>
              <a:rPr lang="en-US" dirty="0"/>
              <a:t>Error terms -&gt; </a:t>
            </a:r>
            <a:r>
              <a:rPr lang="en-US" dirty="0" err="1"/>
              <a:t>Pvalues</a:t>
            </a:r>
            <a:endParaRPr lang="en-US" dirty="0"/>
          </a:p>
          <a:p>
            <a:pPr lvl="1"/>
            <a:endParaRPr lang="en-US" i="1" dirty="0"/>
          </a:p>
          <a:p>
            <a:endParaRPr lang="en-US" dirty="0"/>
          </a:p>
        </p:txBody>
      </p:sp>
      <p:sp>
        <p:nvSpPr>
          <p:cNvPr id="4" name="Rectangle 3"/>
          <p:cNvSpPr/>
          <p:nvPr/>
        </p:nvSpPr>
        <p:spPr>
          <a:xfrm>
            <a:off x="3662024" y="5977468"/>
            <a:ext cx="3249544" cy="369332"/>
          </a:xfrm>
          <a:prstGeom prst="rect">
            <a:avLst/>
          </a:prstGeom>
        </p:spPr>
        <p:txBody>
          <a:bodyPr wrap="none">
            <a:spAutoFit/>
          </a:bodyPr>
          <a:lstStyle/>
          <a:p>
            <a:pPr lvl="1"/>
            <a:r>
              <a:rPr lang="en-US" i="1" dirty="0"/>
              <a:t>[1951 – UNIVAC is invented]</a:t>
            </a:r>
          </a:p>
        </p:txBody>
      </p:sp>
    </p:spTree>
    <p:extLst>
      <p:ext uri="{BB962C8B-B14F-4D97-AF65-F5344CB8AC3E}">
        <p14:creationId xmlns:p14="http://schemas.microsoft.com/office/powerpoint/2010/main" val="145945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“Boy scout’s” Jackknife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r>
                  <a:rPr lang="en-US" dirty="0"/>
                  <a:t>1950s - </a:t>
                </a:r>
                <a:r>
                  <a:rPr lang="en-US" dirty="0" err="1"/>
                  <a:t>Quenouille</a:t>
                </a:r>
                <a:r>
                  <a:rPr lang="en-US" dirty="0"/>
                  <a:t> &amp; Tukey: Invented a new ‘generalized’ method based on ‘resampling’ to better estimate specific statistic, i.e., theta -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0" smtClean="0">
                        <a:latin typeface="Cambria Math" panose="02040503050406030204" pitchFamily="18" charset="0"/>
                        <a:ea typeface="Cambria Math" panose="02040503050406030204" pitchFamily="18" charset="0"/>
                      </a:rPr>
                      <m:t>.</m:t>
                    </m:r>
                  </m:oMath>
                </a14:m>
                <a:endParaRPr lang="en-US" b="0" i="0" dirty="0">
                  <a:latin typeface="Cambria Math" panose="02040503050406030204" pitchFamily="18" charset="0"/>
                  <a:ea typeface="Cambria Math" panose="02040503050406030204" pitchFamily="18" charset="0"/>
                </a:endParaRPr>
              </a:p>
              <a:p>
                <a:pPr lvl="2"/>
                <a14:m>
                  <m:oMath xmlns:m="http://schemas.openxmlformats.org/officeDocument/2006/math">
                    <m:r>
                      <a:rPr lang="en-US" b="0" i="1" smtClean="0">
                        <a:latin typeface="Cambria Math" panose="02040503050406030204" pitchFamily="18" charset="0"/>
                        <a:ea typeface="Cambria Math" panose="02040503050406030204" pitchFamily="18" charset="0"/>
                      </a:rPr>
                      <m:t>𝑤h𝑒𝑟𝑒</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𝜃</m:t>
                    </m:r>
                    <m:r>
                      <a:rPr lang="en-US" b="0" i="0"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μ</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etc</m:t>
                    </m:r>
                  </m:oMath>
                </a14:m>
                <a:endParaRPr lang="en-US" b="0" i="0" dirty="0">
                  <a:latin typeface="Cambria Math" panose="02040503050406030204" pitchFamily="18" charset="0"/>
                  <a:ea typeface="Cambria Math" panose="02040503050406030204" pitchFamily="18" charset="0"/>
                </a:endParaRPr>
              </a:p>
              <a:p>
                <a:pPr marL="384048" lvl="2" indent="0">
                  <a:buNone/>
                </a:pPr>
                <a14:m>
                  <m:oMathPara xmlns:m="http://schemas.openxmlformats.org/officeDocument/2006/math">
                    <m:oMathParaPr>
                      <m:jc m:val="centerGroup"/>
                    </m:oMathParaPr>
                    <m:oMath xmlns:m="http://schemas.openxmlformats.org/officeDocument/2006/math">
                      <m:r>
                        <m:rPr>
                          <m:sty m:val="p"/>
                        </m:rPr>
                        <a:rPr lang="en-US" sz="2000" smtClean="0">
                          <a:latin typeface="Cambria Math" panose="02040503050406030204" pitchFamily="18" charset="0"/>
                          <a:ea typeface="Cambria Math" panose="02040503050406030204" pitchFamily="18" charset="0"/>
                        </a:rPr>
                        <m:t>E</m:t>
                      </m:r>
                      <m:r>
                        <m:rPr>
                          <m:sty m:val="p"/>
                        </m:rPr>
                        <a:rPr lang="en-US" sz="2000" b="0" i="0" smtClean="0">
                          <a:latin typeface="Cambria Math" panose="02040503050406030204" pitchFamily="18" charset="0"/>
                          <a:ea typeface="Cambria Math" panose="02040503050406030204" pitchFamily="18" charset="0"/>
                        </a:rPr>
                        <m:t>stimate</m:t>
                      </m:r>
                      <m:r>
                        <a:rPr lang="en-US" sz="2000" b="0" i="0" smtClean="0">
                          <a:latin typeface="Cambria Math" panose="02040503050406030204" pitchFamily="18" charset="0"/>
                          <a:ea typeface="Cambria Math" panose="02040503050406030204" pitchFamily="18" charset="0"/>
                        </a:rPr>
                        <m:t> </m:t>
                      </m:r>
                      <m:r>
                        <m:rPr>
                          <m:sty m:val="p"/>
                        </m:rPr>
                        <a:rPr lang="en-US" sz="2000" b="0" i="0" smtClean="0">
                          <a:latin typeface="Cambria Math" panose="02040503050406030204" pitchFamily="18" charset="0"/>
                          <a:ea typeface="Cambria Math" panose="02040503050406030204" pitchFamily="18" charset="0"/>
                        </a:rPr>
                        <m:t>of</m:t>
                      </m:r>
                      <m:r>
                        <a:rPr lang="en-US" sz="2000" b="0" i="1" smtClean="0">
                          <a:latin typeface="Cambria Math" panose="02040503050406030204" pitchFamily="18" charset="0"/>
                          <a:ea typeface="Cambria Math" panose="02040503050406030204" pitchFamily="18" charset="0"/>
                        </a:rPr>
                        <m:t> </m:t>
                      </m:r>
                      <m:r>
                        <m:rPr>
                          <m:sty m:val="p"/>
                        </m:rPr>
                        <a:rPr lang="el-GR" sz="2000" i="1" smtClean="0">
                          <a:latin typeface="Cambria Math" panose="02040503050406030204" pitchFamily="18" charset="0"/>
                          <a:ea typeface="Cambria Math" panose="02040503050406030204" pitchFamily="18" charset="0"/>
                        </a:rPr>
                        <m:t>μ</m:t>
                      </m:r>
                      <m:r>
                        <a:rPr lang="en-US" sz="2000" b="0" i="1" smtClean="0">
                          <a:latin typeface="Cambria Math" panose="02040503050406030204" pitchFamily="18" charset="0"/>
                          <a:ea typeface="Cambria Math" panose="02040503050406030204" pitchFamily="18" charset="0"/>
                        </a:rPr>
                        <m:t>;</m:t>
                      </m:r>
                      <m:acc>
                        <m:accPr>
                          <m:chr m:val="̅"/>
                          <m:ctrlPr>
                            <a:rPr lang="en-US" sz="2000" b="0" i="1" smtClean="0">
                              <a:latin typeface="Cambria Math" charset="0"/>
                              <a:ea typeface="Cambria Math" panose="02040503050406030204" pitchFamily="18" charset="0"/>
                            </a:rPr>
                          </m:ctrlPr>
                        </m:accPr>
                        <m:e>
                          <m:sSub>
                            <m:sSubPr>
                              <m:ctrlPr>
                                <a:rPr lang="en-US" sz="2000" b="0" i="1" smtClean="0">
                                  <a:latin typeface="Cambria Math"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𝑖</m:t>
                              </m:r>
                            </m:sub>
                          </m:sSub>
                        </m:e>
                      </m:acc>
                      <m:r>
                        <a:rPr lang="en-US" sz="2000" b="0" i="1" smtClean="0">
                          <a:latin typeface="Cambria Math" panose="02040503050406030204" pitchFamily="18" charset="0"/>
                          <a:ea typeface="Cambria Math" panose="02040503050406030204" pitchFamily="18" charset="0"/>
                        </a:rPr>
                        <m:t> = </m:t>
                      </m:r>
                      <m:f>
                        <m:fPr>
                          <m:ctrlPr>
                            <a:rPr lang="en-US" sz="2000" b="0" i="1" smtClean="0">
                              <a:latin typeface="Cambria Math"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den>
                      </m:f>
                      <m:r>
                        <a:rPr lang="en-US" sz="2000" b="0" i="1" smtClean="0">
                          <a:latin typeface="Cambria Math" panose="02040503050406030204" pitchFamily="18" charset="0"/>
                          <a:ea typeface="Cambria Math" panose="02040503050406030204" pitchFamily="18" charset="0"/>
                        </a:rPr>
                        <m:t> </m:t>
                      </m:r>
                      <m:nary>
                        <m:naryPr>
                          <m:chr m:val="∑"/>
                          <m:ctrlPr>
                            <a:rPr lang="en-US" sz="2000" b="0" i="1" smtClean="0">
                              <a:latin typeface="Cambria Math"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sub>
                        <m:sup>
                          <m:r>
                            <a:rPr lang="en-US" sz="2000" b="0" i="1" smtClean="0">
                              <a:latin typeface="Cambria Math" panose="02040503050406030204" pitchFamily="18" charset="0"/>
                              <a:ea typeface="Cambria Math" panose="02040503050406030204" pitchFamily="18" charset="0"/>
                            </a:rPr>
                            <m:t>𝑛</m:t>
                          </m:r>
                        </m:sup>
                        <m:e>
                          <m:sSub>
                            <m:sSubPr>
                              <m:ctrlPr>
                                <a:rPr lang="en-US" sz="2000" b="0" i="1" smtClean="0">
                                  <a:latin typeface="Cambria Math"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𝑗</m:t>
                              </m:r>
                            </m:sub>
                          </m:sSub>
                        </m:e>
                      </m:nary>
                      <m:r>
                        <a:rPr lang="en-US" sz="2000" b="0" i="1" smtClean="0">
                          <a:latin typeface="Cambria Math" panose="02040503050406030204" pitchFamily="18" charset="0"/>
                          <a:ea typeface="Cambria Math" panose="02040503050406030204" pitchFamily="18" charset="0"/>
                        </a:rPr>
                        <m:t> </m:t>
                      </m:r>
                    </m:oMath>
                  </m:oMathPara>
                </a14:m>
                <a:endParaRPr lang="en-US" dirty="0"/>
              </a:p>
              <a:p>
                <a:pPr marL="384048" lvl="2" indent="0">
                  <a:buNone/>
                </a:pPr>
                <a:r>
                  <a:rPr lang="en-US" dirty="0"/>
                  <a:t>Recalculate mean (</a:t>
                </a:r>
                <a14:m>
                  <m:oMath xmlns:m="http://schemas.openxmlformats.org/officeDocument/2006/math">
                    <m:acc>
                      <m:accPr>
                        <m:chr m:val="̅"/>
                        <m:ctrlPr>
                          <a:rPr lang="en-US" i="1" smtClean="0">
                            <a:latin typeface="Cambria Math" charset="0"/>
                          </a:rPr>
                        </m:ctrlPr>
                      </m:accPr>
                      <m:e>
                        <m:sSub>
                          <m:sSubPr>
                            <m:ctrlPr>
                              <a:rPr lang="en-US" i="1" smtClean="0">
                                <a:latin typeface="Cambria Math"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acc>
                  </m:oMath>
                </a14:m>
                <a:r>
                  <a:rPr lang="en-US" dirty="0"/>
                  <a:t>) for a set of scores where we skip every j x-score.   </a:t>
                </a:r>
              </a:p>
              <a:p>
                <a:pPr marL="384048" lvl="2" indent="0">
                  <a:buNone/>
                </a:pPr>
                <a:endParaRPr lang="en-US" dirty="0"/>
              </a:p>
              <a:p>
                <a:pPr marL="384048" lvl="2" indent="0">
                  <a:buNone/>
                </a:pP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515"/>
                </a:stretch>
              </a:blipFill>
            </p:spPr>
            <p:txBody>
              <a:bodyPr/>
              <a:lstStyle/>
              <a:p>
                <a:r>
                  <a:rPr lang="en-US">
                    <a:noFill/>
                  </a:rPr>
                  <a:t> </a:t>
                </a:r>
              </a:p>
            </p:txBody>
          </p:sp>
        </mc:Fallback>
      </mc:AlternateContent>
      <p:pic>
        <p:nvPicPr>
          <p:cNvPr id="2050" name="Picture 2" descr="Image result for boy scouts jackknif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0595" y="178229"/>
            <a:ext cx="1381820" cy="13818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86200" y="4019550"/>
            <a:ext cx="5010150" cy="369332"/>
          </a:xfrm>
          <a:prstGeom prst="rect">
            <a:avLst/>
          </a:prstGeom>
          <a:noFill/>
        </p:spPr>
        <p:txBody>
          <a:bodyPr wrap="square" rtlCol="0">
            <a:spAutoFit/>
          </a:bodyPr>
          <a:lstStyle/>
          <a:p>
            <a:r>
              <a:rPr lang="en-US" dirty="0"/>
              <a:t>5 7 9 7 9 5 0 7 6 0 7 4 6 8 7 </a:t>
            </a:r>
          </a:p>
        </p:txBody>
      </p:sp>
      <p:sp>
        <p:nvSpPr>
          <p:cNvPr id="6" name="TextBox 5"/>
          <p:cNvSpPr txBox="1"/>
          <p:nvPr/>
        </p:nvSpPr>
        <p:spPr>
          <a:xfrm>
            <a:off x="5015865" y="4388882"/>
            <a:ext cx="489585" cy="369332"/>
          </a:xfrm>
          <a:prstGeom prst="rect">
            <a:avLst/>
          </a:prstGeom>
          <a:noFill/>
        </p:spPr>
        <p:txBody>
          <a:bodyPr wrap="square" rtlCol="0">
            <a:spAutoFit/>
          </a:bodyPr>
          <a:lstStyle/>
          <a:p>
            <a:r>
              <a:rPr lang="en-US" dirty="0"/>
              <a:t>j=2</a:t>
            </a:r>
          </a:p>
        </p:txBody>
      </p:sp>
      <p:sp>
        <p:nvSpPr>
          <p:cNvPr id="7" name="TextBox 6"/>
          <p:cNvSpPr txBox="1"/>
          <p:nvPr/>
        </p:nvSpPr>
        <p:spPr>
          <a:xfrm>
            <a:off x="3886200" y="4866588"/>
            <a:ext cx="5010150" cy="369332"/>
          </a:xfrm>
          <a:prstGeom prst="rect">
            <a:avLst/>
          </a:prstGeom>
          <a:noFill/>
        </p:spPr>
        <p:txBody>
          <a:bodyPr wrap="square" rtlCol="0">
            <a:spAutoFit/>
          </a:bodyPr>
          <a:lstStyle/>
          <a:p>
            <a:r>
              <a:rPr lang="en-US" dirty="0"/>
              <a:t>5 7 9 7 9 5 0 7 6 0 7 4 6 8 7 </a:t>
            </a:r>
          </a:p>
        </p:txBody>
      </p:sp>
      <p:sp>
        <p:nvSpPr>
          <p:cNvPr id="5" name="Oval 4"/>
          <p:cNvSpPr/>
          <p:nvPr/>
        </p:nvSpPr>
        <p:spPr>
          <a:xfrm>
            <a:off x="3945255" y="4921504"/>
            <a:ext cx="167640" cy="2924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78630" y="4916794"/>
            <a:ext cx="167640" cy="2924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2485" y="4916794"/>
            <a:ext cx="167640" cy="2924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970145" y="4916794"/>
            <a:ext cx="167640" cy="2924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04472" y="4923518"/>
            <a:ext cx="167640" cy="2924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632132" y="4935490"/>
            <a:ext cx="167640" cy="2924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90749" y="4905035"/>
            <a:ext cx="167640" cy="2924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325076" y="4921255"/>
            <a:ext cx="167640" cy="2924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609975" y="5657850"/>
            <a:ext cx="3524250" cy="369332"/>
          </a:xfrm>
          <a:prstGeom prst="rect">
            <a:avLst/>
          </a:prstGeom>
          <a:noFill/>
        </p:spPr>
        <p:txBody>
          <a:bodyPr wrap="square" rtlCol="0">
            <a:spAutoFit/>
          </a:bodyPr>
          <a:lstStyle/>
          <a:p>
            <a:r>
              <a:rPr lang="en-US" dirty="0"/>
              <a:t>Sampling </a:t>
            </a:r>
            <a:r>
              <a:rPr lang="en-US" b="1" i="1" u="sng" dirty="0"/>
              <a:t>WITHOUT</a:t>
            </a:r>
            <a:r>
              <a:rPr lang="en-US" dirty="0"/>
              <a:t> replacement!</a:t>
            </a:r>
          </a:p>
        </p:txBody>
      </p:sp>
    </p:spTree>
    <p:extLst>
      <p:ext uri="{BB962C8B-B14F-4D97-AF65-F5344CB8AC3E}">
        <p14:creationId xmlns:p14="http://schemas.microsoft.com/office/powerpoint/2010/main" val="398495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Jackknife Mean [Large sample]</a:t>
            </a:r>
          </a:p>
        </p:txBody>
      </p:sp>
      <p:sp>
        <p:nvSpPr>
          <p:cNvPr id="5" name="TextBox 4"/>
          <p:cNvSpPr txBox="1"/>
          <p:nvPr/>
        </p:nvSpPr>
        <p:spPr>
          <a:xfrm>
            <a:off x="0" y="2657475"/>
            <a:ext cx="2362200" cy="2308324"/>
          </a:xfrm>
          <a:prstGeom prst="rect">
            <a:avLst/>
          </a:prstGeom>
          <a:noFill/>
        </p:spPr>
        <p:txBody>
          <a:bodyPr wrap="square" rtlCol="0">
            <a:spAutoFit/>
          </a:bodyPr>
          <a:lstStyle/>
          <a:p>
            <a:r>
              <a:rPr lang="en-US" dirty="0"/>
              <a:t>Simulation Parameters</a:t>
            </a:r>
          </a:p>
          <a:p>
            <a:r>
              <a:rPr lang="en-US" dirty="0"/>
              <a:t>Gaussian Distribution</a:t>
            </a:r>
          </a:p>
          <a:p>
            <a:r>
              <a:rPr lang="en-US" dirty="0"/>
              <a:t>N= 1000</a:t>
            </a:r>
          </a:p>
          <a:p>
            <a:r>
              <a:rPr lang="en-US" dirty="0"/>
              <a:t>True mean = 10</a:t>
            </a:r>
          </a:p>
          <a:p>
            <a:r>
              <a:rPr lang="en-US" dirty="0"/>
              <a:t>True SD = 1</a:t>
            </a:r>
          </a:p>
          <a:p>
            <a:endParaRPr lang="en-US" dirty="0"/>
          </a:p>
          <a:p>
            <a:r>
              <a:rPr lang="en-US" dirty="0"/>
              <a:t>mean = 9.93</a:t>
            </a:r>
          </a:p>
          <a:p>
            <a:r>
              <a:rPr lang="en-US" dirty="0"/>
              <a:t>SD = .98</a:t>
            </a:r>
          </a:p>
        </p:txBody>
      </p:sp>
      <p:cxnSp>
        <p:nvCxnSpPr>
          <p:cNvPr id="7" name="Straight Arrow Connector 6"/>
          <p:cNvCxnSpPr/>
          <p:nvPr/>
        </p:nvCxnSpPr>
        <p:spPr>
          <a:xfrm>
            <a:off x="5791885" y="4061697"/>
            <a:ext cx="1828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5944460" y="3776681"/>
            <a:ext cx="1628775" cy="923330"/>
          </a:xfrm>
          <a:prstGeom prst="rect">
            <a:avLst/>
          </a:prstGeom>
          <a:noFill/>
        </p:spPr>
        <p:txBody>
          <a:bodyPr wrap="square" rtlCol="0">
            <a:spAutoFit/>
          </a:bodyPr>
          <a:lstStyle/>
          <a:p>
            <a:pPr algn="ctr"/>
            <a:r>
              <a:rPr lang="en-US" dirty="0"/>
              <a:t>Jackknifed Distribution of Means</a:t>
            </a:r>
          </a:p>
        </p:txBody>
      </p:sp>
      <p:pic>
        <p:nvPicPr>
          <p:cNvPr id="9" name="Picture 8"/>
          <p:cNvPicPr>
            <a:picLocks noChangeAspect="1"/>
          </p:cNvPicPr>
          <p:nvPr/>
        </p:nvPicPr>
        <p:blipFill>
          <a:blip r:embed="rId2"/>
          <a:stretch>
            <a:fillRect/>
          </a:stretch>
        </p:blipFill>
        <p:spPr>
          <a:xfrm>
            <a:off x="2220549" y="1860747"/>
            <a:ext cx="3723911" cy="4401900"/>
          </a:xfrm>
          <a:prstGeom prst="rect">
            <a:avLst/>
          </a:prstGeom>
        </p:spPr>
      </p:pic>
      <p:pic>
        <p:nvPicPr>
          <p:cNvPr id="10" name="Picture 9"/>
          <p:cNvPicPr>
            <a:picLocks noChangeAspect="1"/>
          </p:cNvPicPr>
          <p:nvPr/>
        </p:nvPicPr>
        <p:blipFill>
          <a:blip r:embed="rId3"/>
          <a:stretch>
            <a:fillRect/>
          </a:stretch>
        </p:blipFill>
        <p:spPr>
          <a:xfrm>
            <a:off x="7773260" y="2009774"/>
            <a:ext cx="3485397" cy="4119961"/>
          </a:xfrm>
          <a:prstGeom prst="rect">
            <a:avLst/>
          </a:prstGeom>
        </p:spPr>
      </p:pic>
    </p:spTree>
    <p:extLst>
      <p:ext uri="{BB962C8B-B14F-4D97-AF65-F5344CB8AC3E}">
        <p14:creationId xmlns:p14="http://schemas.microsoft.com/office/powerpoint/2010/main" val="271037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Jackknife Bias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r>
                  <a:rPr lang="en-US" dirty="0"/>
                  <a:t>Bias =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for all observed data – </a:t>
                </a:r>
                <a14:m>
                  <m:oMath xmlns:m="http://schemas.openxmlformats.org/officeDocument/2006/math">
                    <m:r>
                      <m:rPr>
                        <m:sty m:val="p"/>
                      </m:rPr>
                      <a:rPr lang="en-US" dirty="0">
                        <a:latin typeface="Cambria Math" panose="02040503050406030204" pitchFamily="18" charset="0"/>
                        <a:ea typeface="Cambria Math" panose="02040503050406030204" pitchFamily="18" charset="0"/>
                      </a:rPr>
                      <m:t>j</m:t>
                    </m:r>
                    <m:r>
                      <m:rPr>
                        <m:sty m:val="p"/>
                      </m:rPr>
                      <a:rPr lang="en-US" b="0" i="0" dirty="0" smtClean="0">
                        <a:latin typeface="Cambria Math" panose="02040503050406030204" pitchFamily="18" charset="0"/>
                        <a:ea typeface="Cambria Math" panose="02040503050406030204" pitchFamily="18" charset="0"/>
                      </a:rPr>
                      <m:t>ackknifed</m:t>
                    </m:r>
                    <m:r>
                      <a:rPr lang="en-US" b="0" i="0" dirty="0"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𝜃</m:t>
                    </m:r>
                  </m:oMath>
                </a14:m>
                <a:endParaRPr lang="en-US" dirty="0"/>
              </a:p>
              <a:p>
                <a:pPr lvl="2"/>
                <a:r>
                  <a:rPr lang="en-US" dirty="0"/>
                  <a:t>When distribution of a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from set of observations is normal (i.e., the central limit theorem holds) than </a:t>
                </a:r>
                <a14:m>
                  <m:oMath xmlns:m="http://schemas.openxmlformats.org/officeDocument/2006/math">
                    <m:r>
                      <a:rPr lang="en-US" b="0" i="1" smtClean="0">
                        <a:latin typeface="Cambria Math" panose="02040503050406030204" pitchFamily="18" charset="0"/>
                      </a:rPr>
                      <m:t>𝑏𝑖𝑎𝑠</m:t>
                    </m:r>
                    <m:r>
                      <a:rPr lang="en-US" b="0" i="1" smtClean="0">
                        <a:latin typeface="Cambria Math" panose="02040503050406030204" pitchFamily="18" charset="0"/>
                      </a:rPr>
                      <m:t> ≈0</m:t>
                    </m:r>
                  </m:oMath>
                </a14:m>
                <a:endParaRPr lang="en-US" dirty="0"/>
              </a:p>
              <a:p>
                <a:pPr lvl="1"/>
                <a:endParaRPr lang="en-US" dirty="0"/>
              </a:p>
              <a:p>
                <a:pPr lvl="1"/>
                <a:r>
                  <a:rPr lang="en-US" dirty="0"/>
                  <a:t>When would bias be high and how might relate to how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is defined?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515"/>
                </a:stretch>
              </a:blipFill>
            </p:spPr>
            <p:txBody>
              <a:bodyPr/>
              <a:lstStyle/>
              <a:p>
                <a:r>
                  <a:rPr lang="en-US">
                    <a:noFill/>
                  </a:rPr>
                  <a:t> </a:t>
                </a:r>
              </a:p>
            </p:txBody>
          </p:sp>
        </mc:Fallback>
      </mc:AlternateContent>
    </p:spTree>
    <p:extLst>
      <p:ext uri="{BB962C8B-B14F-4D97-AF65-F5344CB8AC3E}">
        <p14:creationId xmlns:p14="http://schemas.microsoft.com/office/powerpoint/2010/main" val="82452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2071</TotalTime>
  <Words>1508</Words>
  <Application>Microsoft Macintosh PowerPoint</Application>
  <PresentationFormat>Widescreen</PresentationFormat>
  <Paragraphs>268</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Retrospect</vt:lpstr>
      <vt:lpstr>Bootstrapping</vt:lpstr>
      <vt:lpstr>Psych Science (Journal)</vt:lpstr>
      <vt:lpstr>“Modern” Statistics</vt:lpstr>
      <vt:lpstr>Resampling Methods</vt:lpstr>
      <vt:lpstr>History of the assumptions regarding Pvalues</vt:lpstr>
      <vt:lpstr>Expansions of ANOVA into psychology</vt:lpstr>
      <vt:lpstr>“Boy scout’s” Jackknife</vt:lpstr>
      <vt:lpstr>Jackknife Mean [Large sample]</vt:lpstr>
      <vt:lpstr>Jackknife Bias</vt:lpstr>
      <vt:lpstr>Bimodal Distribution</vt:lpstr>
      <vt:lpstr>Jackknife Mean [Small sample]</vt:lpstr>
      <vt:lpstr>Jackknife Advantages &amp; Limitations</vt:lpstr>
      <vt:lpstr>Birth of Modern Resampling Methods</vt:lpstr>
      <vt:lpstr>Bootstrapping</vt:lpstr>
      <vt:lpstr>The solution is in the computer?!</vt:lpstr>
      <vt:lpstr>Bootstrap Logic</vt:lpstr>
      <vt:lpstr>Bootstrap Basic set of θ</vt:lpstr>
      <vt:lpstr>Error term on each θ  [aka Early bootstrapping application] </vt:lpstr>
      <vt:lpstr>Construct custom bootstrapped “t” tests [aka Early bootstrapping application] </vt:lpstr>
      <vt:lpstr>Example of a bootstrapped “t” tests [aka Early bootstrapping application] </vt:lpstr>
      <vt:lpstr>Example of a bootstrapped “t” tests [aka Early bootstrapping application] </vt:lpstr>
      <vt:lpstr>Example of a bootstrapped “t” tests [aka Early bootstrapping application] </vt:lpstr>
      <vt:lpstr>Advantage of Bootstrapping </vt:lpstr>
      <vt:lpstr>Confidence of each θ!  </vt:lpstr>
      <vt:lpstr>Types of Bootstrapped Confidence Intervals</vt:lpstr>
      <vt:lpstr>Types of Bootstrapped Confidence Intervals</vt:lpstr>
      <vt:lpstr>Types of Bootstrapped Confidence Intervals [Efron, 2003]</vt:lpstr>
      <vt:lpstr>PowerPoint Presentation</vt:lpstr>
      <vt:lpstr>Other Resampling Methods</vt:lpstr>
      <vt:lpstr>Modern uses of Bootstrapping</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Demos</dc:creator>
  <cp:lastModifiedBy>Microsoft Office User</cp:lastModifiedBy>
  <cp:revision>62</cp:revision>
  <dcterms:created xsi:type="dcterms:W3CDTF">2015-11-15T20:46:44Z</dcterms:created>
  <dcterms:modified xsi:type="dcterms:W3CDTF">2018-11-15T21:30:58Z</dcterms:modified>
</cp:coreProperties>
</file>