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44" Type="http://schemas.openxmlformats.org/officeDocument/2006/relationships/font" Target="fonts/MavenPro-regular.fntdata"/><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15686891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d15686891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6fc08d8f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6fc08d8f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24242"/>
                </a:solidFill>
                <a:latin typeface="Nunito"/>
                <a:ea typeface="Nunito"/>
                <a:cs typeface="Nunito"/>
                <a:sym typeface="Nunito"/>
              </a:rPr>
              <a:t>We noticed that there is a trend in the data: steady decrease in heart disease rate throughout the years across all demographics. We also noticed the data is pretty stationary. Previously we tried an ARIMA model on the raw data, which was not very successful because the data was too stationary. So we tried a simpler model to represent the trend in the data.</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424242"/>
                </a:solidFill>
                <a:latin typeface="Nunito"/>
                <a:ea typeface="Nunito"/>
                <a:cs typeface="Nunito"/>
                <a:sym typeface="Nunito"/>
              </a:rPr>
              <a:t>Polynomial regression is similar to linear regression, except it fits a curved line to the data, instead of a straight line. This worked better for our data because of the steady decrease in heart disease rates.</a:t>
            </a:r>
            <a:endParaRPr sz="1300">
              <a:solidFill>
                <a:srgbClr val="424242"/>
              </a:solidFill>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1d439d7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d1d439d7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1d439d7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d1d439d7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1d439d71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1d439d71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1d439d71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d1d439d71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1d439d71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d1d439d71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d1d439d71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d1d439d71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d1d439d71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d1d439d71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01d9a8d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701d9a8d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1568689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15686891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701d9a8d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701d9a8d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d1d439d71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d1d439d71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d1d439d71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d1d439d71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d1d439d71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d1d439d71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6fc08d8fd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6fc08d8fd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d18fcbe6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d18fcbe6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d18fcbe6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d18fcbe6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d1d439d7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d1d439d7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d18fcbe60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d18fcbe60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d18fcbe6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d18fcbe6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1568689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1568689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6fc08d8fd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6fc08d8fd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d18fcbe60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d18fcbe60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d18fcbe60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d18fcbe60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d18fcbe60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d18fcbe60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d18fcbe60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d18fcbe60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ba9db65f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cba9db65f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1568689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1568689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0002ddbf3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70002ddbf3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fc08d8f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fc08d8f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fc08d8f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fc08d8f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6fc08d8fd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6fc08d8fd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28.png"/><Relationship Id="rId6"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49.png"/><Relationship Id="rId4" Type="http://schemas.openxmlformats.org/officeDocument/2006/relationships/image" Target="../media/image26.png"/><Relationship Id="rId5" Type="http://schemas.openxmlformats.org/officeDocument/2006/relationships/image" Target="../media/image20.png"/><Relationship Id="rId6"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36.png"/><Relationship Id="rId4" Type="http://schemas.openxmlformats.org/officeDocument/2006/relationships/image" Target="../media/image43.png"/><Relationship Id="rId10" Type="http://schemas.openxmlformats.org/officeDocument/2006/relationships/image" Target="../media/image5.png"/><Relationship Id="rId9" Type="http://schemas.openxmlformats.org/officeDocument/2006/relationships/image" Target="../media/image42.png"/><Relationship Id="rId5" Type="http://schemas.openxmlformats.org/officeDocument/2006/relationships/image" Target="../media/image35.png"/><Relationship Id="rId6" Type="http://schemas.openxmlformats.org/officeDocument/2006/relationships/image" Target="../media/image7.png"/><Relationship Id="rId7" Type="http://schemas.openxmlformats.org/officeDocument/2006/relationships/image" Target="../media/image45.png"/><Relationship Id="rId8"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image" Target="../media/image24.png"/><Relationship Id="rId5" Type="http://schemas.openxmlformats.org/officeDocument/2006/relationships/image" Target="../media/image39.png"/><Relationship Id="rId6"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33.png"/><Relationship Id="rId4" Type="http://schemas.openxmlformats.org/officeDocument/2006/relationships/image" Target="../media/image40.png"/><Relationship Id="rId5" Type="http://schemas.openxmlformats.org/officeDocument/2006/relationships/image" Target="../media/image51.png"/><Relationship Id="rId6"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50.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68975" y="1191400"/>
            <a:ext cx="5597700" cy="236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Exploring the Impact of Demographics on Rates of Heart Disease: </a:t>
            </a:r>
            <a:endParaRPr/>
          </a:p>
          <a:p>
            <a:pPr indent="0" lvl="0" marL="0" rtl="0" algn="l">
              <a:spcBef>
                <a:spcPts val="0"/>
              </a:spcBef>
              <a:spcAft>
                <a:spcPts val="0"/>
              </a:spcAft>
              <a:buNone/>
            </a:pPr>
            <a:r>
              <a:rPr b="0" lang="en" sz="3100"/>
              <a:t>A Time Series Analysis</a:t>
            </a:r>
            <a:endParaRPr b="0" sz="3100"/>
          </a:p>
        </p:txBody>
      </p:sp>
      <p:sp>
        <p:nvSpPr>
          <p:cNvPr id="278" name="Google Shape;278;p13"/>
          <p:cNvSpPr txBox="1"/>
          <p:nvPr>
            <p:ph idx="1" type="subTitle"/>
          </p:nvPr>
        </p:nvSpPr>
        <p:spPr>
          <a:xfrm>
            <a:off x="268975" y="35542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Annie Dale &amp; Rebecca Schwarz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Time Series Analysis</a:t>
            </a:r>
            <a:endParaRPr/>
          </a:p>
          <a:p>
            <a:pPr indent="0" lvl="0" marL="457200" rtl="0" algn="l">
              <a:spcBef>
                <a:spcPts val="0"/>
              </a:spcBef>
              <a:spcAft>
                <a:spcPts val="0"/>
              </a:spcAft>
              <a:buNone/>
            </a:pPr>
            <a:r>
              <a:rPr b="0" lang="en" sz="2800"/>
              <a:t>Focuses: Sex, Racial Minority Groups, Regions with Highest Rates</a:t>
            </a:r>
            <a:endParaRPr b="0"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for Modeling: </a:t>
            </a:r>
            <a:r>
              <a:rPr lang="en"/>
              <a:t>Polynomial Regression</a:t>
            </a:r>
            <a:endParaRPr/>
          </a:p>
        </p:txBody>
      </p:sp>
      <p:sp>
        <p:nvSpPr>
          <p:cNvPr id="350" name="Google Shape;350;p23"/>
          <p:cNvSpPr txBox="1"/>
          <p:nvPr>
            <p:ph idx="1" type="body"/>
          </p:nvPr>
        </p:nvSpPr>
        <p:spPr>
          <a:xfrm>
            <a:off x="435825" y="1597875"/>
            <a:ext cx="4988400" cy="29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General Trends</a:t>
            </a:r>
            <a:endParaRPr sz="1600"/>
          </a:p>
          <a:p>
            <a:pPr indent="-311150" lvl="0" marL="457200" rtl="0" algn="l">
              <a:spcBef>
                <a:spcPts val="1200"/>
              </a:spcBef>
              <a:spcAft>
                <a:spcPts val="0"/>
              </a:spcAft>
              <a:buSzPts val="1300"/>
              <a:buChar char="●"/>
            </a:pPr>
            <a:r>
              <a:rPr b="1" lang="en"/>
              <a:t>Steady decrease</a:t>
            </a:r>
            <a:r>
              <a:rPr lang="en"/>
              <a:t> in heart disease rate throughout the years across all demographics</a:t>
            </a:r>
            <a:endParaRPr/>
          </a:p>
          <a:p>
            <a:pPr indent="-311150" lvl="0" marL="457200" rtl="0" algn="l">
              <a:spcBef>
                <a:spcPts val="0"/>
              </a:spcBef>
              <a:spcAft>
                <a:spcPts val="0"/>
              </a:spcAft>
              <a:buSzPts val="1300"/>
              <a:buChar char="●"/>
            </a:pPr>
            <a:r>
              <a:rPr b="1" lang="en"/>
              <a:t>Stationary</a:t>
            </a:r>
            <a:endParaRPr b="1"/>
          </a:p>
          <a:p>
            <a:pPr indent="0" lvl="0" marL="0" rtl="0" algn="l">
              <a:spcBef>
                <a:spcPts val="1200"/>
              </a:spcBef>
              <a:spcAft>
                <a:spcPts val="0"/>
              </a:spcAft>
              <a:buNone/>
            </a:pPr>
            <a:r>
              <a:rPr lang="en" sz="1600"/>
              <a:t>Tried ARIMA models on raw data → unsuccessful</a:t>
            </a:r>
            <a:endParaRPr sz="1600"/>
          </a:p>
          <a:p>
            <a:pPr indent="0" lvl="0" marL="0" rtl="0" algn="l">
              <a:spcBef>
                <a:spcPts val="1200"/>
              </a:spcBef>
              <a:spcAft>
                <a:spcPts val="0"/>
              </a:spcAft>
              <a:buNone/>
            </a:pPr>
            <a:r>
              <a:rPr b="1" lang="en" sz="1600"/>
              <a:t>Polynomial Regression</a:t>
            </a:r>
            <a:r>
              <a:rPr lang="en" sz="1600"/>
              <a:t> (next step)</a:t>
            </a:r>
            <a:endParaRPr sz="1600"/>
          </a:p>
          <a:p>
            <a:pPr indent="-311150" lvl="0" marL="457200" rtl="0" algn="l">
              <a:spcBef>
                <a:spcPts val="1200"/>
              </a:spcBef>
              <a:spcAft>
                <a:spcPts val="0"/>
              </a:spcAft>
              <a:buSzPts val="1300"/>
              <a:buChar char="●"/>
            </a:pPr>
            <a:r>
              <a:rPr lang="en"/>
              <a:t>Similar to linear regression</a:t>
            </a:r>
            <a:endParaRPr/>
          </a:p>
          <a:p>
            <a:pPr indent="-311150" lvl="0" marL="457200" rtl="0" algn="l">
              <a:spcBef>
                <a:spcPts val="0"/>
              </a:spcBef>
              <a:spcAft>
                <a:spcPts val="0"/>
              </a:spcAft>
              <a:buSzPts val="1300"/>
              <a:buChar char="●"/>
            </a:pPr>
            <a:r>
              <a:rPr lang="en"/>
              <a:t>Fits a curved line to the data</a:t>
            </a:r>
            <a:endParaRPr/>
          </a:p>
          <a:p>
            <a:pPr indent="-311150" lvl="0" marL="457200" rtl="0" algn="l">
              <a:spcBef>
                <a:spcPts val="0"/>
              </a:spcBef>
              <a:spcAft>
                <a:spcPts val="0"/>
              </a:spcAft>
              <a:buSzPts val="1300"/>
              <a:buChar char="●"/>
            </a:pPr>
            <a:r>
              <a:rPr lang="en"/>
              <a:t>Polynomial coefficients minimize squared error</a:t>
            </a:r>
            <a:endParaRPr sz="1200"/>
          </a:p>
        </p:txBody>
      </p:sp>
      <p:pic>
        <p:nvPicPr>
          <p:cNvPr id="351" name="Google Shape;351;p23"/>
          <p:cNvPicPr preferRelativeResize="0"/>
          <p:nvPr/>
        </p:nvPicPr>
        <p:blipFill>
          <a:blip r:embed="rId3">
            <a:alphaModFix/>
          </a:blip>
          <a:stretch>
            <a:fillRect/>
          </a:stretch>
        </p:blipFill>
        <p:spPr>
          <a:xfrm>
            <a:off x="5272050" y="1973375"/>
            <a:ext cx="3720300" cy="235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Polynomial Regression</a:t>
            </a:r>
            <a:endParaRPr/>
          </a:p>
        </p:txBody>
      </p:sp>
      <p:sp>
        <p:nvSpPr>
          <p:cNvPr id="357" name="Google Shape;357;p24"/>
          <p:cNvSpPr txBox="1"/>
          <p:nvPr>
            <p:ph idx="1" type="body"/>
          </p:nvPr>
        </p:nvSpPr>
        <p:spPr>
          <a:xfrm>
            <a:off x="1266350" y="1268975"/>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Subset Demographic/Geographic Group</a:t>
            </a:r>
            <a:endParaRPr sz="1600"/>
          </a:p>
          <a:p>
            <a:pPr indent="-330200" lvl="0" marL="457200" rtl="0" algn="l">
              <a:spcBef>
                <a:spcPts val="0"/>
              </a:spcBef>
              <a:spcAft>
                <a:spcPts val="0"/>
              </a:spcAft>
              <a:buSzPts val="1600"/>
              <a:buAutoNum type="arabicPeriod"/>
            </a:pPr>
            <a:r>
              <a:rPr lang="en" sz="1600"/>
              <a:t>Group by year, plot average rate of heart disease overtime</a:t>
            </a:r>
            <a:endParaRPr sz="1600"/>
          </a:p>
          <a:p>
            <a:pPr indent="-330200" lvl="0" marL="457200" rtl="0" algn="l">
              <a:spcBef>
                <a:spcPts val="0"/>
              </a:spcBef>
              <a:spcAft>
                <a:spcPts val="0"/>
              </a:spcAft>
              <a:buSzPts val="1600"/>
              <a:buAutoNum type="arabicPeriod"/>
            </a:pPr>
            <a:r>
              <a:rPr lang="en" sz="1600"/>
              <a:t>Fit a cubic polynomial to the data</a:t>
            </a:r>
            <a:endParaRPr sz="1600"/>
          </a:p>
          <a:p>
            <a:pPr indent="-311150" lvl="1" marL="914400" rtl="0" algn="l">
              <a:spcBef>
                <a:spcPts val="0"/>
              </a:spcBef>
              <a:spcAft>
                <a:spcPts val="0"/>
              </a:spcAft>
              <a:buSzPts val="1300"/>
              <a:buAutoNum type="alphaLcPeriod"/>
            </a:pPr>
            <a:r>
              <a:rPr lang="en" sz="1300"/>
              <a:t>Demonstrate pattern and trend</a:t>
            </a:r>
            <a:endParaRPr sz="1300"/>
          </a:p>
        </p:txBody>
      </p:sp>
      <p:pic>
        <p:nvPicPr>
          <p:cNvPr id="358" name="Google Shape;358;p24"/>
          <p:cNvPicPr preferRelativeResize="0"/>
          <p:nvPr/>
        </p:nvPicPr>
        <p:blipFill>
          <a:blip r:embed="rId3">
            <a:alphaModFix/>
          </a:blip>
          <a:stretch>
            <a:fillRect/>
          </a:stretch>
        </p:blipFill>
        <p:spPr>
          <a:xfrm>
            <a:off x="1151400" y="2571744"/>
            <a:ext cx="3166376" cy="2295626"/>
          </a:xfrm>
          <a:prstGeom prst="rect">
            <a:avLst/>
          </a:prstGeom>
          <a:noFill/>
          <a:ln>
            <a:noFill/>
          </a:ln>
        </p:spPr>
      </p:pic>
      <p:pic>
        <p:nvPicPr>
          <p:cNvPr id="359" name="Google Shape;359;p24"/>
          <p:cNvPicPr preferRelativeResize="0"/>
          <p:nvPr/>
        </p:nvPicPr>
        <p:blipFill>
          <a:blip r:embed="rId4">
            <a:alphaModFix/>
          </a:blip>
          <a:stretch>
            <a:fillRect/>
          </a:stretch>
        </p:blipFill>
        <p:spPr>
          <a:xfrm>
            <a:off x="4777775" y="2571748"/>
            <a:ext cx="3136369" cy="2295626"/>
          </a:xfrm>
          <a:prstGeom prst="rect">
            <a:avLst/>
          </a:prstGeom>
          <a:noFill/>
          <a:ln>
            <a:noFill/>
          </a:ln>
        </p:spPr>
      </p:pic>
      <p:sp>
        <p:nvSpPr>
          <p:cNvPr id="360" name="Google Shape;360;p24"/>
          <p:cNvSpPr txBox="1"/>
          <p:nvPr>
            <p:ph idx="1" type="body"/>
          </p:nvPr>
        </p:nvSpPr>
        <p:spPr>
          <a:xfrm>
            <a:off x="42975" y="3402225"/>
            <a:ext cx="1052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R</a:t>
            </a:r>
            <a:r>
              <a:rPr baseline="30000" lang="en" sz="1600"/>
              <a:t>2</a:t>
            </a:r>
            <a:r>
              <a:rPr lang="en" sz="1600"/>
              <a:t> = 0.99</a:t>
            </a:r>
            <a:endParaRPr sz="1600"/>
          </a:p>
        </p:txBody>
      </p:sp>
      <p:sp>
        <p:nvSpPr>
          <p:cNvPr id="361" name="Google Shape;361;p24"/>
          <p:cNvSpPr txBox="1"/>
          <p:nvPr>
            <p:ph idx="1" type="body"/>
          </p:nvPr>
        </p:nvSpPr>
        <p:spPr>
          <a:xfrm>
            <a:off x="7914150" y="3402225"/>
            <a:ext cx="1052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R</a:t>
            </a:r>
            <a:r>
              <a:rPr baseline="30000" lang="en" sz="1600"/>
              <a:t>2</a:t>
            </a:r>
            <a:r>
              <a:rPr lang="en" sz="1600"/>
              <a:t> = 0.99</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idx="1" type="body"/>
          </p:nvPr>
        </p:nvSpPr>
        <p:spPr>
          <a:xfrm>
            <a:off x="1303800" y="4279350"/>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Polynomial Regression across minority racial groups.</a:t>
            </a:r>
            <a:endParaRPr sz="1600"/>
          </a:p>
        </p:txBody>
      </p:sp>
      <p:pic>
        <p:nvPicPr>
          <p:cNvPr id="367" name="Google Shape;367;p25"/>
          <p:cNvPicPr preferRelativeResize="0"/>
          <p:nvPr/>
        </p:nvPicPr>
        <p:blipFill>
          <a:blip r:embed="rId3">
            <a:alphaModFix/>
          </a:blip>
          <a:stretch>
            <a:fillRect/>
          </a:stretch>
        </p:blipFill>
        <p:spPr>
          <a:xfrm>
            <a:off x="61400" y="1344400"/>
            <a:ext cx="2194560" cy="1938527"/>
          </a:xfrm>
          <a:prstGeom prst="rect">
            <a:avLst/>
          </a:prstGeom>
          <a:noFill/>
          <a:ln>
            <a:noFill/>
          </a:ln>
        </p:spPr>
      </p:pic>
      <p:pic>
        <p:nvPicPr>
          <p:cNvPr id="368" name="Google Shape;368;p25"/>
          <p:cNvPicPr preferRelativeResize="0"/>
          <p:nvPr/>
        </p:nvPicPr>
        <p:blipFill>
          <a:blip r:embed="rId4">
            <a:alphaModFix/>
          </a:blip>
          <a:stretch>
            <a:fillRect/>
          </a:stretch>
        </p:blipFill>
        <p:spPr>
          <a:xfrm>
            <a:off x="2338850" y="1344400"/>
            <a:ext cx="2194559" cy="1938527"/>
          </a:xfrm>
          <a:prstGeom prst="rect">
            <a:avLst/>
          </a:prstGeom>
          <a:noFill/>
          <a:ln>
            <a:noFill/>
          </a:ln>
        </p:spPr>
      </p:pic>
      <p:pic>
        <p:nvPicPr>
          <p:cNvPr id="369" name="Google Shape;369;p25"/>
          <p:cNvPicPr preferRelativeResize="0"/>
          <p:nvPr/>
        </p:nvPicPr>
        <p:blipFill>
          <a:blip r:embed="rId5">
            <a:alphaModFix/>
          </a:blip>
          <a:stretch>
            <a:fillRect/>
          </a:stretch>
        </p:blipFill>
        <p:spPr>
          <a:xfrm>
            <a:off x="4613450" y="1344388"/>
            <a:ext cx="2194560" cy="1938527"/>
          </a:xfrm>
          <a:prstGeom prst="rect">
            <a:avLst/>
          </a:prstGeom>
          <a:noFill/>
          <a:ln>
            <a:noFill/>
          </a:ln>
        </p:spPr>
      </p:pic>
      <p:pic>
        <p:nvPicPr>
          <p:cNvPr id="370" name="Google Shape;370;p25"/>
          <p:cNvPicPr preferRelativeResize="0"/>
          <p:nvPr/>
        </p:nvPicPr>
        <p:blipFill>
          <a:blip r:embed="rId6">
            <a:alphaModFix/>
          </a:blip>
          <a:stretch>
            <a:fillRect/>
          </a:stretch>
        </p:blipFill>
        <p:spPr>
          <a:xfrm>
            <a:off x="6888050" y="1344413"/>
            <a:ext cx="2194560" cy="1938527"/>
          </a:xfrm>
          <a:prstGeom prst="rect">
            <a:avLst/>
          </a:prstGeom>
          <a:noFill/>
          <a:ln>
            <a:noFill/>
          </a:ln>
        </p:spPr>
      </p:pic>
      <p:sp>
        <p:nvSpPr>
          <p:cNvPr id="371" name="Google Shape;371;p25"/>
          <p:cNvSpPr txBox="1"/>
          <p:nvPr>
            <p:ph idx="1" type="body"/>
          </p:nvPr>
        </p:nvSpPr>
        <p:spPr>
          <a:xfrm>
            <a:off x="5340300" y="3327350"/>
            <a:ext cx="1052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a:t>
            </a:r>
            <a:r>
              <a:rPr baseline="30000" lang="en" sz="1600"/>
              <a:t>2</a:t>
            </a:r>
            <a:r>
              <a:rPr lang="en" sz="1600"/>
              <a:t> = 0.84</a:t>
            </a:r>
            <a:endParaRPr sz="1600"/>
          </a:p>
        </p:txBody>
      </p:sp>
      <p:sp>
        <p:nvSpPr>
          <p:cNvPr id="372" name="Google Shape;372;p25"/>
          <p:cNvSpPr txBox="1"/>
          <p:nvPr>
            <p:ph idx="1" type="body"/>
          </p:nvPr>
        </p:nvSpPr>
        <p:spPr>
          <a:xfrm>
            <a:off x="632625" y="3327350"/>
            <a:ext cx="1052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a:t>
            </a:r>
            <a:r>
              <a:rPr baseline="30000" lang="en" sz="1600"/>
              <a:t>2</a:t>
            </a:r>
            <a:r>
              <a:rPr lang="en" sz="1600"/>
              <a:t> = 0.99</a:t>
            </a:r>
            <a:endParaRPr sz="1600"/>
          </a:p>
        </p:txBody>
      </p:sp>
      <p:sp>
        <p:nvSpPr>
          <p:cNvPr id="373" name="Google Shape;373;p25"/>
          <p:cNvSpPr txBox="1"/>
          <p:nvPr>
            <p:ph idx="1" type="body"/>
          </p:nvPr>
        </p:nvSpPr>
        <p:spPr>
          <a:xfrm>
            <a:off x="2910075" y="3327350"/>
            <a:ext cx="1052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a:t>
            </a:r>
            <a:r>
              <a:rPr baseline="30000" lang="en" sz="1600"/>
              <a:t>2</a:t>
            </a:r>
            <a:r>
              <a:rPr lang="en" sz="1600"/>
              <a:t> = 0.99</a:t>
            </a:r>
            <a:endParaRPr sz="1600"/>
          </a:p>
        </p:txBody>
      </p:sp>
      <p:sp>
        <p:nvSpPr>
          <p:cNvPr id="374" name="Google Shape;374;p25"/>
          <p:cNvSpPr txBox="1"/>
          <p:nvPr>
            <p:ph idx="1" type="body"/>
          </p:nvPr>
        </p:nvSpPr>
        <p:spPr>
          <a:xfrm>
            <a:off x="7459275" y="3327350"/>
            <a:ext cx="1052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a:t>
            </a:r>
            <a:r>
              <a:rPr baseline="30000" lang="en" sz="1600"/>
              <a:t>2</a:t>
            </a:r>
            <a:r>
              <a:rPr lang="en" sz="1600"/>
              <a:t> = 0.99</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6"/>
          <p:cNvSpPr txBox="1"/>
          <p:nvPr>
            <p:ph idx="1" type="body"/>
          </p:nvPr>
        </p:nvSpPr>
        <p:spPr>
          <a:xfrm>
            <a:off x="1303800" y="4126950"/>
            <a:ext cx="65580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Polynomial Regression across </a:t>
            </a:r>
            <a:r>
              <a:rPr lang="en" sz="1600"/>
              <a:t>geographic regions with highest rates of heart disease</a:t>
            </a:r>
            <a:r>
              <a:rPr lang="en" sz="1600"/>
              <a:t>.</a:t>
            </a:r>
            <a:endParaRPr sz="1600"/>
          </a:p>
        </p:txBody>
      </p:sp>
      <p:pic>
        <p:nvPicPr>
          <p:cNvPr id="380" name="Google Shape;380;p26"/>
          <p:cNvPicPr preferRelativeResize="0"/>
          <p:nvPr/>
        </p:nvPicPr>
        <p:blipFill>
          <a:blip r:embed="rId3">
            <a:alphaModFix/>
          </a:blip>
          <a:stretch>
            <a:fillRect/>
          </a:stretch>
        </p:blipFill>
        <p:spPr>
          <a:xfrm>
            <a:off x="935925" y="791450"/>
            <a:ext cx="3322550" cy="2604599"/>
          </a:xfrm>
          <a:prstGeom prst="rect">
            <a:avLst/>
          </a:prstGeom>
          <a:noFill/>
          <a:ln>
            <a:noFill/>
          </a:ln>
        </p:spPr>
      </p:pic>
      <p:pic>
        <p:nvPicPr>
          <p:cNvPr id="381" name="Google Shape;381;p26"/>
          <p:cNvPicPr preferRelativeResize="0"/>
          <p:nvPr/>
        </p:nvPicPr>
        <p:blipFill>
          <a:blip r:embed="rId4">
            <a:alphaModFix/>
          </a:blip>
          <a:stretch>
            <a:fillRect/>
          </a:stretch>
        </p:blipFill>
        <p:spPr>
          <a:xfrm>
            <a:off x="4782575" y="792999"/>
            <a:ext cx="3322550" cy="2601513"/>
          </a:xfrm>
          <a:prstGeom prst="rect">
            <a:avLst/>
          </a:prstGeom>
          <a:noFill/>
          <a:ln>
            <a:noFill/>
          </a:ln>
        </p:spPr>
      </p:pic>
      <p:sp>
        <p:nvSpPr>
          <p:cNvPr id="382" name="Google Shape;382;p26"/>
          <p:cNvSpPr txBox="1"/>
          <p:nvPr>
            <p:ph idx="1" type="body"/>
          </p:nvPr>
        </p:nvSpPr>
        <p:spPr>
          <a:xfrm>
            <a:off x="6163925" y="3515850"/>
            <a:ext cx="1052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a:t>
            </a:r>
            <a:r>
              <a:rPr baseline="30000" lang="en" sz="1600"/>
              <a:t>2</a:t>
            </a:r>
            <a:r>
              <a:rPr lang="en" sz="1600"/>
              <a:t> = 0.98</a:t>
            </a:r>
            <a:endParaRPr sz="1600"/>
          </a:p>
        </p:txBody>
      </p:sp>
      <p:sp>
        <p:nvSpPr>
          <p:cNvPr id="383" name="Google Shape;383;p26"/>
          <p:cNvSpPr txBox="1"/>
          <p:nvPr>
            <p:ph idx="1" type="body"/>
          </p:nvPr>
        </p:nvSpPr>
        <p:spPr>
          <a:xfrm>
            <a:off x="2130075" y="3515850"/>
            <a:ext cx="1052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a:t>
            </a:r>
            <a:r>
              <a:rPr baseline="30000" lang="en" sz="1600"/>
              <a:t>2</a:t>
            </a:r>
            <a:r>
              <a:rPr lang="en" sz="1600"/>
              <a:t> = 0.99</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Residuals</a:t>
            </a:r>
            <a:endParaRPr/>
          </a:p>
        </p:txBody>
      </p:sp>
      <p:sp>
        <p:nvSpPr>
          <p:cNvPr id="389" name="Google Shape;389;p27"/>
          <p:cNvSpPr txBox="1"/>
          <p:nvPr>
            <p:ph idx="1" type="body"/>
          </p:nvPr>
        </p:nvSpPr>
        <p:spPr>
          <a:xfrm>
            <a:off x="1303800" y="12783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Residuals = Original Data - Polynomial Regression</a:t>
            </a:r>
            <a:endParaRPr sz="1600"/>
          </a:p>
          <a:p>
            <a:pPr indent="-330200" lvl="0" marL="457200" rtl="0" algn="l">
              <a:spcBef>
                <a:spcPts val="1200"/>
              </a:spcBef>
              <a:spcAft>
                <a:spcPts val="0"/>
              </a:spcAft>
              <a:buSzPts val="1600"/>
              <a:buChar char="●"/>
            </a:pPr>
            <a:r>
              <a:rPr lang="en" sz="1600"/>
              <a:t>Shows the variation in the data by removed the observed trend</a:t>
            </a:r>
            <a:endParaRPr sz="1600"/>
          </a:p>
          <a:p>
            <a:pPr indent="-330200" lvl="0" marL="457200" rtl="0" algn="l">
              <a:spcBef>
                <a:spcPts val="0"/>
              </a:spcBef>
              <a:spcAft>
                <a:spcPts val="0"/>
              </a:spcAft>
              <a:buSzPts val="1600"/>
              <a:buChar char="●"/>
            </a:pPr>
            <a:r>
              <a:rPr lang="en" sz="1600"/>
              <a:t>Use to predict how the data will deviate from the observed trend</a:t>
            </a:r>
            <a:endParaRPr sz="1600"/>
          </a:p>
          <a:p>
            <a:pPr indent="-330200" lvl="0" marL="457200" rtl="0" algn="l">
              <a:spcBef>
                <a:spcPts val="0"/>
              </a:spcBef>
              <a:spcAft>
                <a:spcPts val="0"/>
              </a:spcAft>
              <a:buSzPts val="1600"/>
              <a:buChar char="●"/>
            </a:pPr>
            <a:r>
              <a:rPr lang="en" sz="1600"/>
              <a:t>Creates ‘noise’ in the data that ARIMA models prefer</a:t>
            </a:r>
            <a:endParaRPr sz="1600"/>
          </a:p>
        </p:txBody>
      </p:sp>
      <p:pic>
        <p:nvPicPr>
          <p:cNvPr id="390" name="Google Shape;390;p27"/>
          <p:cNvPicPr preferRelativeResize="0"/>
          <p:nvPr/>
        </p:nvPicPr>
        <p:blipFill>
          <a:blip r:embed="rId3">
            <a:alphaModFix/>
          </a:blip>
          <a:stretch>
            <a:fillRect/>
          </a:stretch>
        </p:blipFill>
        <p:spPr>
          <a:xfrm>
            <a:off x="1119575" y="2743870"/>
            <a:ext cx="3376225" cy="2395855"/>
          </a:xfrm>
          <a:prstGeom prst="rect">
            <a:avLst/>
          </a:prstGeom>
          <a:noFill/>
          <a:ln>
            <a:noFill/>
          </a:ln>
        </p:spPr>
      </p:pic>
      <p:pic>
        <p:nvPicPr>
          <p:cNvPr id="391" name="Google Shape;391;p27"/>
          <p:cNvPicPr preferRelativeResize="0"/>
          <p:nvPr/>
        </p:nvPicPr>
        <p:blipFill>
          <a:blip r:embed="rId4">
            <a:alphaModFix/>
          </a:blip>
          <a:stretch>
            <a:fillRect/>
          </a:stretch>
        </p:blipFill>
        <p:spPr>
          <a:xfrm>
            <a:off x="4726095" y="2743870"/>
            <a:ext cx="3222004" cy="239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8"/>
          <p:cNvSpPr txBox="1"/>
          <p:nvPr>
            <p:ph idx="1" type="body"/>
          </p:nvPr>
        </p:nvSpPr>
        <p:spPr>
          <a:xfrm>
            <a:off x="1303800" y="426062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Plotted residuals across minority racial groups.</a:t>
            </a:r>
            <a:endParaRPr sz="1600"/>
          </a:p>
        </p:txBody>
      </p:sp>
      <p:pic>
        <p:nvPicPr>
          <p:cNvPr id="397" name="Google Shape;397;p28"/>
          <p:cNvPicPr preferRelativeResize="0"/>
          <p:nvPr/>
        </p:nvPicPr>
        <p:blipFill>
          <a:blip r:embed="rId3">
            <a:alphaModFix/>
          </a:blip>
          <a:stretch>
            <a:fillRect/>
          </a:stretch>
        </p:blipFill>
        <p:spPr>
          <a:xfrm>
            <a:off x="0" y="1686114"/>
            <a:ext cx="2246635" cy="1771268"/>
          </a:xfrm>
          <a:prstGeom prst="rect">
            <a:avLst/>
          </a:prstGeom>
          <a:noFill/>
          <a:ln>
            <a:noFill/>
          </a:ln>
        </p:spPr>
      </p:pic>
      <p:pic>
        <p:nvPicPr>
          <p:cNvPr id="398" name="Google Shape;398;p28"/>
          <p:cNvPicPr preferRelativeResize="0"/>
          <p:nvPr/>
        </p:nvPicPr>
        <p:blipFill>
          <a:blip r:embed="rId4">
            <a:alphaModFix/>
          </a:blip>
          <a:stretch>
            <a:fillRect/>
          </a:stretch>
        </p:blipFill>
        <p:spPr>
          <a:xfrm>
            <a:off x="2167907" y="1646462"/>
            <a:ext cx="2383339" cy="1850575"/>
          </a:xfrm>
          <a:prstGeom prst="rect">
            <a:avLst/>
          </a:prstGeom>
          <a:noFill/>
          <a:ln>
            <a:noFill/>
          </a:ln>
        </p:spPr>
      </p:pic>
      <p:pic>
        <p:nvPicPr>
          <p:cNvPr id="399" name="Google Shape;399;p28"/>
          <p:cNvPicPr preferRelativeResize="0"/>
          <p:nvPr/>
        </p:nvPicPr>
        <p:blipFill>
          <a:blip r:embed="rId5">
            <a:alphaModFix/>
          </a:blip>
          <a:stretch>
            <a:fillRect/>
          </a:stretch>
        </p:blipFill>
        <p:spPr>
          <a:xfrm>
            <a:off x="6847067" y="1666288"/>
            <a:ext cx="2296934" cy="1810923"/>
          </a:xfrm>
          <a:prstGeom prst="rect">
            <a:avLst/>
          </a:prstGeom>
          <a:noFill/>
          <a:ln>
            <a:noFill/>
          </a:ln>
        </p:spPr>
      </p:pic>
      <p:pic>
        <p:nvPicPr>
          <p:cNvPr id="400" name="Google Shape;400;p28"/>
          <p:cNvPicPr preferRelativeResize="0"/>
          <p:nvPr/>
        </p:nvPicPr>
        <p:blipFill>
          <a:blip r:embed="rId6">
            <a:alphaModFix/>
          </a:blip>
          <a:stretch>
            <a:fillRect/>
          </a:stretch>
        </p:blipFill>
        <p:spPr>
          <a:xfrm>
            <a:off x="4480892" y="1656375"/>
            <a:ext cx="2357806" cy="183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9"/>
          <p:cNvSpPr txBox="1"/>
          <p:nvPr>
            <p:ph idx="1" type="body"/>
          </p:nvPr>
        </p:nvSpPr>
        <p:spPr>
          <a:xfrm>
            <a:off x="1303800" y="4126950"/>
            <a:ext cx="65580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Plotted residuals across geographic regions with highest rates of heart disease.</a:t>
            </a:r>
            <a:endParaRPr sz="1600"/>
          </a:p>
        </p:txBody>
      </p:sp>
      <p:pic>
        <p:nvPicPr>
          <p:cNvPr id="406" name="Google Shape;406;p29"/>
          <p:cNvPicPr preferRelativeResize="0"/>
          <p:nvPr/>
        </p:nvPicPr>
        <p:blipFill>
          <a:blip r:embed="rId3">
            <a:alphaModFix/>
          </a:blip>
          <a:stretch>
            <a:fillRect/>
          </a:stretch>
        </p:blipFill>
        <p:spPr>
          <a:xfrm>
            <a:off x="379675" y="744275"/>
            <a:ext cx="4292782" cy="3143700"/>
          </a:xfrm>
          <a:prstGeom prst="rect">
            <a:avLst/>
          </a:prstGeom>
          <a:noFill/>
          <a:ln>
            <a:noFill/>
          </a:ln>
        </p:spPr>
      </p:pic>
      <p:pic>
        <p:nvPicPr>
          <p:cNvPr id="407" name="Google Shape;407;p29"/>
          <p:cNvPicPr preferRelativeResize="0"/>
          <p:nvPr/>
        </p:nvPicPr>
        <p:blipFill>
          <a:blip r:embed="rId4">
            <a:alphaModFix/>
          </a:blip>
          <a:stretch>
            <a:fillRect/>
          </a:stretch>
        </p:blipFill>
        <p:spPr>
          <a:xfrm>
            <a:off x="4611450" y="744263"/>
            <a:ext cx="4227750" cy="31437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ARMA Modeling with Residuals</a:t>
            </a:r>
            <a:endParaRPr/>
          </a:p>
        </p:txBody>
      </p:sp>
      <p:sp>
        <p:nvSpPr>
          <p:cNvPr id="413" name="Google Shape;413;p30"/>
          <p:cNvSpPr txBox="1"/>
          <p:nvPr>
            <p:ph idx="1" type="body"/>
          </p:nvPr>
        </p:nvSpPr>
        <p:spPr>
          <a:xfrm>
            <a:off x="1303800" y="1419150"/>
            <a:ext cx="7030500" cy="1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Goal: </a:t>
            </a:r>
            <a:r>
              <a:rPr lang="en" sz="1600"/>
              <a:t>Predict how variation in the data will deviate in the future</a:t>
            </a:r>
            <a:endParaRPr sz="1600"/>
          </a:p>
          <a:p>
            <a:pPr indent="-311150" lvl="0" marL="457200" rtl="0" algn="l">
              <a:spcBef>
                <a:spcPts val="1200"/>
              </a:spcBef>
              <a:spcAft>
                <a:spcPts val="0"/>
              </a:spcAft>
              <a:buSzPts val="1300"/>
              <a:buChar char="●"/>
            </a:pPr>
            <a:r>
              <a:rPr lang="en"/>
              <a:t>Tried Autoregressive with lag order of 1 (influence of the previous value)</a:t>
            </a:r>
            <a:endParaRPr/>
          </a:p>
          <a:p>
            <a:pPr indent="-311150" lvl="0" marL="457200" rtl="0" algn="l">
              <a:spcBef>
                <a:spcPts val="0"/>
              </a:spcBef>
              <a:spcAft>
                <a:spcPts val="0"/>
              </a:spcAft>
              <a:buSzPts val="1300"/>
              <a:buChar char="●"/>
            </a:pPr>
            <a:r>
              <a:rPr lang="en"/>
              <a:t>Tried Moving Average with lag order of 1 (influence of the previous error)</a:t>
            </a:r>
            <a:endParaRPr/>
          </a:p>
        </p:txBody>
      </p:sp>
      <p:pic>
        <p:nvPicPr>
          <p:cNvPr id="414" name="Google Shape;414;p30"/>
          <p:cNvPicPr preferRelativeResize="0"/>
          <p:nvPr/>
        </p:nvPicPr>
        <p:blipFill>
          <a:blip r:embed="rId3">
            <a:alphaModFix/>
          </a:blip>
          <a:stretch>
            <a:fillRect/>
          </a:stretch>
        </p:blipFill>
        <p:spPr>
          <a:xfrm>
            <a:off x="1105726" y="2517751"/>
            <a:ext cx="3393605" cy="2518925"/>
          </a:xfrm>
          <a:prstGeom prst="rect">
            <a:avLst/>
          </a:prstGeom>
          <a:noFill/>
          <a:ln>
            <a:noFill/>
          </a:ln>
        </p:spPr>
      </p:pic>
      <p:pic>
        <p:nvPicPr>
          <p:cNvPr id="415" name="Google Shape;415;p30"/>
          <p:cNvPicPr preferRelativeResize="0"/>
          <p:nvPr/>
        </p:nvPicPr>
        <p:blipFill>
          <a:blip r:embed="rId4">
            <a:alphaModFix/>
          </a:blip>
          <a:stretch>
            <a:fillRect/>
          </a:stretch>
        </p:blipFill>
        <p:spPr>
          <a:xfrm>
            <a:off x="4754675" y="2517750"/>
            <a:ext cx="3349342" cy="2518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1"/>
          <p:cNvSpPr txBox="1"/>
          <p:nvPr>
            <p:ph idx="1" type="body"/>
          </p:nvPr>
        </p:nvSpPr>
        <p:spPr>
          <a:xfrm>
            <a:off x="1303800" y="410822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Plotted residuals, autoregressive predictions, and moving average predictions across minority racial groups.</a:t>
            </a:r>
            <a:endParaRPr sz="1600"/>
          </a:p>
        </p:txBody>
      </p:sp>
      <p:pic>
        <p:nvPicPr>
          <p:cNvPr id="421" name="Google Shape;421;p31"/>
          <p:cNvPicPr preferRelativeResize="0"/>
          <p:nvPr/>
        </p:nvPicPr>
        <p:blipFill>
          <a:blip r:embed="rId3">
            <a:alphaModFix/>
          </a:blip>
          <a:stretch>
            <a:fillRect/>
          </a:stretch>
        </p:blipFill>
        <p:spPr>
          <a:xfrm>
            <a:off x="0" y="1647050"/>
            <a:ext cx="2286000" cy="1849400"/>
          </a:xfrm>
          <a:prstGeom prst="rect">
            <a:avLst/>
          </a:prstGeom>
          <a:noFill/>
          <a:ln>
            <a:noFill/>
          </a:ln>
        </p:spPr>
      </p:pic>
      <p:pic>
        <p:nvPicPr>
          <p:cNvPr id="422" name="Google Shape;422;p31"/>
          <p:cNvPicPr preferRelativeResize="0"/>
          <p:nvPr/>
        </p:nvPicPr>
        <p:blipFill>
          <a:blip r:embed="rId4">
            <a:alphaModFix/>
          </a:blip>
          <a:stretch>
            <a:fillRect/>
          </a:stretch>
        </p:blipFill>
        <p:spPr>
          <a:xfrm>
            <a:off x="2285992" y="1659117"/>
            <a:ext cx="2286000" cy="1825258"/>
          </a:xfrm>
          <a:prstGeom prst="rect">
            <a:avLst/>
          </a:prstGeom>
          <a:noFill/>
          <a:ln>
            <a:noFill/>
          </a:ln>
        </p:spPr>
      </p:pic>
      <p:pic>
        <p:nvPicPr>
          <p:cNvPr id="423" name="Google Shape;423;p31"/>
          <p:cNvPicPr preferRelativeResize="0"/>
          <p:nvPr/>
        </p:nvPicPr>
        <p:blipFill>
          <a:blip r:embed="rId5">
            <a:alphaModFix/>
          </a:blip>
          <a:stretch>
            <a:fillRect/>
          </a:stretch>
        </p:blipFill>
        <p:spPr>
          <a:xfrm>
            <a:off x="4571993" y="1647050"/>
            <a:ext cx="2286000" cy="1849393"/>
          </a:xfrm>
          <a:prstGeom prst="rect">
            <a:avLst/>
          </a:prstGeom>
          <a:noFill/>
          <a:ln>
            <a:noFill/>
          </a:ln>
        </p:spPr>
      </p:pic>
      <p:pic>
        <p:nvPicPr>
          <p:cNvPr id="424" name="Google Shape;424;p31"/>
          <p:cNvPicPr preferRelativeResize="0"/>
          <p:nvPr/>
        </p:nvPicPr>
        <p:blipFill>
          <a:blip r:embed="rId6">
            <a:alphaModFix/>
          </a:blip>
          <a:stretch>
            <a:fillRect/>
          </a:stretch>
        </p:blipFill>
        <p:spPr>
          <a:xfrm>
            <a:off x="6858000" y="1659127"/>
            <a:ext cx="2286000" cy="1825254"/>
          </a:xfrm>
          <a:prstGeom prst="rect">
            <a:avLst/>
          </a:prstGeom>
          <a:noFill/>
          <a:ln>
            <a:noFill/>
          </a:ln>
        </p:spPr>
      </p:pic>
      <p:sp>
        <p:nvSpPr>
          <p:cNvPr id="425" name="Google Shape;425;p31"/>
          <p:cNvSpPr txBox="1"/>
          <p:nvPr>
            <p:ph idx="1" type="body"/>
          </p:nvPr>
        </p:nvSpPr>
        <p:spPr>
          <a:xfrm>
            <a:off x="1650450" y="6131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Plotted residuals across minority racial groups.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Importance</a:t>
            </a:r>
            <a:endParaRPr/>
          </a:p>
        </p:txBody>
      </p:sp>
      <p:sp>
        <p:nvSpPr>
          <p:cNvPr id="284" name="Google Shape;284;p14"/>
          <p:cNvSpPr txBox="1"/>
          <p:nvPr>
            <p:ph idx="1" type="body"/>
          </p:nvPr>
        </p:nvSpPr>
        <p:spPr>
          <a:xfrm>
            <a:off x="1303800" y="1358300"/>
            <a:ext cx="4411200" cy="31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Heart Disease</a:t>
            </a:r>
            <a:r>
              <a:rPr lang="en" sz="1600"/>
              <a:t>: broad term for variety of cardiovascular diseases</a:t>
            </a:r>
            <a:endParaRPr sz="1600"/>
          </a:p>
          <a:p>
            <a:pPr indent="-311150" lvl="0" marL="457200" rtl="0" algn="l">
              <a:spcBef>
                <a:spcPts val="1200"/>
              </a:spcBef>
              <a:spcAft>
                <a:spcPts val="0"/>
              </a:spcAft>
              <a:buSzPts val="1300"/>
              <a:buChar char="●"/>
            </a:pPr>
            <a:r>
              <a:rPr lang="en"/>
              <a:t>Ex: Strokes, Heart Failure, Coronary Heart Disease, Cardiovascular Disease</a:t>
            </a:r>
            <a:endParaRPr/>
          </a:p>
          <a:p>
            <a:pPr indent="-311150" lvl="0" marL="457200" rtl="0" algn="l">
              <a:spcBef>
                <a:spcPts val="0"/>
              </a:spcBef>
              <a:spcAft>
                <a:spcPts val="0"/>
              </a:spcAft>
              <a:buSzPts val="1300"/>
              <a:buChar char="●"/>
            </a:pPr>
            <a:r>
              <a:rPr lang="en"/>
              <a:t>Leading </a:t>
            </a:r>
            <a:r>
              <a:rPr b="1" lang="en"/>
              <a:t>cause of death</a:t>
            </a:r>
            <a:r>
              <a:rPr lang="en"/>
              <a:t> in the US</a:t>
            </a:r>
            <a:endParaRPr/>
          </a:p>
          <a:p>
            <a:pPr indent="-311150" lvl="0" marL="457200" rtl="0" algn="l">
              <a:spcBef>
                <a:spcPts val="0"/>
              </a:spcBef>
              <a:spcAft>
                <a:spcPts val="0"/>
              </a:spcAft>
              <a:buSzPts val="1300"/>
              <a:buChar char="●"/>
            </a:pPr>
            <a:r>
              <a:rPr lang="en"/>
              <a:t>Caused by genetic and lifestyle factors</a:t>
            </a:r>
            <a:endParaRPr/>
          </a:p>
          <a:p>
            <a:pPr indent="0" lvl="0" marL="0" rtl="0" algn="l">
              <a:spcBef>
                <a:spcPts val="1200"/>
              </a:spcBef>
              <a:spcAft>
                <a:spcPts val="0"/>
              </a:spcAft>
              <a:buNone/>
            </a:pPr>
            <a:r>
              <a:rPr lang="en" sz="1600"/>
              <a:t>Need an understanding of demographic and geographic factors and trends</a:t>
            </a:r>
            <a:endParaRPr sz="1600"/>
          </a:p>
          <a:p>
            <a:pPr indent="-311150" lvl="0" marL="457200" rtl="0" algn="l">
              <a:spcBef>
                <a:spcPts val="1200"/>
              </a:spcBef>
              <a:spcAft>
                <a:spcPts val="0"/>
              </a:spcAft>
              <a:buSzPts val="1300"/>
              <a:buChar char="●"/>
            </a:pPr>
            <a:r>
              <a:rPr lang="en"/>
              <a:t>Major </a:t>
            </a:r>
            <a:r>
              <a:rPr b="1" lang="en"/>
              <a:t>healthcare disparities</a:t>
            </a:r>
            <a:r>
              <a:rPr lang="en"/>
              <a:t> in minority groups</a:t>
            </a:r>
            <a:endParaRPr/>
          </a:p>
          <a:p>
            <a:pPr indent="-311150" lvl="0" marL="457200" rtl="0" algn="l">
              <a:spcBef>
                <a:spcPts val="0"/>
              </a:spcBef>
              <a:spcAft>
                <a:spcPts val="0"/>
              </a:spcAft>
              <a:buSzPts val="1300"/>
              <a:buChar char="●"/>
            </a:pPr>
            <a:r>
              <a:rPr lang="en"/>
              <a:t>Regions have different cultures and lifestyles</a:t>
            </a:r>
            <a:endParaRPr/>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5840925" y="1261450"/>
            <a:ext cx="3070924" cy="3070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txBox="1"/>
          <p:nvPr>
            <p:ph idx="1" type="body"/>
          </p:nvPr>
        </p:nvSpPr>
        <p:spPr>
          <a:xfrm>
            <a:off x="1303800" y="4126950"/>
            <a:ext cx="69510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Plotted residuals, autoregressive predictions, and moving average predictions across geographic regions with highest rates of heart disease.</a:t>
            </a:r>
            <a:endParaRPr sz="1600"/>
          </a:p>
        </p:txBody>
      </p:sp>
      <p:pic>
        <p:nvPicPr>
          <p:cNvPr id="431" name="Google Shape;431;p32"/>
          <p:cNvPicPr preferRelativeResize="0"/>
          <p:nvPr/>
        </p:nvPicPr>
        <p:blipFill>
          <a:blip r:embed="rId3">
            <a:alphaModFix/>
          </a:blip>
          <a:stretch>
            <a:fillRect/>
          </a:stretch>
        </p:blipFill>
        <p:spPr>
          <a:xfrm>
            <a:off x="133675" y="606175"/>
            <a:ext cx="4457071" cy="3308250"/>
          </a:xfrm>
          <a:prstGeom prst="rect">
            <a:avLst/>
          </a:prstGeom>
          <a:noFill/>
          <a:ln>
            <a:noFill/>
          </a:ln>
        </p:spPr>
      </p:pic>
      <p:pic>
        <p:nvPicPr>
          <p:cNvPr id="432" name="Google Shape;432;p32"/>
          <p:cNvPicPr preferRelativeResize="0"/>
          <p:nvPr/>
        </p:nvPicPr>
        <p:blipFill>
          <a:blip r:embed="rId4">
            <a:alphaModFix/>
          </a:blip>
          <a:stretch>
            <a:fillRect/>
          </a:stretch>
        </p:blipFill>
        <p:spPr>
          <a:xfrm>
            <a:off x="4592725" y="606175"/>
            <a:ext cx="4398875" cy="33082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Key Takeaways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443" name="Google Shape;443;p34"/>
          <p:cNvSpPr txBox="1"/>
          <p:nvPr>
            <p:ph idx="1" type="body"/>
          </p:nvPr>
        </p:nvSpPr>
        <p:spPr>
          <a:xfrm>
            <a:off x="1250275" y="1333550"/>
            <a:ext cx="5088600" cy="32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Polynomial Regression</a:t>
            </a:r>
            <a:r>
              <a:rPr lang="en" sz="1600"/>
              <a:t> had the </a:t>
            </a:r>
            <a:r>
              <a:rPr b="1" lang="en" sz="1600"/>
              <a:t>best fit</a:t>
            </a:r>
            <a:r>
              <a:rPr lang="en" sz="1600"/>
              <a:t> (R</a:t>
            </a:r>
            <a:r>
              <a:rPr baseline="30000" lang="en" sz="1600"/>
              <a:t>2</a:t>
            </a:r>
            <a:r>
              <a:rPr lang="en" sz="1600"/>
              <a:t> ≈ 0.99) across the groups of interest (Sex, Minority Races, Geographic Areas with highest rates of heart disease)</a:t>
            </a:r>
            <a:endParaRPr sz="1600"/>
          </a:p>
          <a:p>
            <a:pPr indent="-311150" lvl="0" marL="457200" rtl="0" algn="l">
              <a:spcBef>
                <a:spcPts val="1200"/>
              </a:spcBef>
              <a:spcAft>
                <a:spcPts val="0"/>
              </a:spcAft>
              <a:buSzPts val="1300"/>
              <a:buChar char="●"/>
            </a:pPr>
            <a:r>
              <a:rPr lang="en"/>
              <a:t>Overall trend in data easy to predict with this model</a:t>
            </a:r>
            <a:endParaRPr/>
          </a:p>
          <a:p>
            <a:pPr indent="0" lvl="0" marL="0" rtl="0" algn="l">
              <a:spcBef>
                <a:spcPts val="1200"/>
              </a:spcBef>
              <a:spcAft>
                <a:spcPts val="0"/>
              </a:spcAft>
              <a:buNone/>
            </a:pPr>
            <a:r>
              <a:rPr lang="en" sz="1600"/>
              <a:t>Goal: Observe how variation would deviate in the future → Hard to do</a:t>
            </a:r>
            <a:endParaRPr sz="1600"/>
          </a:p>
          <a:p>
            <a:pPr indent="-311150" lvl="0" marL="457200" rtl="0" algn="l">
              <a:spcBef>
                <a:spcPts val="1200"/>
              </a:spcBef>
              <a:spcAft>
                <a:spcPts val="0"/>
              </a:spcAft>
              <a:buSzPts val="1300"/>
              <a:buChar char="●"/>
            </a:pPr>
            <a:r>
              <a:rPr lang="en"/>
              <a:t>Calculate residuals → tried Autoregressive v. Moving Average</a:t>
            </a:r>
            <a:endParaRPr/>
          </a:p>
          <a:p>
            <a:pPr indent="-311150" lvl="0" marL="457200" rtl="0" algn="l">
              <a:spcBef>
                <a:spcPts val="0"/>
              </a:spcBef>
              <a:spcAft>
                <a:spcPts val="0"/>
              </a:spcAft>
              <a:buSzPts val="1300"/>
              <a:buChar char="●"/>
            </a:pPr>
            <a:r>
              <a:rPr lang="en"/>
              <a:t>Similar fits (similar Log Likelihoods) → still not the best predictor</a:t>
            </a:r>
            <a:endParaRPr/>
          </a:p>
        </p:txBody>
      </p:sp>
      <p:pic>
        <p:nvPicPr>
          <p:cNvPr id="444" name="Google Shape;444;p34"/>
          <p:cNvPicPr preferRelativeResize="0"/>
          <p:nvPr/>
        </p:nvPicPr>
        <p:blipFill rotWithShape="1">
          <a:blip r:embed="rId3">
            <a:alphaModFix/>
          </a:blip>
          <a:srcRect b="0" l="16631" r="16737" t="0"/>
          <a:stretch/>
        </p:blipFill>
        <p:spPr>
          <a:xfrm>
            <a:off x="6415075" y="1597876"/>
            <a:ext cx="2533700" cy="2530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5"/>
          <p:cNvSpPr txBox="1"/>
          <p:nvPr>
            <p:ph type="title"/>
          </p:nvPr>
        </p:nvSpPr>
        <p:spPr>
          <a:xfrm>
            <a:off x="1388625" y="10775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400"/>
              <a:t>Thank you!</a:t>
            </a:r>
            <a:endParaRPr sz="6400"/>
          </a:p>
        </p:txBody>
      </p:sp>
      <p:sp>
        <p:nvSpPr>
          <p:cNvPr id="450" name="Google Shape;450;p35"/>
          <p:cNvSpPr txBox="1"/>
          <p:nvPr>
            <p:ph idx="1" type="body"/>
          </p:nvPr>
        </p:nvSpPr>
        <p:spPr>
          <a:xfrm>
            <a:off x="1388625" y="25599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800"/>
              <a:t>Questions?</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Polynomial Regression Continued</a:t>
            </a:r>
            <a:endParaRPr/>
          </a:p>
        </p:txBody>
      </p:sp>
      <p:sp>
        <p:nvSpPr>
          <p:cNvPr id="456" name="Google Shape;456;p36"/>
          <p:cNvSpPr txBox="1"/>
          <p:nvPr>
            <p:ph idx="1" type="body"/>
          </p:nvPr>
        </p:nvSpPr>
        <p:spPr>
          <a:xfrm>
            <a:off x="260350" y="1567550"/>
            <a:ext cx="35601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graph to the right represents the trend in heart disease rates over the female demographic for the 21 year period. </a:t>
            </a:r>
            <a:endParaRPr/>
          </a:p>
          <a:p>
            <a:pPr indent="0" lvl="0" marL="0" rtl="0" algn="l">
              <a:spcBef>
                <a:spcPts val="1200"/>
              </a:spcBef>
              <a:spcAft>
                <a:spcPts val="0"/>
              </a:spcAft>
              <a:buNone/>
            </a:pPr>
            <a:r>
              <a:rPr lang="en"/>
              <a:t>First we will assign x values to the years of data, and y values to the average % rate of heart disease values, for each year in the data</a:t>
            </a:r>
            <a:endParaRPr/>
          </a:p>
          <a:p>
            <a:pPr indent="0" lvl="0" marL="0" rtl="0" algn="l">
              <a:lnSpc>
                <a:spcPct val="135714"/>
              </a:lnSpc>
              <a:spcBef>
                <a:spcPts val="1200"/>
              </a:spcBef>
              <a:spcAft>
                <a:spcPts val="0"/>
              </a:spcAft>
              <a:buNone/>
            </a:pPr>
            <a:r>
              <a:rPr lang="en" sz="1050">
                <a:solidFill>
                  <a:srgbClr val="D4D4D4"/>
                </a:solidFill>
                <a:highlight>
                  <a:srgbClr val="1E1E1E"/>
                </a:highlight>
                <a:latin typeface="Courier New"/>
                <a:ea typeface="Courier New"/>
                <a:cs typeface="Courier New"/>
                <a:sym typeface="Courier New"/>
              </a:rPr>
              <a:t>x = pd.to_datetime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avg_female_df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'year'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format=</a:t>
            </a:r>
            <a:r>
              <a:rPr lang="en" sz="1050">
                <a:solidFill>
                  <a:srgbClr val="CE9178"/>
                </a:solidFill>
                <a:highlight>
                  <a:srgbClr val="1E1E1E"/>
                </a:highlight>
                <a:latin typeface="Courier New"/>
                <a:ea typeface="Courier New"/>
                <a:cs typeface="Courier New"/>
                <a:sym typeface="Courier New"/>
              </a:rPr>
              <a:t>"%Y"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y = avg_female_df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'avg_rate_disease'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a:t>. </a:t>
            </a:r>
            <a:endParaRPr/>
          </a:p>
          <a:p>
            <a:pPr indent="0" lvl="0" marL="0" rtl="0" algn="l">
              <a:spcBef>
                <a:spcPts val="1200"/>
              </a:spcBef>
              <a:spcAft>
                <a:spcPts val="1200"/>
              </a:spcAft>
              <a:buNone/>
            </a:pPr>
            <a:r>
              <a:t/>
            </a:r>
            <a:endParaRPr/>
          </a:p>
        </p:txBody>
      </p:sp>
      <p:pic>
        <p:nvPicPr>
          <p:cNvPr id="457" name="Google Shape;457;p36"/>
          <p:cNvPicPr preferRelativeResize="0"/>
          <p:nvPr/>
        </p:nvPicPr>
        <p:blipFill>
          <a:blip r:embed="rId3">
            <a:alphaModFix/>
          </a:blip>
          <a:stretch>
            <a:fillRect/>
          </a:stretch>
        </p:blipFill>
        <p:spPr>
          <a:xfrm>
            <a:off x="4216250" y="1295200"/>
            <a:ext cx="4417952" cy="3240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Polynomial Regression: Numpy Library</a:t>
            </a:r>
            <a:endParaRPr/>
          </a:p>
        </p:txBody>
      </p:sp>
      <p:sp>
        <p:nvSpPr>
          <p:cNvPr id="463" name="Google Shape;463;p37"/>
          <p:cNvSpPr txBox="1"/>
          <p:nvPr>
            <p:ph idx="1" type="body"/>
          </p:nvPr>
        </p:nvSpPr>
        <p:spPr>
          <a:xfrm>
            <a:off x="101575" y="1597875"/>
            <a:ext cx="3790500" cy="3347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After assigning the x and y-values, we fit a polynomial function with a degree of 3 (cubic) to the data. </a:t>
            </a:r>
            <a:endParaRPr/>
          </a:p>
          <a:p>
            <a:pPr indent="0" lvl="0" marL="0" rtl="0" algn="l">
              <a:lnSpc>
                <a:spcPct val="135714"/>
              </a:lnSpc>
              <a:spcBef>
                <a:spcPts val="1200"/>
              </a:spcBef>
              <a:spcAft>
                <a:spcPts val="0"/>
              </a:spcAft>
              <a:buNone/>
            </a:pPr>
            <a:r>
              <a:rPr lang="en" sz="1050">
                <a:solidFill>
                  <a:srgbClr val="D4D4D4"/>
                </a:solidFill>
                <a:highlight>
                  <a:srgbClr val="1E1E1E"/>
                </a:highlight>
                <a:latin typeface="Courier New"/>
                <a:ea typeface="Courier New"/>
                <a:cs typeface="Courier New"/>
                <a:sym typeface="Courier New"/>
              </a:rPr>
              <a:t>z = np.polyfit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 = np.poly1d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z</a:t>
            </a:r>
            <a:r>
              <a:rPr lang="en" sz="1050">
                <a:solidFill>
                  <a:srgbClr val="DCDCDC"/>
                </a:solidFill>
                <a:highlight>
                  <a:srgbClr val="1E1E1E"/>
                </a:highlight>
                <a:latin typeface="Courier New"/>
                <a:ea typeface="Courier New"/>
                <a:cs typeface="Courier New"/>
                <a:sym typeface="Courier New"/>
              </a:rPr>
              <a:t>)</a:t>
            </a:r>
            <a:endParaRPr/>
          </a:p>
          <a:p>
            <a:pPr indent="0" lvl="0" marL="0" rtl="0" algn="l">
              <a:spcBef>
                <a:spcPts val="0"/>
              </a:spcBef>
              <a:spcAft>
                <a:spcPts val="0"/>
              </a:spcAft>
              <a:buNone/>
            </a:pPr>
            <a:r>
              <a:rPr lang="en"/>
              <a:t>The function returns coefficients of the polynomial that minimize the squared error (z).</a:t>
            </a:r>
            <a:endParaRPr/>
          </a:p>
          <a:p>
            <a:pPr indent="0" lvl="0" marL="0" rtl="0" algn="l">
              <a:lnSpc>
                <a:spcPct val="135714"/>
              </a:lnSpc>
              <a:spcBef>
                <a:spcPts val="1200"/>
              </a:spcBef>
              <a:spcAft>
                <a:spcPts val="0"/>
              </a:spcAft>
              <a:buNone/>
            </a:pPr>
            <a:r>
              <a:rPr lang="en" sz="1050">
                <a:solidFill>
                  <a:srgbClr val="D4D4D4"/>
                </a:solidFill>
                <a:highlight>
                  <a:srgbClr val="1E1E1E"/>
                </a:highlight>
                <a:latin typeface="Courier New"/>
                <a:ea typeface="Courier New"/>
                <a:cs typeface="Courier New"/>
                <a:sym typeface="Courier New"/>
              </a:rPr>
              <a:t>z = np.polyfit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endParaRPr/>
          </a:p>
          <a:p>
            <a:pPr indent="0" lvl="0" marL="0" rtl="0" algn="l">
              <a:spcBef>
                <a:spcPts val="0"/>
              </a:spcBef>
              <a:spcAft>
                <a:spcPts val="0"/>
              </a:spcAft>
              <a:buNone/>
            </a:pPr>
            <a:r>
              <a:rPr lang="en"/>
              <a:t>We then fit a polynomial </a:t>
            </a:r>
            <a:r>
              <a:rPr lang="en"/>
              <a:t>function</a:t>
            </a:r>
            <a:r>
              <a:rPr lang="en"/>
              <a:t> (f) using the coefficients(z), which is used to evaluate y-values for any given x-value.</a:t>
            </a:r>
            <a:endParaRPr/>
          </a:p>
          <a:p>
            <a:pPr indent="0" lvl="0" marL="0" rtl="0" algn="l">
              <a:lnSpc>
                <a:spcPct val="135714"/>
              </a:lnSpc>
              <a:spcBef>
                <a:spcPts val="1200"/>
              </a:spcBef>
              <a:spcAft>
                <a:spcPts val="0"/>
              </a:spcAft>
              <a:buNone/>
            </a:pPr>
            <a:r>
              <a:rPr lang="en" sz="1050">
                <a:solidFill>
                  <a:srgbClr val="D4D4D4"/>
                </a:solidFill>
                <a:highlight>
                  <a:srgbClr val="1E1E1E"/>
                </a:highlight>
                <a:latin typeface="Courier New"/>
                <a:ea typeface="Courier New"/>
                <a:cs typeface="Courier New"/>
                <a:sym typeface="Courier New"/>
              </a:rPr>
              <a:t>f = np.poly1d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z</a:t>
            </a:r>
            <a:r>
              <a:rPr lang="en" sz="1050">
                <a:solidFill>
                  <a:srgbClr val="DCDCDC"/>
                </a:solidFill>
                <a:highlight>
                  <a:srgbClr val="1E1E1E"/>
                </a:highlight>
                <a:latin typeface="Courier New"/>
                <a:ea typeface="Courier New"/>
                <a:cs typeface="Courier New"/>
                <a:sym typeface="Courier New"/>
              </a:rPr>
              <a:t>)</a:t>
            </a:r>
            <a:endParaRPr/>
          </a:p>
          <a:p>
            <a:pPr indent="0" lvl="0" marL="0" rtl="0" algn="l">
              <a:spcBef>
                <a:spcPts val="0"/>
              </a:spcBef>
              <a:spcAft>
                <a:spcPts val="0"/>
              </a:spcAft>
              <a:buNone/>
            </a:pPr>
            <a:r>
              <a:rPr lang="en"/>
              <a:t>Lastly, the new x and y-values are calculated using the polynomial function (f).</a:t>
            </a:r>
            <a:endParaRPr/>
          </a:p>
          <a:p>
            <a:pPr indent="0" lvl="0" marL="0" rtl="0" algn="l">
              <a:lnSpc>
                <a:spcPct val="135714"/>
              </a:lnSpc>
              <a:spcBef>
                <a:spcPts val="1200"/>
              </a:spcBef>
              <a:spcAft>
                <a:spcPts val="0"/>
              </a:spcAft>
              <a:buNone/>
            </a:pPr>
            <a:r>
              <a:rPr lang="en" sz="1050">
                <a:solidFill>
                  <a:srgbClr val="D4D4D4"/>
                </a:solidFill>
                <a:highlight>
                  <a:srgbClr val="1E1E1E"/>
                </a:highlight>
                <a:latin typeface="Courier New"/>
                <a:ea typeface="Courier New"/>
                <a:cs typeface="Courier New"/>
                <a:sym typeface="Courier New"/>
              </a:rPr>
              <a:t>x_new = np.linspace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1999</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2019</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y_new = 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x_new</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464" name="Google Shape;464;p37"/>
          <p:cNvPicPr preferRelativeResize="0"/>
          <p:nvPr/>
        </p:nvPicPr>
        <p:blipFill>
          <a:blip r:embed="rId3">
            <a:alphaModFix/>
          </a:blip>
          <a:stretch>
            <a:fillRect/>
          </a:stretch>
        </p:blipFill>
        <p:spPr>
          <a:xfrm>
            <a:off x="3829175" y="1350850"/>
            <a:ext cx="5314825" cy="32181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8"/>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Polynomial Regression for the Male Demographic.</a:t>
            </a:r>
            <a:endParaRPr/>
          </a:p>
        </p:txBody>
      </p:sp>
      <p:pic>
        <p:nvPicPr>
          <p:cNvPr id="470" name="Google Shape;470;p38"/>
          <p:cNvPicPr preferRelativeResize="0"/>
          <p:nvPr/>
        </p:nvPicPr>
        <p:blipFill>
          <a:blip r:embed="rId3">
            <a:alphaModFix/>
          </a:blip>
          <a:stretch>
            <a:fillRect/>
          </a:stretch>
        </p:blipFill>
        <p:spPr>
          <a:xfrm>
            <a:off x="142375" y="861300"/>
            <a:ext cx="3919075" cy="2874875"/>
          </a:xfrm>
          <a:prstGeom prst="rect">
            <a:avLst/>
          </a:prstGeom>
          <a:noFill/>
          <a:ln>
            <a:noFill/>
          </a:ln>
        </p:spPr>
      </p:pic>
      <p:pic>
        <p:nvPicPr>
          <p:cNvPr id="471" name="Google Shape;471;p38"/>
          <p:cNvPicPr preferRelativeResize="0"/>
          <p:nvPr/>
        </p:nvPicPr>
        <p:blipFill>
          <a:blip r:embed="rId4">
            <a:alphaModFix/>
          </a:blip>
          <a:stretch>
            <a:fillRect/>
          </a:stretch>
        </p:blipFill>
        <p:spPr>
          <a:xfrm>
            <a:off x="4747050" y="884175"/>
            <a:ext cx="3922776" cy="28712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Minority Racial Groups</a:t>
            </a:r>
            <a:endParaRPr/>
          </a:p>
        </p:txBody>
      </p:sp>
      <p:pic>
        <p:nvPicPr>
          <p:cNvPr id="477" name="Google Shape;477;p39"/>
          <p:cNvPicPr preferRelativeResize="0"/>
          <p:nvPr/>
        </p:nvPicPr>
        <p:blipFill>
          <a:blip r:embed="rId3">
            <a:alphaModFix/>
          </a:blip>
          <a:stretch>
            <a:fillRect/>
          </a:stretch>
        </p:blipFill>
        <p:spPr>
          <a:xfrm>
            <a:off x="76200" y="1831075"/>
            <a:ext cx="2194560" cy="1938527"/>
          </a:xfrm>
          <a:prstGeom prst="rect">
            <a:avLst/>
          </a:prstGeom>
          <a:noFill/>
          <a:ln>
            <a:noFill/>
          </a:ln>
        </p:spPr>
      </p:pic>
      <p:pic>
        <p:nvPicPr>
          <p:cNvPr id="478" name="Google Shape;478;p39"/>
          <p:cNvPicPr preferRelativeResize="0"/>
          <p:nvPr/>
        </p:nvPicPr>
        <p:blipFill>
          <a:blip r:embed="rId4">
            <a:alphaModFix/>
          </a:blip>
          <a:stretch>
            <a:fillRect/>
          </a:stretch>
        </p:blipFill>
        <p:spPr>
          <a:xfrm>
            <a:off x="2353650" y="1831075"/>
            <a:ext cx="2194559" cy="1938527"/>
          </a:xfrm>
          <a:prstGeom prst="rect">
            <a:avLst/>
          </a:prstGeom>
          <a:noFill/>
          <a:ln>
            <a:noFill/>
          </a:ln>
        </p:spPr>
      </p:pic>
      <p:pic>
        <p:nvPicPr>
          <p:cNvPr id="479" name="Google Shape;479;p39"/>
          <p:cNvPicPr preferRelativeResize="0"/>
          <p:nvPr/>
        </p:nvPicPr>
        <p:blipFill>
          <a:blip r:embed="rId5">
            <a:alphaModFix/>
          </a:blip>
          <a:stretch>
            <a:fillRect/>
          </a:stretch>
        </p:blipFill>
        <p:spPr>
          <a:xfrm>
            <a:off x="4628250" y="1831063"/>
            <a:ext cx="2194560" cy="1938527"/>
          </a:xfrm>
          <a:prstGeom prst="rect">
            <a:avLst/>
          </a:prstGeom>
          <a:noFill/>
          <a:ln>
            <a:noFill/>
          </a:ln>
        </p:spPr>
      </p:pic>
      <p:pic>
        <p:nvPicPr>
          <p:cNvPr id="480" name="Google Shape;480;p39"/>
          <p:cNvPicPr preferRelativeResize="0"/>
          <p:nvPr/>
        </p:nvPicPr>
        <p:blipFill>
          <a:blip r:embed="rId6">
            <a:alphaModFix/>
          </a:blip>
          <a:stretch>
            <a:fillRect/>
          </a:stretch>
        </p:blipFill>
        <p:spPr>
          <a:xfrm>
            <a:off x="6902850" y="1831088"/>
            <a:ext cx="2194560" cy="193852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Polynomial Regression for Racial Minority Groups. </a:t>
            </a:r>
            <a:endParaRPr/>
          </a:p>
        </p:txBody>
      </p:sp>
      <p:pic>
        <p:nvPicPr>
          <p:cNvPr id="486" name="Google Shape;486;p40"/>
          <p:cNvPicPr preferRelativeResize="0"/>
          <p:nvPr/>
        </p:nvPicPr>
        <p:blipFill>
          <a:blip r:embed="rId3">
            <a:alphaModFix/>
          </a:blip>
          <a:stretch>
            <a:fillRect/>
          </a:stretch>
        </p:blipFill>
        <p:spPr>
          <a:xfrm>
            <a:off x="0" y="52900"/>
            <a:ext cx="2194560" cy="1938527"/>
          </a:xfrm>
          <a:prstGeom prst="rect">
            <a:avLst/>
          </a:prstGeom>
          <a:noFill/>
          <a:ln>
            <a:noFill/>
          </a:ln>
        </p:spPr>
      </p:pic>
      <p:pic>
        <p:nvPicPr>
          <p:cNvPr id="487" name="Google Shape;487;p40"/>
          <p:cNvPicPr preferRelativeResize="0"/>
          <p:nvPr/>
        </p:nvPicPr>
        <p:blipFill>
          <a:blip r:embed="rId4">
            <a:alphaModFix/>
          </a:blip>
          <a:stretch>
            <a:fillRect/>
          </a:stretch>
        </p:blipFill>
        <p:spPr>
          <a:xfrm>
            <a:off x="2272275" y="52900"/>
            <a:ext cx="2194559" cy="1938527"/>
          </a:xfrm>
          <a:prstGeom prst="rect">
            <a:avLst/>
          </a:prstGeom>
          <a:noFill/>
          <a:ln>
            <a:noFill/>
          </a:ln>
        </p:spPr>
      </p:pic>
      <p:pic>
        <p:nvPicPr>
          <p:cNvPr id="488" name="Google Shape;488;p40"/>
          <p:cNvPicPr preferRelativeResize="0"/>
          <p:nvPr/>
        </p:nvPicPr>
        <p:blipFill>
          <a:blip r:embed="rId5">
            <a:alphaModFix/>
          </a:blip>
          <a:stretch>
            <a:fillRect/>
          </a:stretch>
        </p:blipFill>
        <p:spPr>
          <a:xfrm>
            <a:off x="0" y="2063175"/>
            <a:ext cx="2194560" cy="1938527"/>
          </a:xfrm>
          <a:prstGeom prst="rect">
            <a:avLst/>
          </a:prstGeom>
          <a:noFill/>
          <a:ln>
            <a:noFill/>
          </a:ln>
        </p:spPr>
      </p:pic>
      <p:pic>
        <p:nvPicPr>
          <p:cNvPr id="489" name="Google Shape;489;p40"/>
          <p:cNvPicPr preferRelativeResize="0"/>
          <p:nvPr/>
        </p:nvPicPr>
        <p:blipFill>
          <a:blip r:embed="rId6">
            <a:alphaModFix/>
          </a:blip>
          <a:stretch>
            <a:fillRect/>
          </a:stretch>
        </p:blipFill>
        <p:spPr>
          <a:xfrm>
            <a:off x="2348600" y="2076363"/>
            <a:ext cx="2194559" cy="1938527"/>
          </a:xfrm>
          <a:prstGeom prst="rect">
            <a:avLst/>
          </a:prstGeom>
          <a:noFill/>
          <a:ln>
            <a:noFill/>
          </a:ln>
        </p:spPr>
      </p:pic>
      <p:pic>
        <p:nvPicPr>
          <p:cNvPr id="490" name="Google Shape;490;p40"/>
          <p:cNvPicPr preferRelativeResize="0"/>
          <p:nvPr/>
        </p:nvPicPr>
        <p:blipFill>
          <a:blip r:embed="rId7">
            <a:alphaModFix/>
          </a:blip>
          <a:stretch>
            <a:fillRect/>
          </a:stretch>
        </p:blipFill>
        <p:spPr>
          <a:xfrm>
            <a:off x="4580300" y="124650"/>
            <a:ext cx="2194560" cy="1938527"/>
          </a:xfrm>
          <a:prstGeom prst="rect">
            <a:avLst/>
          </a:prstGeom>
          <a:noFill/>
          <a:ln>
            <a:noFill/>
          </a:ln>
        </p:spPr>
      </p:pic>
      <p:pic>
        <p:nvPicPr>
          <p:cNvPr id="491" name="Google Shape;491;p40"/>
          <p:cNvPicPr preferRelativeResize="0"/>
          <p:nvPr/>
        </p:nvPicPr>
        <p:blipFill>
          <a:blip r:embed="rId8">
            <a:alphaModFix/>
          </a:blip>
          <a:stretch>
            <a:fillRect/>
          </a:stretch>
        </p:blipFill>
        <p:spPr>
          <a:xfrm>
            <a:off x="4543150" y="2095938"/>
            <a:ext cx="2194560" cy="1938527"/>
          </a:xfrm>
          <a:prstGeom prst="rect">
            <a:avLst/>
          </a:prstGeom>
          <a:noFill/>
          <a:ln>
            <a:noFill/>
          </a:ln>
        </p:spPr>
      </p:pic>
      <p:pic>
        <p:nvPicPr>
          <p:cNvPr id="492" name="Google Shape;492;p40"/>
          <p:cNvPicPr preferRelativeResize="0"/>
          <p:nvPr/>
        </p:nvPicPr>
        <p:blipFill>
          <a:blip r:embed="rId9">
            <a:alphaModFix/>
          </a:blip>
          <a:stretch>
            <a:fillRect/>
          </a:stretch>
        </p:blipFill>
        <p:spPr>
          <a:xfrm>
            <a:off x="6888325" y="52900"/>
            <a:ext cx="2194560" cy="1938527"/>
          </a:xfrm>
          <a:prstGeom prst="rect">
            <a:avLst/>
          </a:prstGeom>
          <a:noFill/>
          <a:ln>
            <a:noFill/>
          </a:ln>
        </p:spPr>
      </p:pic>
      <p:pic>
        <p:nvPicPr>
          <p:cNvPr id="493" name="Google Shape;493;p40"/>
          <p:cNvPicPr preferRelativeResize="0"/>
          <p:nvPr/>
        </p:nvPicPr>
        <p:blipFill>
          <a:blip r:embed="rId10">
            <a:alphaModFix/>
          </a:blip>
          <a:stretch>
            <a:fillRect/>
          </a:stretch>
        </p:blipFill>
        <p:spPr>
          <a:xfrm>
            <a:off x="6888325" y="2076375"/>
            <a:ext cx="2194560" cy="19385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1"/>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Polynomial Regression for Regions with HIghest Heart Disease Rates.</a:t>
            </a:r>
            <a:endParaRPr/>
          </a:p>
        </p:txBody>
      </p:sp>
      <p:pic>
        <p:nvPicPr>
          <p:cNvPr id="499" name="Google Shape;499;p41"/>
          <p:cNvPicPr preferRelativeResize="0"/>
          <p:nvPr/>
        </p:nvPicPr>
        <p:blipFill>
          <a:blip r:embed="rId3">
            <a:alphaModFix/>
          </a:blip>
          <a:stretch>
            <a:fillRect/>
          </a:stretch>
        </p:blipFill>
        <p:spPr>
          <a:xfrm>
            <a:off x="823875" y="61375"/>
            <a:ext cx="2651760" cy="1920240"/>
          </a:xfrm>
          <a:prstGeom prst="rect">
            <a:avLst/>
          </a:prstGeom>
          <a:noFill/>
          <a:ln>
            <a:noFill/>
          </a:ln>
        </p:spPr>
      </p:pic>
      <p:pic>
        <p:nvPicPr>
          <p:cNvPr id="500" name="Google Shape;500;p41"/>
          <p:cNvPicPr preferRelativeResize="0"/>
          <p:nvPr/>
        </p:nvPicPr>
        <p:blipFill>
          <a:blip r:embed="rId4">
            <a:alphaModFix/>
          </a:blip>
          <a:stretch>
            <a:fillRect/>
          </a:stretch>
        </p:blipFill>
        <p:spPr>
          <a:xfrm>
            <a:off x="825300" y="2100075"/>
            <a:ext cx="2648899" cy="1920450"/>
          </a:xfrm>
          <a:prstGeom prst="rect">
            <a:avLst/>
          </a:prstGeom>
          <a:noFill/>
          <a:ln>
            <a:noFill/>
          </a:ln>
        </p:spPr>
      </p:pic>
      <p:pic>
        <p:nvPicPr>
          <p:cNvPr id="501" name="Google Shape;501;p41"/>
          <p:cNvPicPr preferRelativeResize="0"/>
          <p:nvPr/>
        </p:nvPicPr>
        <p:blipFill>
          <a:blip r:embed="rId5">
            <a:alphaModFix/>
          </a:blip>
          <a:stretch>
            <a:fillRect/>
          </a:stretch>
        </p:blipFill>
        <p:spPr>
          <a:xfrm>
            <a:off x="4775223" y="61375"/>
            <a:ext cx="2651760" cy="1920240"/>
          </a:xfrm>
          <a:prstGeom prst="rect">
            <a:avLst/>
          </a:prstGeom>
          <a:noFill/>
          <a:ln>
            <a:noFill/>
          </a:ln>
        </p:spPr>
      </p:pic>
      <p:pic>
        <p:nvPicPr>
          <p:cNvPr id="502" name="Google Shape;502;p41"/>
          <p:cNvPicPr preferRelativeResize="0"/>
          <p:nvPr/>
        </p:nvPicPr>
        <p:blipFill>
          <a:blip r:embed="rId6">
            <a:alphaModFix/>
          </a:blip>
          <a:stretch>
            <a:fillRect/>
          </a:stretch>
        </p:blipFill>
        <p:spPr>
          <a:xfrm>
            <a:off x="4775225" y="2100183"/>
            <a:ext cx="2651760" cy="19202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Objectives</a:t>
            </a:r>
            <a:endParaRPr/>
          </a:p>
        </p:txBody>
      </p:sp>
      <p:sp>
        <p:nvSpPr>
          <p:cNvPr id="291" name="Google Shape;291;p15"/>
          <p:cNvSpPr txBox="1"/>
          <p:nvPr>
            <p:ph idx="1" type="body"/>
          </p:nvPr>
        </p:nvSpPr>
        <p:spPr>
          <a:xfrm>
            <a:off x="1297500" y="1338950"/>
            <a:ext cx="64905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Explore patterns in </a:t>
            </a:r>
            <a:r>
              <a:rPr b="1" lang="en" sz="1600"/>
              <a:t>rates of heart disease</a:t>
            </a:r>
            <a:r>
              <a:rPr lang="en" sz="1600"/>
              <a:t> across </a:t>
            </a:r>
            <a:r>
              <a:rPr b="1" lang="en" sz="1600"/>
              <a:t>demographic </a:t>
            </a:r>
            <a:r>
              <a:rPr lang="en" sz="1600"/>
              <a:t>groups and </a:t>
            </a:r>
            <a:r>
              <a:rPr b="1" lang="en" sz="1600"/>
              <a:t>geographic</a:t>
            </a:r>
            <a:r>
              <a:rPr lang="en" sz="1600"/>
              <a:t> regions.</a:t>
            </a:r>
            <a:endParaRPr sz="1600"/>
          </a:p>
          <a:p>
            <a:pPr indent="-330200" lvl="0" marL="457200" rtl="0" algn="l">
              <a:spcBef>
                <a:spcPts val="0"/>
              </a:spcBef>
              <a:spcAft>
                <a:spcPts val="0"/>
              </a:spcAft>
              <a:buSzPts val="1600"/>
              <a:buAutoNum type="arabicPeriod"/>
            </a:pPr>
            <a:r>
              <a:rPr lang="en" sz="1600"/>
              <a:t>Use </a:t>
            </a:r>
            <a:r>
              <a:rPr b="1" lang="en" sz="1600"/>
              <a:t>Time Series Analysis</a:t>
            </a:r>
            <a:r>
              <a:rPr lang="en" sz="1600"/>
              <a:t> to </a:t>
            </a:r>
            <a:r>
              <a:rPr b="1" lang="en" sz="1600"/>
              <a:t>predict</a:t>
            </a:r>
            <a:r>
              <a:rPr lang="en" sz="1600"/>
              <a:t> how rates of heart disease might </a:t>
            </a:r>
            <a:r>
              <a:rPr b="1" lang="en" sz="1600"/>
              <a:t>change</a:t>
            </a:r>
            <a:r>
              <a:rPr lang="en" sz="1600"/>
              <a:t> across demographic groups overtime. </a:t>
            </a:r>
            <a:endParaRPr sz="1600"/>
          </a:p>
          <a:p>
            <a:pPr indent="0" lvl="0" marL="0" rtl="0" algn="l">
              <a:spcBef>
                <a:spcPts val="1200"/>
              </a:spcBef>
              <a:spcAft>
                <a:spcPts val="1200"/>
              </a:spcAft>
              <a:buNone/>
            </a:pPr>
            <a:r>
              <a:t/>
            </a:r>
            <a:endParaRPr/>
          </a:p>
        </p:txBody>
      </p:sp>
      <p:pic>
        <p:nvPicPr>
          <p:cNvPr descr="Health disparities" id="292" name="Google Shape;292;p15"/>
          <p:cNvPicPr preferRelativeResize="0"/>
          <p:nvPr/>
        </p:nvPicPr>
        <p:blipFill>
          <a:blip r:embed="rId3">
            <a:alphaModFix/>
          </a:blip>
          <a:stretch>
            <a:fillRect/>
          </a:stretch>
        </p:blipFill>
        <p:spPr>
          <a:xfrm>
            <a:off x="2731575" y="2768663"/>
            <a:ext cx="3680850" cy="2069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Preparing for Modeling: Residuals </a:t>
            </a:r>
            <a:endParaRPr/>
          </a:p>
        </p:txBody>
      </p:sp>
      <p:sp>
        <p:nvSpPr>
          <p:cNvPr id="508" name="Google Shape;508;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our data has no seasonality, we will be using Time-Series modeling to predict the future values deviation from the trend(slow decrease.) We will create the residual data from the original data points, and the polynomial curve we fit to the data previously.</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Residual Continued</a:t>
            </a:r>
            <a:endParaRPr/>
          </a:p>
        </p:txBody>
      </p:sp>
      <p:sp>
        <p:nvSpPr>
          <p:cNvPr id="514" name="Google Shape;514;p43"/>
          <p:cNvSpPr txBox="1"/>
          <p:nvPr>
            <p:ph idx="1" type="body"/>
          </p:nvPr>
        </p:nvSpPr>
        <p:spPr>
          <a:xfrm>
            <a:off x="212125" y="1739650"/>
            <a:ext cx="3513600" cy="3027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200"/>
              <a:t>We calculated the residual between the rate of heart disease predicted by the polynomial function and the actual rate. </a:t>
            </a:r>
            <a:endParaRPr sz="1200"/>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avg_female_df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'residual'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y_new - avg_female_df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'avg_rate_disease'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t>This was successful in creating ‘noise’ in the data. </a:t>
            </a:r>
            <a:endParaRPr sz="1200"/>
          </a:p>
          <a:p>
            <a:pPr indent="0" lvl="0" marL="0" rtl="0" algn="l">
              <a:spcBef>
                <a:spcPts val="0"/>
              </a:spcBef>
              <a:spcAft>
                <a:spcPts val="1200"/>
              </a:spcAft>
              <a:buNone/>
            </a:pPr>
            <a:r>
              <a:t/>
            </a:r>
            <a:endParaRPr/>
          </a:p>
        </p:txBody>
      </p:sp>
      <p:pic>
        <p:nvPicPr>
          <p:cNvPr id="515" name="Google Shape;515;p43"/>
          <p:cNvPicPr preferRelativeResize="0"/>
          <p:nvPr/>
        </p:nvPicPr>
        <p:blipFill>
          <a:blip r:embed="rId3">
            <a:alphaModFix/>
          </a:blip>
          <a:stretch>
            <a:fillRect/>
          </a:stretch>
        </p:blipFill>
        <p:spPr>
          <a:xfrm>
            <a:off x="4178600" y="1419775"/>
            <a:ext cx="4566956" cy="3240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4"/>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Residual for Male Demographic.</a:t>
            </a:r>
            <a:endParaRPr/>
          </a:p>
        </p:txBody>
      </p:sp>
      <p:pic>
        <p:nvPicPr>
          <p:cNvPr id="521" name="Google Shape;521;p44"/>
          <p:cNvPicPr preferRelativeResize="0"/>
          <p:nvPr/>
        </p:nvPicPr>
        <p:blipFill>
          <a:blip r:embed="rId3">
            <a:alphaModFix/>
          </a:blip>
          <a:stretch>
            <a:fillRect/>
          </a:stretch>
        </p:blipFill>
        <p:spPr>
          <a:xfrm>
            <a:off x="1574775" y="-12"/>
            <a:ext cx="5638800" cy="4143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5"/>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Residual for Racial Minority Groups.</a:t>
            </a:r>
            <a:endParaRPr/>
          </a:p>
        </p:txBody>
      </p:sp>
      <p:pic>
        <p:nvPicPr>
          <p:cNvPr id="527" name="Google Shape;527;p45"/>
          <p:cNvPicPr preferRelativeResize="0"/>
          <p:nvPr/>
        </p:nvPicPr>
        <p:blipFill>
          <a:blip r:embed="rId3">
            <a:alphaModFix/>
          </a:blip>
          <a:stretch>
            <a:fillRect/>
          </a:stretch>
        </p:blipFill>
        <p:spPr>
          <a:xfrm>
            <a:off x="741100" y="140600"/>
            <a:ext cx="2743201" cy="2053250"/>
          </a:xfrm>
          <a:prstGeom prst="rect">
            <a:avLst/>
          </a:prstGeom>
          <a:noFill/>
          <a:ln>
            <a:noFill/>
          </a:ln>
        </p:spPr>
      </p:pic>
      <p:pic>
        <p:nvPicPr>
          <p:cNvPr id="528" name="Google Shape;528;p45"/>
          <p:cNvPicPr preferRelativeResize="0"/>
          <p:nvPr/>
        </p:nvPicPr>
        <p:blipFill>
          <a:blip r:embed="rId4">
            <a:alphaModFix/>
          </a:blip>
          <a:stretch>
            <a:fillRect/>
          </a:stretch>
        </p:blipFill>
        <p:spPr>
          <a:xfrm>
            <a:off x="741100" y="2193850"/>
            <a:ext cx="2743200" cy="2057400"/>
          </a:xfrm>
          <a:prstGeom prst="rect">
            <a:avLst/>
          </a:prstGeom>
          <a:noFill/>
          <a:ln>
            <a:noFill/>
          </a:ln>
        </p:spPr>
      </p:pic>
      <p:pic>
        <p:nvPicPr>
          <p:cNvPr id="529" name="Google Shape;529;p45"/>
          <p:cNvPicPr preferRelativeResize="0"/>
          <p:nvPr/>
        </p:nvPicPr>
        <p:blipFill>
          <a:blip r:embed="rId5">
            <a:alphaModFix/>
          </a:blip>
          <a:stretch>
            <a:fillRect/>
          </a:stretch>
        </p:blipFill>
        <p:spPr>
          <a:xfrm>
            <a:off x="4727699" y="154287"/>
            <a:ext cx="2743201" cy="2057400"/>
          </a:xfrm>
          <a:prstGeom prst="rect">
            <a:avLst/>
          </a:prstGeom>
          <a:noFill/>
          <a:ln>
            <a:noFill/>
          </a:ln>
        </p:spPr>
      </p:pic>
      <p:pic>
        <p:nvPicPr>
          <p:cNvPr id="530" name="Google Shape;530;p45"/>
          <p:cNvPicPr preferRelativeResize="0"/>
          <p:nvPr/>
        </p:nvPicPr>
        <p:blipFill>
          <a:blip r:embed="rId6">
            <a:alphaModFix/>
          </a:blip>
          <a:stretch>
            <a:fillRect/>
          </a:stretch>
        </p:blipFill>
        <p:spPr>
          <a:xfrm>
            <a:off x="4727700" y="2193851"/>
            <a:ext cx="2743200" cy="205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Residual for Regions with Highest Rates of Heart Disease.</a:t>
            </a:r>
            <a:endParaRPr/>
          </a:p>
        </p:txBody>
      </p:sp>
      <p:pic>
        <p:nvPicPr>
          <p:cNvPr id="536" name="Google Shape;536;p46"/>
          <p:cNvPicPr preferRelativeResize="0"/>
          <p:nvPr/>
        </p:nvPicPr>
        <p:blipFill>
          <a:blip r:embed="rId3">
            <a:alphaModFix/>
          </a:blip>
          <a:stretch>
            <a:fillRect/>
          </a:stretch>
        </p:blipFill>
        <p:spPr>
          <a:xfrm>
            <a:off x="137100" y="781125"/>
            <a:ext cx="4210024" cy="3052275"/>
          </a:xfrm>
          <a:prstGeom prst="rect">
            <a:avLst/>
          </a:prstGeom>
          <a:noFill/>
          <a:ln>
            <a:noFill/>
          </a:ln>
        </p:spPr>
      </p:pic>
      <p:pic>
        <p:nvPicPr>
          <p:cNvPr id="537" name="Google Shape;537;p46"/>
          <p:cNvPicPr preferRelativeResize="0"/>
          <p:nvPr/>
        </p:nvPicPr>
        <p:blipFill>
          <a:blip r:embed="rId4">
            <a:alphaModFix/>
          </a:blip>
          <a:stretch>
            <a:fillRect/>
          </a:stretch>
        </p:blipFill>
        <p:spPr>
          <a:xfrm>
            <a:off x="4668777" y="781123"/>
            <a:ext cx="4206240" cy="305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Data</a:t>
            </a:r>
            <a:endParaRPr/>
          </a:p>
        </p:txBody>
      </p:sp>
      <p:sp>
        <p:nvSpPr>
          <p:cNvPr id="298" name="Google Shape;298;p16"/>
          <p:cNvSpPr txBox="1"/>
          <p:nvPr>
            <p:ph idx="1" type="body"/>
          </p:nvPr>
        </p:nvSpPr>
        <p:spPr>
          <a:xfrm>
            <a:off x="1380000" y="1368375"/>
            <a:ext cx="70305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5.8 million rows</a:t>
            </a:r>
            <a:r>
              <a:rPr lang="en" sz="1600"/>
              <a:t> of data set (1.2GB)</a:t>
            </a:r>
            <a:endParaRPr sz="1600"/>
          </a:p>
          <a:p>
            <a:pPr indent="-317500" lvl="0" marL="457200" rtl="0" algn="l">
              <a:spcBef>
                <a:spcPts val="0"/>
              </a:spcBef>
              <a:spcAft>
                <a:spcPts val="0"/>
              </a:spcAft>
              <a:buSzPts val="1400"/>
              <a:buChar char="●"/>
            </a:pPr>
            <a:r>
              <a:rPr lang="en" sz="1400"/>
              <a:t>Represents: yearly average of the rate of heart disease across demographic groups and geographic regions from the years 1999 to 2019</a:t>
            </a:r>
            <a:endParaRPr sz="1400"/>
          </a:p>
          <a:p>
            <a:pPr indent="0" lvl="0" marL="0" rtl="0" algn="l">
              <a:spcBef>
                <a:spcPts val="0"/>
              </a:spcBef>
              <a:spcAft>
                <a:spcPts val="0"/>
              </a:spcAft>
              <a:buNone/>
            </a:pPr>
            <a:r>
              <a:rPr lang="en" sz="1600"/>
              <a:t>21 columns</a:t>
            </a:r>
            <a:endParaRPr sz="1600"/>
          </a:p>
          <a:p>
            <a:pPr indent="-317500" lvl="0" marL="457200" rtl="0" algn="l">
              <a:spcBef>
                <a:spcPts val="0"/>
              </a:spcBef>
              <a:spcAft>
                <a:spcPts val="0"/>
              </a:spcAft>
              <a:buSzPts val="1400"/>
              <a:buChar char="●"/>
            </a:pPr>
            <a:r>
              <a:rPr lang="en" sz="1400"/>
              <a:t>Including: year, state, county, disease, age group, race, sex, data value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600"/>
              <a:t>Cleaning the Data:</a:t>
            </a:r>
            <a:endParaRPr b="1" sz="1600"/>
          </a:p>
          <a:p>
            <a:pPr indent="-317500" lvl="0" marL="457200" rtl="0" algn="l">
              <a:spcBef>
                <a:spcPts val="0"/>
              </a:spcBef>
              <a:spcAft>
                <a:spcPts val="0"/>
              </a:spcAft>
              <a:buSzPts val="1400"/>
              <a:buChar char="●"/>
            </a:pPr>
            <a:r>
              <a:rPr lang="en" sz="1400"/>
              <a:t>Drop NaN values</a:t>
            </a:r>
            <a:endParaRPr sz="1400"/>
          </a:p>
          <a:p>
            <a:pPr indent="-317500" lvl="0" marL="457200" rtl="0" algn="l">
              <a:spcBef>
                <a:spcPts val="0"/>
              </a:spcBef>
              <a:spcAft>
                <a:spcPts val="0"/>
              </a:spcAft>
              <a:buSzPts val="1400"/>
              <a:buChar char="●"/>
            </a:pPr>
            <a:r>
              <a:rPr lang="en" sz="1400"/>
              <a:t>Convert data types and units of columns</a:t>
            </a:r>
            <a:endParaRPr sz="1400"/>
          </a:p>
          <a:p>
            <a:pPr indent="-317500" lvl="0" marL="457200" rtl="0" algn="l">
              <a:spcBef>
                <a:spcPts val="0"/>
              </a:spcBef>
              <a:spcAft>
                <a:spcPts val="0"/>
              </a:spcAft>
              <a:buSzPts val="1400"/>
              <a:buChar char="●"/>
            </a:pPr>
            <a:r>
              <a:rPr lang="en" sz="1400"/>
              <a:t>Create column for geographic region</a:t>
            </a:r>
            <a:endParaRPr sz="1400"/>
          </a:p>
          <a:p>
            <a:pPr indent="-317500" lvl="0" marL="457200" rtl="0" algn="l">
              <a:spcBef>
                <a:spcPts val="0"/>
              </a:spcBef>
              <a:spcAft>
                <a:spcPts val="0"/>
              </a:spcAft>
              <a:buSzPts val="1400"/>
              <a:buChar char="●"/>
            </a:pPr>
            <a:r>
              <a:rPr lang="en" sz="1400"/>
              <a:t>For Time Series Analysis, need to take averages by year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050"/>
          </a:p>
          <a:p>
            <a:pPr indent="0" lvl="0" marL="0" rtl="0" algn="l">
              <a:spcBef>
                <a:spcPts val="0"/>
              </a:spcBef>
              <a:spcAft>
                <a:spcPts val="0"/>
              </a:spcAft>
              <a:buNone/>
            </a:pPr>
            <a:r>
              <a:t/>
            </a:r>
            <a:endParaRPr sz="1050"/>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Trend Exploration</a:t>
            </a:r>
            <a:endParaRPr/>
          </a:p>
          <a:p>
            <a:pPr indent="0" lvl="0" marL="457200" rtl="0" algn="l">
              <a:spcBef>
                <a:spcPts val="0"/>
              </a:spcBef>
              <a:spcAft>
                <a:spcPts val="0"/>
              </a:spcAft>
              <a:buNone/>
            </a:pPr>
            <a:r>
              <a:rPr b="0" lang="en" sz="2800"/>
              <a:t>Subset ‘All heart disease’ → Patterns across demographics and regions</a:t>
            </a:r>
            <a:endParaRPr b="0"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idx="1" type="body"/>
          </p:nvPr>
        </p:nvSpPr>
        <p:spPr>
          <a:xfrm>
            <a:off x="1303800" y="4264900"/>
            <a:ext cx="6910200" cy="53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t>Trend: Steady decrease in rate of heart disease across all racial groups.</a:t>
            </a:r>
            <a:endParaRPr sz="1600"/>
          </a:p>
        </p:txBody>
      </p:sp>
      <p:pic>
        <p:nvPicPr>
          <p:cNvPr id="309" name="Google Shape;309;p18"/>
          <p:cNvPicPr preferRelativeResize="0"/>
          <p:nvPr/>
        </p:nvPicPr>
        <p:blipFill>
          <a:blip r:embed="rId3">
            <a:alphaModFix/>
          </a:blip>
          <a:stretch>
            <a:fillRect/>
          </a:stretch>
        </p:blipFill>
        <p:spPr>
          <a:xfrm>
            <a:off x="280688" y="392776"/>
            <a:ext cx="4038350" cy="2911200"/>
          </a:xfrm>
          <a:prstGeom prst="rect">
            <a:avLst/>
          </a:prstGeom>
          <a:noFill/>
          <a:ln>
            <a:noFill/>
          </a:ln>
        </p:spPr>
      </p:pic>
      <p:pic>
        <p:nvPicPr>
          <p:cNvPr id="310" name="Google Shape;310;p18"/>
          <p:cNvPicPr preferRelativeResize="0"/>
          <p:nvPr/>
        </p:nvPicPr>
        <p:blipFill>
          <a:blip r:embed="rId4">
            <a:alphaModFix/>
          </a:blip>
          <a:stretch>
            <a:fillRect/>
          </a:stretch>
        </p:blipFill>
        <p:spPr>
          <a:xfrm>
            <a:off x="4476167" y="392775"/>
            <a:ext cx="4387149" cy="2780725"/>
          </a:xfrm>
          <a:prstGeom prst="rect">
            <a:avLst/>
          </a:prstGeom>
          <a:noFill/>
          <a:ln>
            <a:noFill/>
          </a:ln>
        </p:spPr>
      </p:pic>
      <p:sp>
        <p:nvSpPr>
          <p:cNvPr id="311" name="Google Shape;311;p18"/>
          <p:cNvSpPr txBox="1"/>
          <p:nvPr>
            <p:ph idx="1" type="body"/>
          </p:nvPr>
        </p:nvSpPr>
        <p:spPr>
          <a:xfrm>
            <a:off x="1037312" y="3377825"/>
            <a:ext cx="2660700" cy="534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a:t>Spread of Race in the data set.</a:t>
            </a:r>
            <a:endParaRPr/>
          </a:p>
        </p:txBody>
      </p:sp>
      <p:sp>
        <p:nvSpPr>
          <p:cNvPr id="312" name="Google Shape;312;p18"/>
          <p:cNvSpPr txBox="1"/>
          <p:nvPr>
            <p:ph idx="1" type="body"/>
          </p:nvPr>
        </p:nvSpPr>
        <p:spPr>
          <a:xfrm>
            <a:off x="5484712" y="3301625"/>
            <a:ext cx="2660700" cy="534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a:t>Average rate of heart disease overtime across racial groups.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19"/>
          <p:cNvPicPr preferRelativeResize="0"/>
          <p:nvPr/>
        </p:nvPicPr>
        <p:blipFill>
          <a:blip r:embed="rId3">
            <a:alphaModFix/>
          </a:blip>
          <a:stretch>
            <a:fillRect/>
          </a:stretch>
        </p:blipFill>
        <p:spPr>
          <a:xfrm>
            <a:off x="157925" y="475375"/>
            <a:ext cx="4230847" cy="2681650"/>
          </a:xfrm>
          <a:prstGeom prst="rect">
            <a:avLst/>
          </a:prstGeom>
          <a:noFill/>
          <a:ln>
            <a:noFill/>
          </a:ln>
        </p:spPr>
      </p:pic>
      <p:pic>
        <p:nvPicPr>
          <p:cNvPr id="318" name="Google Shape;318;p19"/>
          <p:cNvPicPr preferRelativeResize="0"/>
          <p:nvPr/>
        </p:nvPicPr>
        <p:blipFill>
          <a:blip r:embed="rId4">
            <a:alphaModFix/>
          </a:blip>
          <a:stretch>
            <a:fillRect/>
          </a:stretch>
        </p:blipFill>
        <p:spPr>
          <a:xfrm>
            <a:off x="4572003" y="475375"/>
            <a:ext cx="4230847" cy="2681650"/>
          </a:xfrm>
          <a:prstGeom prst="rect">
            <a:avLst/>
          </a:prstGeom>
          <a:noFill/>
          <a:ln>
            <a:noFill/>
          </a:ln>
        </p:spPr>
      </p:pic>
      <p:sp>
        <p:nvSpPr>
          <p:cNvPr id="319" name="Google Shape;319;p19"/>
          <p:cNvSpPr txBox="1"/>
          <p:nvPr>
            <p:ph idx="1" type="body"/>
          </p:nvPr>
        </p:nvSpPr>
        <p:spPr>
          <a:xfrm>
            <a:off x="1037312" y="3301625"/>
            <a:ext cx="2660700" cy="534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a:t>Spread of States in the data set.</a:t>
            </a:r>
            <a:endParaRPr/>
          </a:p>
        </p:txBody>
      </p:sp>
      <p:sp>
        <p:nvSpPr>
          <p:cNvPr id="320" name="Google Shape;320;p19"/>
          <p:cNvSpPr txBox="1"/>
          <p:nvPr>
            <p:ph idx="1" type="body"/>
          </p:nvPr>
        </p:nvSpPr>
        <p:spPr>
          <a:xfrm>
            <a:off x="5223175" y="3301625"/>
            <a:ext cx="3097500" cy="534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a:t>Average rate of heart disease overtime across geographic regions.</a:t>
            </a:r>
            <a:endParaRPr/>
          </a:p>
        </p:txBody>
      </p:sp>
      <p:sp>
        <p:nvSpPr>
          <p:cNvPr id="321" name="Google Shape;321;p19"/>
          <p:cNvSpPr txBox="1"/>
          <p:nvPr>
            <p:ph idx="1" type="body"/>
          </p:nvPr>
        </p:nvSpPr>
        <p:spPr>
          <a:xfrm>
            <a:off x="1303800" y="4264900"/>
            <a:ext cx="7559400" cy="53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t>Trend: Steady decrease in rate of heart disease across all geographic regions.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0"/>
          <p:cNvPicPr preferRelativeResize="0"/>
          <p:nvPr/>
        </p:nvPicPr>
        <p:blipFill>
          <a:blip r:embed="rId3">
            <a:alphaModFix/>
          </a:blip>
          <a:stretch>
            <a:fillRect/>
          </a:stretch>
        </p:blipFill>
        <p:spPr>
          <a:xfrm>
            <a:off x="651575" y="644288"/>
            <a:ext cx="3658875" cy="2491125"/>
          </a:xfrm>
          <a:prstGeom prst="rect">
            <a:avLst/>
          </a:prstGeom>
          <a:noFill/>
          <a:ln>
            <a:noFill/>
          </a:ln>
        </p:spPr>
      </p:pic>
      <p:pic>
        <p:nvPicPr>
          <p:cNvPr id="327" name="Google Shape;327;p20"/>
          <p:cNvPicPr preferRelativeResize="0"/>
          <p:nvPr/>
        </p:nvPicPr>
        <p:blipFill>
          <a:blip r:embed="rId4">
            <a:alphaModFix/>
          </a:blip>
          <a:stretch>
            <a:fillRect/>
          </a:stretch>
        </p:blipFill>
        <p:spPr>
          <a:xfrm>
            <a:off x="4542925" y="614550"/>
            <a:ext cx="4066001" cy="2550575"/>
          </a:xfrm>
          <a:prstGeom prst="rect">
            <a:avLst/>
          </a:prstGeom>
          <a:noFill/>
          <a:ln>
            <a:noFill/>
          </a:ln>
        </p:spPr>
      </p:pic>
      <p:sp>
        <p:nvSpPr>
          <p:cNvPr id="328" name="Google Shape;328;p20"/>
          <p:cNvSpPr txBox="1"/>
          <p:nvPr>
            <p:ph idx="1" type="body"/>
          </p:nvPr>
        </p:nvSpPr>
        <p:spPr>
          <a:xfrm>
            <a:off x="1037298" y="3377825"/>
            <a:ext cx="3040800" cy="534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a:t>Spread of Age Groups in the data set.</a:t>
            </a:r>
            <a:endParaRPr/>
          </a:p>
        </p:txBody>
      </p:sp>
      <p:sp>
        <p:nvSpPr>
          <p:cNvPr id="329" name="Google Shape;329;p20"/>
          <p:cNvSpPr txBox="1"/>
          <p:nvPr>
            <p:ph idx="1" type="body"/>
          </p:nvPr>
        </p:nvSpPr>
        <p:spPr>
          <a:xfrm>
            <a:off x="5484712" y="3301625"/>
            <a:ext cx="2660700" cy="534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a:t>Average rate of heart disease overtime across age groups.</a:t>
            </a:r>
            <a:endParaRPr/>
          </a:p>
        </p:txBody>
      </p:sp>
      <p:sp>
        <p:nvSpPr>
          <p:cNvPr id="330" name="Google Shape;330;p20"/>
          <p:cNvSpPr txBox="1"/>
          <p:nvPr>
            <p:ph idx="1" type="body"/>
          </p:nvPr>
        </p:nvSpPr>
        <p:spPr>
          <a:xfrm>
            <a:off x="1303800" y="4264900"/>
            <a:ext cx="7559400" cy="53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t>Trend: Rates in Seniors (65 &amp; Older) are much greater than Adults.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21"/>
          <p:cNvPicPr preferRelativeResize="0"/>
          <p:nvPr/>
        </p:nvPicPr>
        <p:blipFill>
          <a:blip r:embed="rId3">
            <a:alphaModFix/>
          </a:blip>
          <a:stretch>
            <a:fillRect/>
          </a:stretch>
        </p:blipFill>
        <p:spPr>
          <a:xfrm>
            <a:off x="460463" y="575400"/>
            <a:ext cx="4081176" cy="2566850"/>
          </a:xfrm>
          <a:prstGeom prst="rect">
            <a:avLst/>
          </a:prstGeom>
          <a:noFill/>
          <a:ln>
            <a:noFill/>
          </a:ln>
        </p:spPr>
      </p:pic>
      <p:pic>
        <p:nvPicPr>
          <p:cNvPr id="336" name="Google Shape;336;p21"/>
          <p:cNvPicPr preferRelativeResize="0"/>
          <p:nvPr/>
        </p:nvPicPr>
        <p:blipFill>
          <a:blip r:embed="rId4">
            <a:alphaModFix/>
          </a:blip>
          <a:stretch>
            <a:fillRect/>
          </a:stretch>
        </p:blipFill>
        <p:spPr>
          <a:xfrm>
            <a:off x="4707017" y="598600"/>
            <a:ext cx="3976525" cy="2520450"/>
          </a:xfrm>
          <a:prstGeom prst="rect">
            <a:avLst/>
          </a:prstGeom>
          <a:noFill/>
          <a:ln>
            <a:noFill/>
          </a:ln>
        </p:spPr>
      </p:pic>
      <p:sp>
        <p:nvSpPr>
          <p:cNvPr id="337" name="Google Shape;337;p21"/>
          <p:cNvSpPr txBox="1"/>
          <p:nvPr>
            <p:ph idx="1" type="body"/>
          </p:nvPr>
        </p:nvSpPr>
        <p:spPr>
          <a:xfrm>
            <a:off x="1303800" y="4264900"/>
            <a:ext cx="7559400" cy="53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t>Trend: Steady decrease in rate of heart disease across all sexes.</a:t>
            </a:r>
            <a:endParaRPr sz="1600"/>
          </a:p>
        </p:txBody>
      </p:sp>
      <p:sp>
        <p:nvSpPr>
          <p:cNvPr id="338" name="Google Shape;338;p21"/>
          <p:cNvSpPr txBox="1"/>
          <p:nvPr>
            <p:ph idx="1" type="body"/>
          </p:nvPr>
        </p:nvSpPr>
        <p:spPr>
          <a:xfrm>
            <a:off x="1037298" y="3377825"/>
            <a:ext cx="3040800" cy="534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a:t>Spread of Sexes in the data set.</a:t>
            </a:r>
            <a:endParaRPr/>
          </a:p>
        </p:txBody>
      </p:sp>
      <p:sp>
        <p:nvSpPr>
          <p:cNvPr id="339" name="Google Shape;339;p21"/>
          <p:cNvSpPr txBox="1"/>
          <p:nvPr>
            <p:ph idx="1" type="body"/>
          </p:nvPr>
        </p:nvSpPr>
        <p:spPr>
          <a:xfrm>
            <a:off x="5484712" y="3301625"/>
            <a:ext cx="2660700" cy="534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a:t>Average rate of heart disease overtime across sexes.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