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9"/>
  </p:notesMasterIdLst>
  <p:sldIdLst>
    <p:sldId id="256" r:id="rId2"/>
    <p:sldId id="257" r:id="rId3"/>
    <p:sldId id="283" r:id="rId4"/>
    <p:sldId id="259" r:id="rId5"/>
    <p:sldId id="260" r:id="rId6"/>
    <p:sldId id="28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30"/>
      <p:bold r:id="rId31"/>
      <p:italic r:id="rId32"/>
      <p:boldItalic r:id="rId33"/>
    </p:embeddedFont>
    <p:embeddedFont>
      <p:font typeface="Barlow Semi Condensed Medium" panose="00000606000000000000" pitchFamily="2" charset="0"/>
      <p:regular r:id="rId34"/>
      <p:bold r:id="rId35"/>
      <p:italic r:id="rId36"/>
      <p:boldItalic r:id="rId37"/>
    </p:embeddedFont>
    <p:embeddedFont>
      <p:font typeface="Fjalla One" panose="02000506040000020004" pitchFamily="2" charset="0"/>
      <p:regular r:id="rId38"/>
    </p:embeddedFont>
    <p:embeddedFont>
      <p:font typeface="Roboto Condensed Light" panose="02000000000000000000" pitchFamily="2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E6BB10-4A4F-4E4E-BFBC-AF1832C57D9E}">
  <a:tblStyle styleId="{7DE6BB10-4A4F-4E4E-BFBC-AF1832C57D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483A98-A30A-41E2-89CD-E3E4C6D2A48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4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db6c07ca14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db6c07ca14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2db6c07ca14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2db6c07ca14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2db6c07ca14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2db6c07ca14_7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2db6c07ca14_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2db6c07ca14_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2db6c07ca14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2db6c07ca14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2db6c07ca14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2db6c07ca14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2db6c07ca14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2db6c07ca14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2db6c07ca14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2db6c07ca14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2db6c07ca14_1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2db6c07ca14_1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2db6c07ca14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2db6c07ca14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2db6c07ca14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2db6c07ca14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2db6c07ca14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2db6c07ca14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2db6c07ca14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2db6c07ca14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2db6c07ca14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2db6c07ca14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8714a43093_3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8714a43093_3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2db6c07ca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2db6c07ca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2db6c07ca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2db6c07ca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941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2db6c07ca1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2db6c07ca1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2db6c07ca1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2db6c07ca1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2db6c07ca1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2db6c07ca1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2db6c07ca1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2db6c07ca1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riqWashtan/Use-case-3-Project-2" TargetMode="Externa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0" name="Google Shape;1880;p33"/>
          <p:cNvSpPr txBox="1">
            <a:spLocks noGrp="1"/>
          </p:cNvSpPr>
          <p:nvPr>
            <p:ph type="ctrTitle"/>
          </p:nvPr>
        </p:nvSpPr>
        <p:spPr>
          <a:xfrm>
            <a:off x="5248650" y="959719"/>
            <a:ext cx="3264300" cy="28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 World   University  Rankings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>
            <a:spLocks noGrp="1"/>
          </p:cNvSpPr>
          <p:nvPr>
            <p:ph type="subTitle" idx="1"/>
          </p:nvPr>
        </p:nvSpPr>
        <p:spPr>
          <a:xfrm>
            <a:off x="5728950" y="3710825"/>
            <a:ext cx="3622500" cy="13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1A2E35"/>
                </a:solidFill>
              </a:rPr>
              <a:t>Team members:</a:t>
            </a:r>
            <a:endParaRPr sz="2300">
              <a:solidFill>
                <a:srgbClr val="1A2E3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 </a:t>
            </a:r>
            <a:r>
              <a:rPr lang="en" sz="2300">
                <a:solidFill>
                  <a:srgbClr val="1A2E35"/>
                </a:solidFill>
              </a:rPr>
              <a:t>Faisal</a:t>
            </a:r>
            <a:r>
              <a:rPr lang="en" sz="2300"/>
              <a:t>, </a:t>
            </a:r>
            <a:r>
              <a:rPr lang="en" sz="2300">
                <a:solidFill>
                  <a:srgbClr val="1A2E35"/>
                </a:solidFill>
              </a:rPr>
              <a:t>Tariq</a:t>
            </a:r>
            <a:r>
              <a:rPr lang="en" sz="2300"/>
              <a:t>, </a:t>
            </a:r>
            <a:r>
              <a:rPr lang="en" sz="2300">
                <a:solidFill>
                  <a:srgbClr val="1A2E35"/>
                </a:solidFill>
              </a:rPr>
              <a:t>Raseel</a:t>
            </a:r>
            <a:r>
              <a:rPr lang="en" sz="2300"/>
              <a:t>, </a:t>
            </a:r>
            <a:r>
              <a:rPr lang="en" sz="2300">
                <a:solidFill>
                  <a:srgbClr val="1A2E35"/>
                </a:solidFill>
              </a:rPr>
              <a:t>Rand</a:t>
            </a:r>
            <a:r>
              <a:rPr lang="en" sz="2300"/>
              <a:t>, </a:t>
            </a:r>
            <a:r>
              <a:rPr lang="en" sz="2300">
                <a:solidFill>
                  <a:srgbClr val="1A2E35"/>
                </a:solidFill>
              </a:rPr>
              <a:t>Saud</a:t>
            </a:r>
            <a:r>
              <a:rPr lang="en" sz="2300"/>
              <a:t> </a:t>
            </a:r>
            <a:endParaRPr sz="2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41"/>
          <p:cNvSpPr txBox="1">
            <a:spLocks noGrp="1"/>
          </p:cNvSpPr>
          <p:nvPr>
            <p:ph type="title"/>
          </p:nvPr>
        </p:nvSpPr>
        <p:spPr>
          <a:xfrm>
            <a:off x="1" y="173925"/>
            <a:ext cx="5208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Data: World Rank University </a:t>
            </a:r>
            <a:endParaRPr/>
          </a:p>
        </p:txBody>
      </p:sp>
      <p:sp>
        <p:nvSpPr>
          <p:cNvPr id="1934" name="Google Shape;1934;p41"/>
          <p:cNvSpPr txBox="1"/>
          <p:nvPr/>
        </p:nvSpPr>
        <p:spPr>
          <a:xfrm>
            <a:off x="378525" y="787625"/>
            <a:ext cx="7383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Which countries have the highest number of universities among the top 100 universities in the world?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35" name="Google Shape;1935;p41"/>
          <p:cNvPicPr preferRelativeResize="0"/>
          <p:nvPr/>
        </p:nvPicPr>
        <p:blipFill rotWithShape="1">
          <a:blip r:embed="rId3">
            <a:alphaModFix/>
          </a:blip>
          <a:srcRect l="760" r="4146"/>
          <a:stretch/>
        </p:blipFill>
        <p:spPr>
          <a:xfrm>
            <a:off x="755425" y="1401325"/>
            <a:ext cx="8244049" cy="30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42"/>
          <p:cNvSpPr txBox="1">
            <a:spLocks noGrp="1"/>
          </p:cNvSpPr>
          <p:nvPr>
            <p:ph type="title"/>
          </p:nvPr>
        </p:nvSpPr>
        <p:spPr>
          <a:xfrm>
            <a:off x="456025" y="1138550"/>
            <a:ext cx="8490300" cy="30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Times Higher Education</a:t>
            </a:r>
            <a:endParaRPr sz="5500" dirty="0"/>
          </a:p>
        </p:txBody>
      </p:sp>
      <p:sp>
        <p:nvSpPr>
          <p:cNvPr id="1941" name="Google Shape;1941;p42"/>
          <p:cNvSpPr txBox="1"/>
          <p:nvPr/>
        </p:nvSpPr>
        <p:spPr>
          <a:xfrm>
            <a:off x="119775" y="145600"/>
            <a:ext cx="33153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Second Data:</a:t>
            </a:r>
            <a:endParaRPr sz="45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43"/>
          <p:cNvSpPr txBox="1">
            <a:spLocks noGrp="1"/>
          </p:cNvSpPr>
          <p:nvPr>
            <p:ph type="title"/>
          </p:nvPr>
        </p:nvSpPr>
        <p:spPr>
          <a:xfrm>
            <a:off x="0" y="173925"/>
            <a:ext cx="5538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Data: Times Higher Education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47" name="Google Shape;1947;p43"/>
          <p:cNvSpPr txBox="1"/>
          <p:nvPr/>
        </p:nvSpPr>
        <p:spPr>
          <a:xfrm>
            <a:off x="755025" y="826163"/>
            <a:ext cx="5096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Which universities are ranked in the top 10 globally?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48" name="Google Shape;19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600" y="1294500"/>
            <a:ext cx="6867875" cy="377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44"/>
          <p:cNvSpPr txBox="1"/>
          <p:nvPr/>
        </p:nvSpPr>
        <p:spPr>
          <a:xfrm>
            <a:off x="331200" y="749925"/>
            <a:ext cx="7208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What positions do universities in Saudi Arabia hold within the global rankings?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54" name="Google Shape;1954;p44"/>
          <p:cNvSpPr txBox="1">
            <a:spLocks noGrp="1"/>
          </p:cNvSpPr>
          <p:nvPr>
            <p:ph type="title"/>
          </p:nvPr>
        </p:nvSpPr>
        <p:spPr>
          <a:xfrm>
            <a:off x="0" y="173925"/>
            <a:ext cx="5538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Data: Times Higher Education </a:t>
            </a:r>
            <a:endParaRPr/>
          </a:p>
        </p:txBody>
      </p:sp>
      <p:pic>
        <p:nvPicPr>
          <p:cNvPr id="1955" name="Google Shape;19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850" y="1268925"/>
            <a:ext cx="6863002" cy="377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45"/>
          <p:cNvSpPr txBox="1"/>
          <p:nvPr/>
        </p:nvSpPr>
        <p:spPr>
          <a:xfrm>
            <a:off x="191825" y="749925"/>
            <a:ext cx="71706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Which countries have the highest number of universities among the top 100 universities in the world?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61" name="Google Shape;1961;p45"/>
          <p:cNvSpPr txBox="1">
            <a:spLocks noGrp="1"/>
          </p:cNvSpPr>
          <p:nvPr>
            <p:ph type="title"/>
          </p:nvPr>
        </p:nvSpPr>
        <p:spPr>
          <a:xfrm>
            <a:off x="0" y="173925"/>
            <a:ext cx="5538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Data: Times Higher Education </a:t>
            </a:r>
            <a:endParaRPr/>
          </a:p>
        </p:txBody>
      </p:sp>
      <p:pic>
        <p:nvPicPr>
          <p:cNvPr id="1962" name="Google Shape;19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00" y="1185850"/>
            <a:ext cx="7247925" cy="38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46"/>
          <p:cNvSpPr txBox="1"/>
          <p:nvPr/>
        </p:nvSpPr>
        <p:spPr>
          <a:xfrm>
            <a:off x="266175" y="749925"/>
            <a:ext cx="6669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What are the top 10 universities with the highest quality education (SDG-4)?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68" name="Google Shape;1968;p46"/>
          <p:cNvSpPr txBox="1">
            <a:spLocks noGrp="1"/>
          </p:cNvSpPr>
          <p:nvPr>
            <p:ph type="title"/>
          </p:nvPr>
        </p:nvSpPr>
        <p:spPr>
          <a:xfrm>
            <a:off x="0" y="173925"/>
            <a:ext cx="5538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Data: Times Higher Education</a:t>
            </a:r>
            <a:endParaRPr/>
          </a:p>
        </p:txBody>
      </p:sp>
      <p:pic>
        <p:nvPicPr>
          <p:cNvPr id="1969" name="Google Shape;19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900" y="1268925"/>
            <a:ext cx="7346341" cy="37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47"/>
          <p:cNvSpPr txBox="1">
            <a:spLocks noGrp="1"/>
          </p:cNvSpPr>
          <p:nvPr>
            <p:ph type="title"/>
          </p:nvPr>
        </p:nvSpPr>
        <p:spPr>
          <a:xfrm>
            <a:off x="456025" y="1138550"/>
            <a:ext cx="8490300" cy="30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Shanghai Ranking!</a:t>
            </a:r>
            <a:endParaRPr sz="5500"/>
          </a:p>
        </p:txBody>
      </p:sp>
      <p:sp>
        <p:nvSpPr>
          <p:cNvPr id="1975" name="Google Shape;1975;p47"/>
          <p:cNvSpPr txBox="1"/>
          <p:nvPr/>
        </p:nvSpPr>
        <p:spPr>
          <a:xfrm>
            <a:off x="119775" y="145600"/>
            <a:ext cx="28185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Third Data:</a:t>
            </a:r>
            <a:endParaRPr sz="45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33960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Ranking System:</a:t>
            </a:r>
            <a:endParaRPr sz="3300"/>
          </a:p>
        </p:txBody>
      </p:sp>
      <p:sp>
        <p:nvSpPr>
          <p:cNvPr id="1981" name="Google Shape;1981;p48"/>
          <p:cNvSpPr txBox="1"/>
          <p:nvPr/>
        </p:nvSpPr>
        <p:spPr>
          <a:xfrm>
            <a:off x="3079050" y="1543050"/>
            <a:ext cx="35229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Nobel Prize (winner)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Field Medal (Mathematicians)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Highly Cited Researchers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Papers published in Nature/Science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Individual Academic Achievement of an institution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49"/>
          <p:cNvSpPr txBox="1">
            <a:spLocks noGrp="1"/>
          </p:cNvSpPr>
          <p:nvPr>
            <p:ph type="title"/>
          </p:nvPr>
        </p:nvSpPr>
        <p:spPr>
          <a:xfrm>
            <a:off x="1834275" y="1620750"/>
            <a:ext cx="5730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Which universities are ranked in the top 10 globally?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50"/>
          <p:cNvSpPr txBox="1"/>
          <p:nvPr/>
        </p:nvSpPr>
        <p:spPr>
          <a:xfrm>
            <a:off x="0" y="46975"/>
            <a:ext cx="3924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Top Universities:</a:t>
            </a:r>
            <a:endParaRPr sz="35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aphicFrame>
        <p:nvGraphicFramePr>
          <p:cNvPr id="1992" name="Google Shape;1992;p50"/>
          <p:cNvGraphicFramePr/>
          <p:nvPr/>
        </p:nvGraphicFramePr>
        <p:xfrm>
          <a:off x="1158350" y="770200"/>
          <a:ext cx="7303200" cy="3648675"/>
        </p:xfrm>
        <a:graphic>
          <a:graphicData uri="http://schemas.openxmlformats.org/drawingml/2006/table">
            <a:tbl>
              <a:tblPr>
                <a:noFill/>
                <a:tableStyleId>{D0483A98-A30A-41E2-89CD-E3E4C6D2A482}</a:tableStyleId>
              </a:tblPr>
              <a:tblGrid>
                <a:gridCol w="24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University Name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Total Score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Global Rank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Harvard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Stanford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76.8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MIT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70.1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Cambridge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69.6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California, Berkeley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65.3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Princeton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Oxford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58.7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Columbia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57.2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8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California Institute of Technology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56.1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9</a:t>
                      </a: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993" name="Google Shape;1993;p50"/>
          <p:cNvGraphicFramePr/>
          <p:nvPr/>
        </p:nvGraphicFramePr>
        <p:xfrm>
          <a:off x="1158350" y="4418875"/>
          <a:ext cx="7303200" cy="393000"/>
        </p:xfrm>
        <a:graphic>
          <a:graphicData uri="http://schemas.openxmlformats.org/drawingml/2006/table">
            <a:tbl>
              <a:tblPr>
                <a:noFill/>
                <a:tableStyleId>{D0483A98-A30A-41E2-89CD-E3E4C6D2A482}</a:tableStyleId>
              </a:tblPr>
              <a:tblGrid>
                <a:gridCol w="24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Chicago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55.1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8" name="Google Shape;19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25" y="504700"/>
            <a:ext cx="7151600" cy="43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3" name="Google Shape;20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375" y="1131925"/>
            <a:ext cx="5343150" cy="38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4" name="Google Shape;2004;p52"/>
          <p:cNvSpPr txBox="1"/>
          <p:nvPr/>
        </p:nvSpPr>
        <p:spPr>
          <a:xfrm>
            <a:off x="187625" y="133850"/>
            <a:ext cx="39927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Outliers: </a:t>
            </a:r>
            <a:endParaRPr sz="40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05" name="Google Shape;2005;p52"/>
          <p:cNvSpPr/>
          <p:nvPr/>
        </p:nvSpPr>
        <p:spPr>
          <a:xfrm>
            <a:off x="7200800" y="286525"/>
            <a:ext cx="1608900" cy="84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Mean: 5.9435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Median: 0.0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Mode: 0.0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3"/>
          <p:cNvSpPr txBox="1"/>
          <p:nvPr/>
        </p:nvSpPr>
        <p:spPr>
          <a:xfrm>
            <a:off x="117400" y="93950"/>
            <a:ext cx="4641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What positions do universities in Saudi Arabia hold within the global rankings?</a:t>
            </a:r>
            <a:endParaRPr sz="19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aphicFrame>
        <p:nvGraphicFramePr>
          <p:cNvPr id="2011" name="Google Shape;2011;p53"/>
          <p:cNvGraphicFramePr/>
          <p:nvPr/>
        </p:nvGraphicFramePr>
        <p:xfrm>
          <a:off x="811575" y="1011325"/>
          <a:ext cx="7082800" cy="3782765"/>
        </p:xfrm>
        <a:graphic>
          <a:graphicData uri="http://schemas.openxmlformats.org/drawingml/2006/table">
            <a:tbl>
              <a:tblPr>
                <a:noFill/>
                <a:tableStyleId>{D0483A98-A30A-41E2-89CD-E3E4C6D2A482}</a:tableStyleId>
              </a:tblPr>
              <a:tblGrid>
                <a:gridCol w="177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 Position Rank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University Name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Global Rank Category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National Rank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109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King Abdulaziz University</a:t>
                      </a: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101 - 150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110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King Saud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101 - 150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222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King Abdullah University (KAUST)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201 - 300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423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King Fahd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401 - 500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446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Taif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401 - 500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631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King Khalid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601 - 700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855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Prince Sattam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801 - 900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6" name="Google Shape;20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325" y="251300"/>
            <a:ext cx="7574325" cy="47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55"/>
          <p:cNvSpPr txBox="1"/>
          <p:nvPr/>
        </p:nvSpPr>
        <p:spPr>
          <a:xfrm>
            <a:off x="0" y="0"/>
            <a:ext cx="5357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Is there a correlation between national and global university rankings ?</a:t>
            </a:r>
            <a:endParaRPr sz="19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022" name="Google Shape;20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325" y="992625"/>
            <a:ext cx="4673016" cy="4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56"/>
          <p:cNvSpPr txBox="1"/>
          <p:nvPr/>
        </p:nvSpPr>
        <p:spPr>
          <a:xfrm>
            <a:off x="49325" y="75150"/>
            <a:ext cx="55428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Bonus: Do the global universities hold the same ranking in the national rankings?</a:t>
            </a:r>
            <a:endParaRPr sz="19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aphicFrame>
        <p:nvGraphicFramePr>
          <p:cNvPr id="2028" name="Google Shape;2028;p56"/>
          <p:cNvGraphicFramePr/>
          <p:nvPr/>
        </p:nvGraphicFramePr>
        <p:xfrm>
          <a:off x="1857375" y="833525"/>
          <a:ext cx="5429250" cy="4038270"/>
        </p:xfrm>
        <a:graphic>
          <a:graphicData uri="http://schemas.openxmlformats.org/drawingml/2006/table">
            <a:tbl>
              <a:tblPr>
                <a:noFill/>
                <a:tableStyleId>{D0483A98-A30A-41E2-89CD-E3E4C6D2A482}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University Name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Global Rank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National Rank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Harvard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Stanford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MIT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Cambridge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California, Berkeley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Princeton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Oxford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Columbia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8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California Institute of Technology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9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Chicago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8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4C01-A636-70F4-CEAA-9707B5D9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54" y="224028"/>
            <a:ext cx="4087500" cy="576000"/>
          </a:xfrm>
        </p:spPr>
        <p:txBody>
          <a:bodyPr/>
          <a:lstStyle/>
          <a:p>
            <a:pPr algn="l"/>
            <a:r>
              <a:rPr lang="en-US" dirty="0"/>
              <a:t>Conclusion :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30E14-2D5A-C70F-2DEE-B6BAB450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184" y="719667"/>
            <a:ext cx="7705500" cy="3475566"/>
          </a:xfrm>
        </p:spPr>
        <p:txBody>
          <a:bodyPr/>
          <a:lstStyle/>
          <a:p>
            <a:pPr marL="742950" lvl="1" indent="-285750" fontAlgn="t">
              <a:buFont typeface="Wingdings" panose="05000000000000000000" pitchFamily="2" charset="2"/>
              <a:buChar char="v"/>
            </a:pPr>
            <a:r>
              <a:rPr lang="en-US" b="1" dirty="0">
                <a:latin typeface="+mn-lt"/>
              </a:rPr>
              <a:t>Three universities appear in the top in different Ranking systems :</a:t>
            </a:r>
          </a:p>
          <a:p>
            <a:pPr marL="457200" lvl="1" indent="0" fontAlgn="t">
              <a:buNone/>
            </a:pPr>
            <a:endParaRPr lang="en-US" b="1" dirty="0">
              <a:latin typeface="+mn-lt"/>
            </a:endParaRP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Harvard University</a:t>
            </a:r>
            <a:endParaRPr lang="en-US" i="0" u="none" strike="noStrike" dirty="0">
              <a:effectLst/>
              <a:latin typeface="+mn-lt"/>
            </a:endParaRP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Stanford University</a:t>
            </a:r>
            <a:endParaRPr lang="en-US" i="0" u="none" strike="noStrike" dirty="0">
              <a:effectLst/>
              <a:latin typeface="+mn-lt"/>
            </a:endParaRP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MIT</a:t>
            </a:r>
          </a:p>
          <a:p>
            <a:pPr marL="457200" lvl="1" indent="0" fontAlgn="t">
              <a:buNone/>
            </a:pPr>
            <a:endParaRPr lang="en-US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marL="457200" lvl="1" indent="0" fontAlgn="t">
              <a:buNone/>
            </a:pPr>
            <a:endParaRPr lang="en-US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marL="457200" lvl="1" indent="0" fontAlgn="t">
              <a:buNone/>
            </a:pPr>
            <a:endParaRPr lang="en-US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marL="742950" lvl="1" indent="-285750" fontAlgn="t">
              <a:buFont typeface="Wingdings" panose="05000000000000000000" pitchFamily="2" charset="2"/>
              <a:buChar char="v"/>
            </a:pPr>
            <a:r>
              <a:rPr lang="en-US" b="1" i="0" u="none" strike="noStrike" dirty="0">
                <a:effectLst/>
                <a:latin typeface="+mn-lt"/>
              </a:rPr>
              <a:t>The Research Rank has the most impact on the overall rank.</a:t>
            </a:r>
            <a:endParaRPr lang="ar-SA" b="1" i="0" u="none" strike="noStrike" dirty="0">
              <a:effectLst/>
              <a:latin typeface="+mn-lt"/>
            </a:endParaRPr>
          </a:p>
          <a:p>
            <a:pPr marL="457200" lvl="1" indent="0" fontAlgn="t">
              <a:buNone/>
            </a:pPr>
            <a:endParaRPr lang="ar-SA" b="1" dirty="0">
              <a:latin typeface="+mn-lt"/>
            </a:endParaRPr>
          </a:p>
          <a:p>
            <a:pPr marL="457200" lvl="1" indent="0" fontAlgn="t">
              <a:buNone/>
            </a:pPr>
            <a:endParaRPr lang="ar-SA" b="1" i="0" u="none" strike="noStrike" dirty="0">
              <a:effectLst/>
              <a:latin typeface="+mn-lt"/>
            </a:endParaRPr>
          </a:p>
          <a:p>
            <a:pPr marL="742950" lvl="1" indent="-285750" fontAlgn="t">
              <a:buFont typeface="Wingdings" panose="05000000000000000000" pitchFamily="2" charset="2"/>
              <a:buChar char="v"/>
            </a:pPr>
            <a:r>
              <a:rPr lang="en-US" b="1" dirty="0">
                <a:latin typeface="+mn-lt"/>
              </a:rPr>
              <a:t>Additional information in the project repo at </a:t>
            </a:r>
            <a:r>
              <a:rPr lang="en-US" b="1" dirty="0">
                <a:latin typeface="+mn-lt"/>
                <a:hlinkClick r:id="rId2"/>
              </a:rPr>
              <a:t>GitHub</a:t>
            </a:r>
            <a:r>
              <a:rPr lang="en-US" b="1" dirty="0">
                <a:latin typeface="+mn-lt"/>
              </a:rPr>
              <a:t> </a:t>
            </a:r>
            <a:endParaRPr lang="ar-SA" b="1" dirty="0">
              <a:latin typeface="+mn-lt"/>
            </a:endParaRPr>
          </a:p>
          <a:p>
            <a:pPr marL="742950" lvl="1" indent="-285750" fontAlgn="t">
              <a:buFont typeface="Wingdings" panose="05000000000000000000" pitchFamily="2" charset="2"/>
              <a:buChar char="v"/>
            </a:pPr>
            <a:endParaRPr lang="ar-SA" b="1" i="0" u="none" strike="noStrike" dirty="0">
              <a:effectLst/>
              <a:latin typeface="+mn-lt"/>
            </a:endParaRPr>
          </a:p>
          <a:p>
            <a:pPr marL="457200" lvl="1" indent="0" fontAlgn="t">
              <a:buNone/>
            </a:pPr>
            <a:endParaRPr lang="en-US" b="1" i="0" u="none" strike="noStrike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878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57"/>
          <p:cNvSpPr txBox="1"/>
          <p:nvPr/>
        </p:nvSpPr>
        <p:spPr>
          <a:xfrm>
            <a:off x="2957100" y="137115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Thank You!</a:t>
            </a:r>
            <a:endParaRPr sz="72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2E28-0179-3565-DB19-3B64DA63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721" y="537294"/>
            <a:ext cx="4087500" cy="576000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C34AC-657F-6BE9-63B3-7DAB75AD9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Barlow Semi Condensed" panose="00000506000000000000" pitchFamily="2" charset="0"/>
              </a:rPr>
              <a:t>THE World University Rankings.</a:t>
            </a:r>
          </a:p>
          <a:p>
            <a:pPr>
              <a:lnSpc>
                <a:spcPct val="200000"/>
              </a:lnSpc>
            </a:pPr>
            <a:r>
              <a:rPr lang="en" sz="2000" dirty="0"/>
              <a:t>Times Higher Education</a:t>
            </a:r>
            <a:r>
              <a:rPr lang="en-US" sz="200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Barlow Semi Condensed" panose="00000506000000000000" pitchFamily="2" charset="0"/>
              </a:rPr>
              <a:t>s.</a:t>
            </a:r>
          </a:p>
          <a:p>
            <a:pPr>
              <a:lnSpc>
                <a:spcPct val="200000"/>
              </a:lnSpc>
            </a:pPr>
            <a:r>
              <a:rPr lang="en-US" sz="200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Barlow Semi Condensed" panose="00000506000000000000" pitchFamily="2" charset="0"/>
              </a:rPr>
              <a:t>Shanghai Ranking.</a:t>
            </a:r>
            <a:endParaRPr lang="en-US" sz="2000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36"/>
          <p:cNvSpPr txBox="1">
            <a:spLocks noGrp="1"/>
          </p:cNvSpPr>
          <p:nvPr>
            <p:ph type="title"/>
          </p:nvPr>
        </p:nvSpPr>
        <p:spPr>
          <a:xfrm>
            <a:off x="1" y="173925"/>
            <a:ext cx="5208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Data: World Rank University </a:t>
            </a:r>
            <a:endParaRPr/>
          </a:p>
        </p:txBody>
      </p:sp>
      <p:pic>
        <p:nvPicPr>
          <p:cNvPr id="1898" name="Google Shape;1898;p36"/>
          <p:cNvPicPr preferRelativeResize="0"/>
          <p:nvPr/>
        </p:nvPicPr>
        <p:blipFill rotWithShape="1">
          <a:blip r:embed="rId3">
            <a:alphaModFix/>
          </a:blip>
          <a:srcRect r="10305"/>
          <a:stretch/>
        </p:blipFill>
        <p:spPr>
          <a:xfrm>
            <a:off x="608075" y="1421400"/>
            <a:ext cx="7927849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9" name="Google Shape;1899;p36"/>
          <p:cNvSpPr txBox="1"/>
          <p:nvPr/>
        </p:nvSpPr>
        <p:spPr>
          <a:xfrm>
            <a:off x="755025" y="826163"/>
            <a:ext cx="5096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Which universities are ranked in the top 10 globally?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37"/>
          <p:cNvSpPr txBox="1">
            <a:spLocks noGrp="1"/>
          </p:cNvSpPr>
          <p:nvPr>
            <p:ph type="title"/>
          </p:nvPr>
        </p:nvSpPr>
        <p:spPr>
          <a:xfrm>
            <a:off x="1" y="173925"/>
            <a:ext cx="5208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Data: World Rank University </a:t>
            </a:r>
            <a:endParaRPr/>
          </a:p>
        </p:txBody>
      </p:sp>
      <p:sp>
        <p:nvSpPr>
          <p:cNvPr id="1906" name="Google Shape;1906;p37"/>
          <p:cNvSpPr txBox="1"/>
          <p:nvPr/>
        </p:nvSpPr>
        <p:spPr>
          <a:xfrm>
            <a:off x="684250" y="749925"/>
            <a:ext cx="6669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What are The National Rankings of Top 10 Universities Within Their Respective Countries 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 descr="A graph with blue and white bars&#10;&#10;Description automatically generated with medium confidence">
            <a:extLst>
              <a:ext uri="{FF2B5EF4-FFF2-40B4-BE49-F238E27FC236}">
                <a16:creationId xmlns:a16="http://schemas.microsoft.com/office/drawing/2014/main" id="{85A8F398-1B2F-8B97-8D98-418816E4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3" y="1359791"/>
            <a:ext cx="8255000" cy="2826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37"/>
          <p:cNvSpPr txBox="1">
            <a:spLocks noGrp="1"/>
          </p:cNvSpPr>
          <p:nvPr>
            <p:ph type="title"/>
          </p:nvPr>
        </p:nvSpPr>
        <p:spPr>
          <a:xfrm>
            <a:off x="1" y="173925"/>
            <a:ext cx="5208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Data: World Rank University </a:t>
            </a:r>
            <a:endParaRPr/>
          </a:p>
        </p:txBody>
      </p:sp>
      <p:sp>
        <p:nvSpPr>
          <p:cNvPr id="1906" name="Google Shape;1906;p37"/>
          <p:cNvSpPr txBox="1"/>
          <p:nvPr/>
        </p:nvSpPr>
        <p:spPr>
          <a:xfrm>
            <a:off x="684250" y="749925"/>
            <a:ext cx="6669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 Which universities are ranked in the top 10 for employment outcomes?</a:t>
            </a:r>
          </a:p>
        </p:txBody>
      </p:sp>
      <p:pic>
        <p:nvPicPr>
          <p:cNvPr id="3" name="Picture 2" descr="A blue and white bar graph&#10;&#10;Description automatically generated">
            <a:extLst>
              <a:ext uri="{FF2B5EF4-FFF2-40B4-BE49-F238E27FC236}">
                <a16:creationId xmlns:a16="http://schemas.microsoft.com/office/drawing/2014/main" id="{F6CDCBFD-AAD9-6190-DA26-BBFCAF8F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66" y="1377950"/>
            <a:ext cx="82834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4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38"/>
          <p:cNvSpPr txBox="1">
            <a:spLocks noGrp="1"/>
          </p:cNvSpPr>
          <p:nvPr>
            <p:ph type="title"/>
          </p:nvPr>
        </p:nvSpPr>
        <p:spPr>
          <a:xfrm>
            <a:off x="1" y="173925"/>
            <a:ext cx="5208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Data: World Rank University </a:t>
            </a:r>
            <a:endParaRPr/>
          </a:p>
        </p:txBody>
      </p:sp>
      <p:sp>
        <p:nvSpPr>
          <p:cNvPr id="1912" name="Google Shape;1912;p38"/>
          <p:cNvSpPr txBox="1"/>
          <p:nvPr/>
        </p:nvSpPr>
        <p:spPr>
          <a:xfrm>
            <a:off x="684250" y="749925"/>
            <a:ext cx="6669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What positions do universities in Saudi Arabia hold within the global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rankings?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13" name="Google Shape;19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00" y="1515450"/>
            <a:ext cx="8041851" cy="27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39"/>
          <p:cNvSpPr txBox="1">
            <a:spLocks noGrp="1"/>
          </p:cNvSpPr>
          <p:nvPr>
            <p:ph type="title"/>
          </p:nvPr>
        </p:nvSpPr>
        <p:spPr>
          <a:xfrm>
            <a:off x="1" y="173925"/>
            <a:ext cx="5208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Data: World Rank University </a:t>
            </a:r>
            <a:endParaRPr/>
          </a:p>
        </p:txBody>
      </p:sp>
      <p:sp>
        <p:nvSpPr>
          <p:cNvPr id="1919" name="Google Shape;1919;p39"/>
          <p:cNvSpPr txBox="1"/>
          <p:nvPr/>
        </p:nvSpPr>
        <p:spPr>
          <a:xfrm>
            <a:off x="684250" y="749925"/>
            <a:ext cx="6669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Considering various factors such as employment rankings, research rankings, and others, which has the most significant  impact on a university's overall ranking?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20" name="Google Shape;1920;p39"/>
          <p:cNvPicPr preferRelativeResize="0"/>
          <p:nvPr/>
        </p:nvPicPr>
        <p:blipFill rotWithShape="1">
          <a:blip r:embed="rId3">
            <a:alphaModFix/>
          </a:blip>
          <a:srcRect t="-1800" b="1800"/>
          <a:stretch/>
        </p:blipFill>
        <p:spPr>
          <a:xfrm>
            <a:off x="941575" y="1268925"/>
            <a:ext cx="6669301" cy="36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1" y="173925"/>
            <a:ext cx="5208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Data: World Rank University </a:t>
            </a:r>
            <a:endParaRPr/>
          </a:p>
        </p:txBody>
      </p:sp>
      <p:sp>
        <p:nvSpPr>
          <p:cNvPr id="1926" name="Google Shape;1926;p40"/>
          <p:cNvSpPr txBox="1"/>
          <p:nvPr/>
        </p:nvSpPr>
        <p:spPr>
          <a:xfrm>
            <a:off x="362100" y="667825"/>
            <a:ext cx="73839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Is there a correlation between national and global university rankings, and based on this information, can you recommend a country that appears to have a high concentration of top-ranked universities?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27" name="Google Shape;1927;p40"/>
          <p:cNvPicPr preferRelativeResize="0"/>
          <p:nvPr/>
        </p:nvPicPr>
        <p:blipFill rotWithShape="1">
          <a:blip r:embed="rId3">
            <a:alphaModFix/>
          </a:blip>
          <a:srcRect r="6472"/>
          <a:stretch/>
        </p:blipFill>
        <p:spPr>
          <a:xfrm>
            <a:off x="866750" y="1401325"/>
            <a:ext cx="7869975" cy="28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On-screen Show (16:9)</PresentationFormat>
  <Paragraphs>162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Roboto Condensed Light</vt:lpstr>
      <vt:lpstr>Arial</vt:lpstr>
      <vt:lpstr>Fjalla One</vt:lpstr>
      <vt:lpstr>Barlow Semi Condensed Medium</vt:lpstr>
      <vt:lpstr>Wingdings</vt:lpstr>
      <vt:lpstr>Barlow Semi Condensed</vt:lpstr>
      <vt:lpstr>Technology Consulting by Slidesgo</vt:lpstr>
      <vt:lpstr> World   University  Rankings</vt:lpstr>
      <vt:lpstr>PowerPoint Presentation</vt:lpstr>
      <vt:lpstr>Datasets</vt:lpstr>
      <vt:lpstr>First Data: World Rank University </vt:lpstr>
      <vt:lpstr>First Data: World Rank University </vt:lpstr>
      <vt:lpstr>First Data: World Rank University </vt:lpstr>
      <vt:lpstr>First Data: World Rank University </vt:lpstr>
      <vt:lpstr>First Data: World Rank University </vt:lpstr>
      <vt:lpstr>First Data: World Rank University </vt:lpstr>
      <vt:lpstr>First Data: World Rank University </vt:lpstr>
      <vt:lpstr>Times Higher Education</vt:lpstr>
      <vt:lpstr>Second Data: Times Higher Education  </vt:lpstr>
      <vt:lpstr>Second Data: Times Higher Education </vt:lpstr>
      <vt:lpstr>Second Data: Times Higher Education </vt:lpstr>
      <vt:lpstr>Second Data: Times Higher Education</vt:lpstr>
      <vt:lpstr>Shanghai Ranking!</vt:lpstr>
      <vt:lpstr>Ranking System:</vt:lpstr>
      <vt:lpstr>Which universities are ranked in the top 10 globally?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: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World   University  Rankings</dc:title>
  <cp:lastModifiedBy>Tariq Al-Qahtani</cp:lastModifiedBy>
  <cp:revision>5</cp:revision>
  <dcterms:modified xsi:type="dcterms:W3CDTF">2024-05-12T07:47:40Z</dcterms:modified>
</cp:coreProperties>
</file>