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2" r:id="rId2"/>
  </p:sldMasterIdLst>
  <p:notesMasterIdLst>
    <p:notesMasterId r:id="rId16"/>
  </p:notesMasterIdLst>
  <p:sldIdLst>
    <p:sldId id="256" r:id="rId3"/>
    <p:sldId id="257" r:id="rId4"/>
    <p:sldId id="268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5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DF66-81AB-4F79-973D-F0843B0EB93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0E7D-E6BD-40FE-9B09-94C5F2E4E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0E7D-E6BD-40FE-9B09-94C5F2E4E0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0E7D-E6BD-40FE-9B09-94C5F2E4E0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5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0E7D-E6BD-40FE-9B09-94C5F2E4E0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0E7D-E6BD-40FE-9B09-94C5F2E4E0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2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0E7D-E6BD-40FE-9B09-94C5F2E4E0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0E7D-E6BD-40FE-9B09-94C5F2E4E0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7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0E7D-E6BD-40FE-9B09-94C5F2E4E0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7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0E7D-E6BD-40FE-9B09-94C5F2E4E0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1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0E7D-E6BD-40FE-9B09-94C5F2E4E0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57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6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6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3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03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23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4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6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4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9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37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892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27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167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50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3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993052-5BD5-4A85-B69E-7724C8416C39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C5228D-8F65-4EDF-9713-2A9D29EAC9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59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JP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85800" y="762000"/>
            <a:ext cx="7772040" cy="837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imes New Roman"/>
              </a:rPr>
              <a:t>Online Examination Software</a:t>
            </a:r>
            <a:endParaRPr dirty="0"/>
          </a:p>
        </p:txBody>
      </p:sp>
      <p:pic>
        <p:nvPicPr>
          <p:cNvPr id="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2000160"/>
            <a:ext cx="5943240" cy="1180800"/>
          </a:xfrm>
          <a:prstGeom prst="rect">
            <a:avLst/>
          </a:prstGeom>
        </p:spPr>
      </p:pic>
      <p:sp>
        <p:nvSpPr>
          <p:cNvPr id="6" name="TextShape 2"/>
          <p:cNvSpPr txBox="1"/>
          <p:nvPr/>
        </p:nvSpPr>
        <p:spPr>
          <a:xfrm>
            <a:off x="1905000" y="3581400"/>
            <a:ext cx="5257440" cy="17522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DCE6F2"/>
                </a:solidFill>
                <a:latin typeface="Times New Roman"/>
              </a:rPr>
              <a:t>A Product by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IN" sz="3600" b="1" dirty="0" smtClean="0">
                <a:latin typeface="Times New Roman"/>
              </a:rPr>
              <a:t>IDB_BISEW NVIT Round_39 Ltd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2360504" y="5943600"/>
            <a:ext cx="5488096" cy="685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b="1" dirty="0">
                <a:solidFill>
                  <a:schemeClr val="bg1"/>
                </a:solidFill>
                <a:latin typeface="Times New Roman"/>
              </a:rPr>
              <a:t>http</a:t>
            </a:r>
            <a:r>
              <a:rPr lang="en-IN" b="1" dirty="0" smtClean="0">
                <a:solidFill>
                  <a:schemeClr val="bg1"/>
                </a:solidFill>
                <a:latin typeface="Times New Roman"/>
              </a:rPr>
              <a:t>://</a:t>
            </a:r>
            <a:r>
              <a:rPr lang="en-IN" b="1" dirty="0">
                <a:solidFill>
                  <a:schemeClr val="bg1"/>
                </a:solidFill>
                <a:latin typeface="Times New Roman"/>
              </a:rPr>
              <a:t> idbbisewnvitround_39.com </a:t>
            </a:r>
          </a:p>
          <a:p>
            <a:pPr algn="ctr">
              <a:lnSpc>
                <a:spcPct val="100000"/>
              </a:lnSpc>
            </a:pPr>
            <a:r>
              <a:rPr lang="en-IN" b="1" dirty="0">
                <a:solidFill>
                  <a:schemeClr val="bg1"/>
                </a:solidFill>
                <a:latin typeface="Times New Roman"/>
              </a:rPr>
              <a:t>Copyright©2005-2012 IDB_BISEW NVIT Round_39 Ltd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52" y="32358"/>
            <a:ext cx="991647" cy="7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0" y="2014476"/>
            <a:ext cx="1599840" cy="19047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95728" y="381000"/>
            <a:ext cx="46377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imes New Roman"/>
              </a:rPr>
              <a:t>Student Aspect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8114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Request Registration.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Logging in to the system.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Edit user information.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Selecting the test.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Appearing for the test.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Print the result at the end of the exam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Multiple choice questions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Questions can be anything from plain text to still pictures and videos, tables, embedded objects and even Adobe Flash animations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52" y="32358"/>
            <a:ext cx="991647" cy="7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5900" y="381000"/>
            <a:ext cx="3976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imes New Roman"/>
              </a:rPr>
              <a:t>Data Security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 rotWithShape="1">
          <a:blip r:embed="rId3"/>
          <a:srcRect l="6308" t="8297" r="7227" b="9434"/>
          <a:stretch/>
        </p:blipFill>
        <p:spPr>
          <a:xfrm>
            <a:off x="3716482" y="5029200"/>
            <a:ext cx="1711035" cy="14962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1447800"/>
            <a:ext cx="838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answering process begin with the student logging in and selecting the paper which he authorized to answer.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time of the starting and completion of the exam can be recorded at the server.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Only teachers have authority to change any data.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proposed system is very secure and no chance of paper leakage as it is dependent on administrator only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Students mark and any details are secured by this software.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Admin can Now manage their question papers very easily and securely with password protection.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52" y="32358"/>
            <a:ext cx="991647" cy="7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04800"/>
            <a:ext cx="6096000" cy="609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52" y="32358"/>
            <a:ext cx="991647" cy="7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0" y="381000"/>
            <a:ext cx="3450600" cy="6854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1295400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EduExam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a Web Based Custom Online Examination Management system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is designed to specifically cater GUJCET Examination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Easy to use for Administrators, Faculties and Students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Online examinations can be conducted at any time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EduExam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maintaining records, score cards, student details, question papers and so on is very easily managed by the system.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Being an integrated online system it will reduce the paper work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Mail notification to the student about the detailed description of the tests, their result and various other information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Useful for school, college, university, teachers and professors for managing question papers and examinations. Recruiting agencies, companies can use it for candidate's skills evaluation by conducting online test.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52" y="32358"/>
            <a:ext cx="991647" cy="7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52" y="32358"/>
            <a:ext cx="991647" cy="795145"/>
          </a:xfrm>
          <a:prstGeom prst="rect">
            <a:avLst/>
          </a:prstGeom>
        </p:spPr>
      </p:pic>
      <p:sp>
        <p:nvSpPr>
          <p:cNvPr id="164" name="Flowchart: Process 163"/>
          <p:cNvSpPr/>
          <p:nvPr/>
        </p:nvSpPr>
        <p:spPr>
          <a:xfrm>
            <a:off x="1749252" y="304800"/>
            <a:ext cx="4956348" cy="63246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751494" y="4267200"/>
            <a:ext cx="1768842" cy="37439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Question Management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2819400" y="5638800"/>
            <a:ext cx="1676400" cy="38100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Enroll Teacher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2819400" y="4724400"/>
            <a:ext cx="1676400" cy="38100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Provide Grace All(%)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804372" y="5181600"/>
            <a:ext cx="1676400" cy="38100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Schedule Exam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2841694" y="6096000"/>
            <a:ext cx="1676400" cy="38100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Enroll Student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2819400" y="3810000"/>
            <a:ext cx="1676400" cy="38100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View Result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4724400" y="3048000"/>
            <a:ext cx="1296738" cy="381000"/>
          </a:xfrm>
          <a:prstGeom prst="ellipse">
            <a:avLst/>
          </a:prstGeom>
          <a:gradFill>
            <a:gsLst>
              <a:gs pos="0">
                <a:schemeClr val="lt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lt2">
                  <a:shade val="96000"/>
                  <a:satMod val="120000"/>
                  <a:lumMod val="90000"/>
                </a:schemeClr>
              </a:gs>
            </a:gsLst>
          </a:gradFill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Create Question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4953000" y="3657600"/>
            <a:ext cx="1676400" cy="38100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Create Exam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4572000" y="1143000"/>
            <a:ext cx="1676400" cy="38100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Manage Exam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2667000" y="2667000"/>
            <a:ext cx="1676400" cy="38100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Attend Exam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2841694" y="2209800"/>
            <a:ext cx="1676400" cy="38100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Update User Profile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2115219" y="3509160"/>
            <a:ext cx="1421630" cy="30084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View Score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2909626" y="1680859"/>
            <a:ext cx="1676400" cy="38100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Login/Logout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3657600" y="541151"/>
            <a:ext cx="1676400" cy="38100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Registration For 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New User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2057400" y="1036983"/>
            <a:ext cx="1676400" cy="381000"/>
          </a:xfrm>
          <a:prstGeom prst="ellipse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Practice Exam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886675"/>
            <a:ext cx="674943" cy="144732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856" y="1162136"/>
            <a:ext cx="674944" cy="124347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85" y="3056431"/>
            <a:ext cx="770268" cy="143936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85" y="914400"/>
            <a:ext cx="773615" cy="12192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24" name="Straight Connector 223"/>
          <p:cNvCxnSpPr>
            <a:stCxn id="223" idx="3"/>
            <a:endCxn id="219" idx="2"/>
          </p:cNvCxnSpPr>
          <p:nvPr/>
        </p:nvCxnSpPr>
        <p:spPr>
          <a:xfrm flipV="1">
            <a:off x="1371600" y="1227483"/>
            <a:ext cx="685800" cy="296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5" name="Picture 2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133601"/>
            <a:ext cx="229508" cy="922830"/>
          </a:xfrm>
          <a:prstGeom prst="rect">
            <a:avLst/>
          </a:prstGeom>
          <a:ln>
            <a:noFill/>
          </a:ln>
        </p:spPr>
      </p:pic>
      <p:cxnSp>
        <p:nvCxnSpPr>
          <p:cNvPr id="226" name="Straight Connector 225"/>
          <p:cNvCxnSpPr>
            <a:stCxn id="222" idx="3"/>
            <a:endCxn id="217" idx="2"/>
          </p:cNvCxnSpPr>
          <p:nvPr/>
        </p:nvCxnSpPr>
        <p:spPr>
          <a:xfrm flipV="1">
            <a:off x="1368253" y="1871359"/>
            <a:ext cx="1541373" cy="1904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22" idx="3"/>
            <a:endCxn id="215" idx="2"/>
          </p:cNvCxnSpPr>
          <p:nvPr/>
        </p:nvCxnSpPr>
        <p:spPr>
          <a:xfrm flipV="1">
            <a:off x="1368253" y="2400300"/>
            <a:ext cx="1473441" cy="1375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22" idx="3"/>
            <a:endCxn id="214" idx="2"/>
          </p:cNvCxnSpPr>
          <p:nvPr/>
        </p:nvCxnSpPr>
        <p:spPr>
          <a:xfrm flipV="1">
            <a:off x="1368253" y="2857500"/>
            <a:ext cx="1298747" cy="9186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21" idx="1"/>
            <a:endCxn id="215" idx="6"/>
          </p:cNvCxnSpPr>
          <p:nvPr/>
        </p:nvCxnSpPr>
        <p:spPr>
          <a:xfrm flipH="1">
            <a:off x="4518094" y="1783875"/>
            <a:ext cx="2350762" cy="616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213" idx="6"/>
            <a:endCxn id="221" idx="1"/>
          </p:cNvCxnSpPr>
          <p:nvPr/>
        </p:nvCxnSpPr>
        <p:spPr>
          <a:xfrm>
            <a:off x="6248400" y="1333500"/>
            <a:ext cx="620456" cy="450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21" idx="1"/>
            <a:endCxn id="210" idx="0"/>
          </p:cNvCxnSpPr>
          <p:nvPr/>
        </p:nvCxnSpPr>
        <p:spPr>
          <a:xfrm flipH="1">
            <a:off x="3657600" y="1783875"/>
            <a:ext cx="3211256" cy="2026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10" idx="2"/>
            <a:endCxn id="222" idx="3"/>
          </p:cNvCxnSpPr>
          <p:nvPr/>
        </p:nvCxnSpPr>
        <p:spPr>
          <a:xfrm flipH="1" flipV="1">
            <a:off x="1368253" y="3776116"/>
            <a:ext cx="1451147" cy="224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21" idx="1"/>
            <a:endCxn id="212" idx="0"/>
          </p:cNvCxnSpPr>
          <p:nvPr/>
        </p:nvCxnSpPr>
        <p:spPr>
          <a:xfrm flipH="1">
            <a:off x="5791200" y="1783875"/>
            <a:ext cx="1077656" cy="1873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20" idx="1"/>
            <a:endCxn id="212" idx="4"/>
          </p:cNvCxnSpPr>
          <p:nvPr/>
        </p:nvCxnSpPr>
        <p:spPr>
          <a:xfrm flipH="1" flipV="1">
            <a:off x="5791200" y="4038600"/>
            <a:ext cx="1066800" cy="571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221" idx="1"/>
            <a:endCxn id="211" idx="0"/>
          </p:cNvCxnSpPr>
          <p:nvPr/>
        </p:nvCxnSpPr>
        <p:spPr>
          <a:xfrm flipH="1">
            <a:off x="5372769" y="1783875"/>
            <a:ext cx="1496087" cy="1264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220" idx="1"/>
            <a:endCxn id="207" idx="6"/>
          </p:cNvCxnSpPr>
          <p:nvPr/>
        </p:nvCxnSpPr>
        <p:spPr>
          <a:xfrm flipH="1">
            <a:off x="4495800" y="4610338"/>
            <a:ext cx="2362200" cy="3045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20" idx="1"/>
            <a:endCxn id="205" idx="6"/>
          </p:cNvCxnSpPr>
          <p:nvPr/>
        </p:nvCxnSpPr>
        <p:spPr>
          <a:xfrm flipH="1" flipV="1">
            <a:off x="4520336" y="4454395"/>
            <a:ext cx="2337664" cy="1559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20" idx="1"/>
            <a:endCxn id="208" idx="6"/>
          </p:cNvCxnSpPr>
          <p:nvPr/>
        </p:nvCxnSpPr>
        <p:spPr>
          <a:xfrm flipH="1">
            <a:off x="4480772" y="4610338"/>
            <a:ext cx="2377228" cy="761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20" idx="1"/>
            <a:endCxn id="206" idx="6"/>
          </p:cNvCxnSpPr>
          <p:nvPr/>
        </p:nvCxnSpPr>
        <p:spPr>
          <a:xfrm flipH="1">
            <a:off x="4495800" y="4610338"/>
            <a:ext cx="2362200" cy="1218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20" idx="1"/>
            <a:endCxn id="209" idx="6"/>
          </p:cNvCxnSpPr>
          <p:nvPr/>
        </p:nvCxnSpPr>
        <p:spPr>
          <a:xfrm flipH="1">
            <a:off x="4518094" y="4610338"/>
            <a:ext cx="2339906" cy="1676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17" idx="0"/>
            <a:endCxn id="218" idx="4"/>
          </p:cNvCxnSpPr>
          <p:nvPr/>
        </p:nvCxnSpPr>
        <p:spPr>
          <a:xfrm flipV="1">
            <a:off x="3747826" y="922151"/>
            <a:ext cx="747974" cy="758708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2819400" y="3048000"/>
            <a:ext cx="679166" cy="46116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 flipH="1">
            <a:off x="2755785" y="3124200"/>
            <a:ext cx="901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n>
                  <a:solidFill>
                    <a:schemeClr val="tx1"/>
                  </a:solidFill>
                </a:ln>
              </a:rPr>
              <a:t>&lt;&lt;extend&gt;&gt;</a:t>
            </a:r>
            <a:endParaRPr lang="en-US" sz="9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4" name="TextBox 243"/>
          <p:cNvSpPr txBox="1"/>
          <p:nvPr/>
        </p:nvSpPr>
        <p:spPr>
          <a:xfrm flipH="1">
            <a:off x="3763812" y="1066800"/>
            <a:ext cx="901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n>
                  <a:solidFill>
                    <a:schemeClr val="tx1"/>
                  </a:solidFill>
                </a:ln>
              </a:rPr>
              <a:t>&lt;&lt;include&gt;&gt;</a:t>
            </a:r>
            <a:endParaRPr lang="en-US" sz="9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45" name="Straight Connector 244"/>
          <p:cNvCxnSpPr>
            <a:stCxn id="220" idx="0"/>
            <a:endCxn id="221" idx="2"/>
          </p:cNvCxnSpPr>
          <p:nvPr/>
        </p:nvCxnSpPr>
        <p:spPr>
          <a:xfrm flipV="1">
            <a:off x="7195472" y="2405613"/>
            <a:ext cx="10856" cy="1481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B5E802C-6F99-473A-B52B-9C8763C25CD4}"/>
              </a:ext>
            </a:extLst>
          </p:cNvPr>
          <p:cNvSpPr txBox="1"/>
          <p:nvPr/>
        </p:nvSpPr>
        <p:spPr>
          <a:xfrm>
            <a:off x="1749252" y="0"/>
            <a:ext cx="4956348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Online Exam </a:t>
            </a:r>
            <a:r>
              <a:rPr lang="en-US" dirty="0" smtClean="0">
                <a:latin typeface="Bahnschrift SemiBold" panose="020B0502040204020203" pitchFamily="34" charset="0"/>
              </a:rPr>
              <a:t>Use Case</a:t>
            </a:r>
            <a:r>
              <a:rPr lang="en-US" dirty="0" smtClean="0">
                <a:latin typeface="Bahnschrift SemiBold" panose="020B0502040204020203" pitchFamily="34" charset="0"/>
              </a:rPr>
              <a:t> </a:t>
            </a:r>
            <a:r>
              <a:rPr lang="en-US" dirty="0">
                <a:latin typeface="Bahnschrift SemiBold" panose="020B0502040204020203" pitchFamily="34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71312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B5E802C-6F99-473A-B52B-9C8763C25CD4}"/>
              </a:ext>
            </a:extLst>
          </p:cNvPr>
          <p:cNvSpPr txBox="1"/>
          <p:nvPr/>
        </p:nvSpPr>
        <p:spPr>
          <a:xfrm>
            <a:off x="977264" y="76200"/>
            <a:ext cx="6566536" cy="5232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Online Exam </a:t>
            </a:r>
            <a:r>
              <a:rPr lang="en-US" sz="2800" dirty="0" smtClean="0">
                <a:latin typeface="Bahnschrift SemiBold" panose="020B0502040204020203" pitchFamily="34" charset="0"/>
              </a:rPr>
              <a:t>Class </a:t>
            </a:r>
            <a:r>
              <a:rPr lang="en-US" sz="2800" dirty="0">
                <a:latin typeface="Bahnschrift SemiBold" panose="020B0502040204020203" pitchFamily="34" charset="0"/>
              </a:rPr>
              <a:t>Diagram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C2DCBA6A-4680-43AF-9B72-187753C40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53033"/>
              </p:ext>
            </p:extLst>
          </p:nvPr>
        </p:nvGraphicFramePr>
        <p:xfrm>
          <a:off x="228600" y="2499360"/>
          <a:ext cx="1219200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813884830"/>
                    </a:ext>
                  </a:extLst>
                </a:gridCol>
              </a:tblGrid>
              <a:tr h="24047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Student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76555"/>
                  </a:ext>
                </a:extLst>
              </a:tr>
              <a:tr h="955870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  <a:p>
                      <a:r>
                        <a:rPr lang="en-US" sz="1050" dirty="0"/>
                        <a:t>Name</a:t>
                      </a:r>
                    </a:p>
                    <a:p>
                      <a:r>
                        <a:rPr lang="en-US" sz="1050" dirty="0" err="1"/>
                        <a:t>AccessLevel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EntryDate</a:t>
                      </a:r>
                      <a:endParaRPr lang="en-US" sz="1050" dirty="0"/>
                    </a:p>
                    <a:p>
                      <a:r>
                        <a:rPr lang="en-US" sz="1050" dirty="0"/>
                        <a:t>Email</a:t>
                      </a:r>
                    </a:p>
                    <a:p>
                      <a:r>
                        <a:rPr lang="en-US" sz="1050" dirty="0"/>
                        <a:t>Phone</a:t>
                      </a:r>
                    </a:p>
                    <a:p>
                      <a:r>
                        <a:rPr lang="en-US" sz="1050" dirty="0" err="1"/>
                        <a:t>PassHash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93755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xmlns="" id="{7D478707-B277-49AB-9F53-DC884F5C5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93692"/>
              </p:ext>
            </p:extLst>
          </p:nvPr>
        </p:nvGraphicFramePr>
        <p:xfrm>
          <a:off x="266699" y="4114800"/>
          <a:ext cx="1421131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21131">
                  <a:extLst>
                    <a:ext uri="{9D8B030D-6E8A-4147-A177-3AD203B41FA5}">
                      <a16:colId xmlns:a16="http://schemas.microsoft.com/office/drawing/2014/main" xmlns="" val="2813884830"/>
                    </a:ext>
                  </a:extLst>
                </a:gridCol>
              </a:tblGrid>
              <a:tr h="48756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QuestionXDuration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76555"/>
                  </a:ext>
                </a:extLst>
              </a:tr>
              <a:tr h="1265031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  <a:p>
                      <a:r>
                        <a:rPr lang="en-US" sz="1050" dirty="0" err="1"/>
                        <a:t>RegistrationId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TestXQuestionId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RequesttTime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LeaveTime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AnswerTime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93755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xmlns="" id="{9C1C80C4-AF13-4505-9BCC-D108277B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8183"/>
              </p:ext>
            </p:extLst>
          </p:nvPr>
        </p:nvGraphicFramePr>
        <p:xfrm>
          <a:off x="7696200" y="3429000"/>
          <a:ext cx="1371600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813884830"/>
                    </a:ext>
                  </a:extLst>
                </a:gridCol>
              </a:tblGrid>
              <a:tr h="3022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TestXPaper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76555"/>
                  </a:ext>
                </a:extLst>
              </a:tr>
              <a:tr h="1069371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  <a:p>
                      <a:r>
                        <a:rPr lang="en-US" sz="1050" dirty="0" err="1"/>
                        <a:t>RegistrationId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TestXQuestionId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ChoiceID</a:t>
                      </a:r>
                      <a:endParaRPr lang="en-US" sz="1050" dirty="0"/>
                    </a:p>
                    <a:p>
                      <a:r>
                        <a:rPr lang="en-US" sz="1050" dirty="0"/>
                        <a:t>Answer</a:t>
                      </a:r>
                    </a:p>
                    <a:p>
                      <a:r>
                        <a:rPr lang="en-US" sz="1050" dirty="0" err="1"/>
                        <a:t>MarkScore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937552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xmlns="" id="{7B4EAC48-5E9B-4F2B-A67B-A1F494038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59775"/>
              </p:ext>
            </p:extLst>
          </p:nvPr>
        </p:nvGraphicFramePr>
        <p:xfrm>
          <a:off x="2667000" y="4572000"/>
          <a:ext cx="1295400" cy="1143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813884830"/>
                    </a:ext>
                  </a:extLst>
                </a:gridCol>
              </a:tblGrid>
              <a:tr h="2414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Test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76555"/>
                  </a:ext>
                </a:extLst>
              </a:tr>
              <a:tr h="855885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  <a:p>
                      <a:r>
                        <a:rPr lang="en-US" sz="1050" dirty="0"/>
                        <a:t>Name</a:t>
                      </a:r>
                    </a:p>
                    <a:p>
                      <a:r>
                        <a:rPr lang="en-US" sz="1050" dirty="0"/>
                        <a:t>Description</a:t>
                      </a:r>
                    </a:p>
                    <a:p>
                      <a:r>
                        <a:rPr lang="en-US" sz="1050" dirty="0" err="1"/>
                        <a:t>IsActive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DurationInMinute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937552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xmlns="" id="{DA9EFAD2-2169-4D44-8197-485451BDC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85704"/>
              </p:ext>
            </p:extLst>
          </p:nvPr>
        </p:nvGraphicFramePr>
        <p:xfrm>
          <a:off x="6096000" y="3786554"/>
          <a:ext cx="1219200" cy="8616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813884830"/>
                    </a:ext>
                  </a:extLst>
                </a:gridCol>
              </a:tblGrid>
              <a:tr h="32132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Exhibit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76555"/>
                  </a:ext>
                </a:extLst>
              </a:tr>
              <a:tr h="540319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  <a:p>
                      <a:r>
                        <a:rPr lang="en-US" sz="1050" dirty="0" err="1"/>
                        <a:t>ExhibitData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937552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xmlns="" id="{5C31DFE0-D324-48CF-8BF0-DDBC464EB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33027"/>
              </p:ext>
            </p:extLst>
          </p:nvPr>
        </p:nvGraphicFramePr>
        <p:xfrm>
          <a:off x="1828800" y="1501862"/>
          <a:ext cx="1219200" cy="16749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813884830"/>
                    </a:ext>
                  </a:extLst>
                </a:gridCol>
              </a:tblGrid>
              <a:tr h="30335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Registration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76555"/>
                  </a:ext>
                </a:extLst>
              </a:tr>
              <a:tr h="1046573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  <a:p>
                      <a:r>
                        <a:rPr lang="en-US" sz="1050" dirty="0" err="1"/>
                        <a:t>StudentId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TestId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RegistrationDate</a:t>
                      </a:r>
                      <a:endParaRPr lang="en-US" sz="1050" dirty="0"/>
                    </a:p>
                    <a:p>
                      <a:r>
                        <a:rPr lang="en-US" sz="1050" dirty="0"/>
                        <a:t>Token</a:t>
                      </a:r>
                    </a:p>
                    <a:p>
                      <a:r>
                        <a:rPr lang="en-US" sz="1050" dirty="0" err="1"/>
                        <a:t>TokenExpireTime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937552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xmlns="" id="{AD3ED138-3B4E-433B-BE56-C5515FA29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95707"/>
              </p:ext>
            </p:extLst>
          </p:nvPr>
        </p:nvGraphicFramePr>
        <p:xfrm>
          <a:off x="4800600" y="4800600"/>
          <a:ext cx="1371600" cy="11827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813884830"/>
                    </a:ext>
                  </a:extLst>
                </a:gridCol>
              </a:tblGrid>
              <a:tr h="29121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TestXQuestion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76555"/>
                  </a:ext>
                </a:extLst>
              </a:tr>
              <a:tr h="851790">
                <a:tc>
                  <a:txBody>
                    <a:bodyPr/>
                    <a:lstStyle/>
                    <a:p>
                      <a:r>
                        <a:rPr lang="en-US" sz="1050" dirty="0"/>
                        <a:t>Id </a:t>
                      </a:r>
                    </a:p>
                    <a:p>
                      <a:r>
                        <a:rPr lang="en-US" sz="1050" dirty="0" err="1"/>
                        <a:t>TestId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QuestionId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QuestionNumber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IsActive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937552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xmlns="" id="{EB06211D-6107-4F6D-9A2A-7457D06E9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40983"/>
              </p:ext>
            </p:extLst>
          </p:nvPr>
        </p:nvGraphicFramePr>
        <p:xfrm>
          <a:off x="6858000" y="1724162"/>
          <a:ext cx="1371600" cy="12773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813884830"/>
                    </a:ext>
                  </a:extLst>
                </a:gridCol>
              </a:tblGrid>
              <a:tr h="30520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Choice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76555"/>
                  </a:ext>
                </a:extLst>
              </a:tr>
              <a:tr h="972160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  <a:p>
                      <a:r>
                        <a:rPr lang="en-US" sz="1050" dirty="0" err="1"/>
                        <a:t>QuestionId</a:t>
                      </a:r>
                      <a:endParaRPr lang="en-US" sz="1050" dirty="0"/>
                    </a:p>
                    <a:p>
                      <a:r>
                        <a:rPr lang="en-US" sz="1050" dirty="0"/>
                        <a:t>Label</a:t>
                      </a:r>
                    </a:p>
                    <a:p>
                      <a:r>
                        <a:rPr lang="en-US" sz="1050" dirty="0"/>
                        <a:t>Points</a:t>
                      </a:r>
                    </a:p>
                    <a:p>
                      <a:r>
                        <a:rPr lang="en-US" sz="1050" dirty="0" err="1"/>
                        <a:t>IsActive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937552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xmlns="" id="{B25A2C61-1901-410A-9EE1-B0593277E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02258"/>
              </p:ext>
            </p:extLst>
          </p:nvPr>
        </p:nvGraphicFramePr>
        <p:xfrm>
          <a:off x="3710940" y="2895600"/>
          <a:ext cx="1219200" cy="7860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813884830"/>
                    </a:ext>
                  </a:extLst>
                </a:gridCol>
              </a:tblGrid>
              <a:tr h="2890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Subject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76555"/>
                  </a:ext>
                </a:extLst>
              </a:tr>
              <a:tr h="497017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  <a:p>
                      <a:r>
                        <a:rPr lang="en-US" sz="1050" dirty="0" err="1"/>
                        <a:t>SubjectName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937552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xmlns="" id="{65F0807F-FF15-4589-913C-61E47282C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59294"/>
              </p:ext>
            </p:extLst>
          </p:nvPr>
        </p:nvGraphicFramePr>
        <p:xfrm>
          <a:off x="5158740" y="1876845"/>
          <a:ext cx="1257300" cy="16537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xmlns="" val="2813884830"/>
                    </a:ext>
                  </a:extLst>
                </a:gridCol>
              </a:tblGrid>
              <a:tr h="2821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Question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76555"/>
                  </a:ext>
                </a:extLst>
              </a:tr>
              <a:tr h="1292884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  <a:p>
                      <a:r>
                        <a:rPr lang="en-US" sz="1050" dirty="0" err="1"/>
                        <a:t>QuestionCategory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SubjectId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QuesrionType</a:t>
                      </a:r>
                      <a:endParaRPr lang="en-US" sz="1050" dirty="0"/>
                    </a:p>
                    <a:p>
                      <a:r>
                        <a:rPr lang="en-US" sz="1050" dirty="0"/>
                        <a:t>Exhibit</a:t>
                      </a:r>
                    </a:p>
                    <a:p>
                      <a:r>
                        <a:rPr lang="en-US" sz="1050" dirty="0"/>
                        <a:t>Points</a:t>
                      </a:r>
                    </a:p>
                    <a:p>
                      <a:r>
                        <a:rPr lang="en-US" sz="1050" dirty="0" err="1"/>
                        <a:t>IsActive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937552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xmlns="" id="{DFE8251D-DB55-49AD-8F71-2C50AF2C5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67913"/>
              </p:ext>
            </p:extLst>
          </p:nvPr>
        </p:nvGraphicFramePr>
        <p:xfrm>
          <a:off x="3581400" y="1486955"/>
          <a:ext cx="1310640" cy="8898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xmlns="" val="2813884830"/>
                    </a:ext>
                  </a:extLst>
                </a:gridCol>
              </a:tblGrid>
              <a:tr h="36195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QuestionCategory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76555"/>
                  </a:ext>
                </a:extLst>
              </a:tr>
              <a:tr h="478338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  <a:p>
                      <a:r>
                        <a:rPr lang="en-US" sz="1050" dirty="0"/>
                        <a:t>Category</a:t>
                      </a:r>
                      <a:endParaRPr lang="en-US" sz="105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937552"/>
                  </a:ext>
                </a:extLst>
              </a:tr>
            </a:tbl>
          </a:graphicData>
        </a:graphic>
      </p:graphicFrame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BEEAE1AA-27D7-4686-929E-E5E08B85E30D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 flipV="1">
            <a:off x="1687830" y="3176817"/>
            <a:ext cx="750570" cy="181428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F8434D07-4F21-4804-B513-C62F96332865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3048000" y="2339339"/>
            <a:ext cx="266700" cy="223266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xmlns="" id="{4A301F1D-F553-48C5-B66F-65DE0379C7DD}"/>
              </a:ext>
            </a:extLst>
          </p:cNvPr>
          <p:cNvCxnSpPr>
            <a:cxnSpLocks/>
            <a:stCxn id="12" idx="0"/>
            <a:endCxn id="8" idx="0"/>
          </p:cNvCxnSpPr>
          <p:nvPr/>
        </p:nvCxnSpPr>
        <p:spPr>
          <a:xfrm rot="16200000" flipH="1">
            <a:off x="4446631" y="-506369"/>
            <a:ext cx="1927138" cy="5943600"/>
          </a:xfrm>
          <a:prstGeom prst="bentConnector3">
            <a:avLst>
              <a:gd name="adj1" fmla="val -1186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xmlns="" id="{99C9AB97-D9C6-44F5-ACA7-EF341A2F23E1}"/>
              </a:ext>
            </a:extLst>
          </p:cNvPr>
          <p:cNvCxnSpPr>
            <a:cxnSpLocks/>
            <a:stCxn id="14" idx="2"/>
            <a:endCxn id="8" idx="1"/>
          </p:cNvCxnSpPr>
          <p:nvPr/>
        </p:nvCxnSpPr>
        <p:spPr>
          <a:xfrm rot="16200000" flipH="1">
            <a:off x="7063365" y="3481965"/>
            <a:ext cx="1113270" cy="15240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xmlns="" id="{1B0F122F-658E-4D67-8D7C-1E311FCBFE62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>
            <a:off x="6416040" y="2703703"/>
            <a:ext cx="289560" cy="108285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xmlns="" id="{30B803FA-151B-4105-A61E-1B917C0983CD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6589254" y="922299"/>
            <a:ext cx="152683" cy="1756410"/>
          </a:xfrm>
          <a:prstGeom prst="bentConnector3">
            <a:avLst>
              <a:gd name="adj1" fmla="val 24972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xmlns="" id="{D469E395-B970-4DD1-A609-3634030CD5FA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5400000" flipH="1" flipV="1">
            <a:off x="4978435" y="2872666"/>
            <a:ext cx="151060" cy="1466850"/>
          </a:xfrm>
          <a:prstGeom prst="bentConnector3">
            <a:avLst>
              <a:gd name="adj1" fmla="val -15133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xmlns="" id="{274574FE-88DC-4CE8-A621-62D4DEA1E2B4}"/>
              </a:ext>
            </a:extLst>
          </p:cNvPr>
          <p:cNvCxnSpPr>
            <a:cxnSpLocks/>
            <a:stCxn id="17" idx="2"/>
            <a:endCxn id="16" idx="1"/>
          </p:cNvCxnSpPr>
          <p:nvPr/>
        </p:nvCxnSpPr>
        <p:spPr>
          <a:xfrm rot="16200000" flipH="1">
            <a:off x="4534265" y="2079228"/>
            <a:ext cx="326930" cy="92202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xmlns="" id="{C8CB5825-A55D-4346-8883-5EA76929B8C0}"/>
              </a:ext>
            </a:extLst>
          </p:cNvPr>
          <p:cNvCxnSpPr>
            <a:cxnSpLocks/>
            <a:stCxn id="8" idx="2"/>
            <a:endCxn id="13" idx="3"/>
          </p:cNvCxnSpPr>
          <p:nvPr/>
        </p:nvCxnSpPr>
        <p:spPr>
          <a:xfrm rot="5400000">
            <a:off x="6981413" y="3991387"/>
            <a:ext cx="591375" cy="220980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xmlns="" id="{FF7CC8D2-50BC-4383-B11C-08C2C3E4AD28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16200000" flipH="1">
            <a:off x="3173857" y="3670807"/>
            <a:ext cx="115950" cy="4509136"/>
          </a:xfrm>
          <a:prstGeom prst="bentConnector3">
            <a:avLst>
              <a:gd name="adj1" fmla="val 2971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xmlns="" id="{55CB938C-8216-447A-A944-E7FC2CA635F9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5400000" flipH="1" flipV="1">
            <a:off x="1253490" y="1924050"/>
            <a:ext cx="160021" cy="99060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52" y="32358"/>
            <a:ext cx="991647" cy="795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423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3673" y="381000"/>
            <a:ext cx="3484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imes New Roman"/>
              </a:rPr>
              <a:t>Features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115973" y="179803"/>
            <a:ext cx="1295400" cy="1295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9491" y="1458754"/>
            <a:ext cx="83908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Customize user management with Module wise right allocation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Examinations that require logic testing of students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Bulk Upload Facility to Generate more than one User Accounts at a Time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Document and Video upload for Study as subject Categories and topic Sub-Categories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Bulk Question Upload with their answer choice and correct option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Auto Generated Question Paper and Manual Generation of Question Paper Facility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Option for Practice Exam and Final Exam generation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 Generation in terms of Levels as Easy/Hard/Medium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Online Survey facility after Exam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Various Performance analysis reports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Students and instructors get instant results via-mail. Results can also be printed as soon as the test finishes.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52" y="32358"/>
            <a:ext cx="991647" cy="7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450062"/>
            <a:ext cx="64770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rgbClr val="DCE6F2"/>
                </a:solidFill>
                <a:latin typeface="Times New Roman" pitchFamily="18" charset="0"/>
                <a:cs typeface="Times New Roman" pitchFamily="18" charset="0"/>
              </a:rPr>
              <a:t>Education Institutes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Easy to manage students Details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Class/Subject wise exam allocation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 the spot result with evaluation reports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 limitations for scheduling exams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rgbClr val="DCE6F2"/>
                </a:solidFill>
                <a:latin typeface="Times New Roman" pitchFamily="18" charset="0"/>
                <a:cs typeface="Times New Roman" pitchFamily="18" charset="0"/>
              </a:rPr>
              <a:t>Coaching Classes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Computable to all type of competitive exams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Study material upload facility as documents and videos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Easy to manage multiple Question Banks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 own Brand Name with own Question Banks</a:t>
            </a:r>
          </a:p>
        </p:txBody>
      </p:sp>
      <p:pic>
        <p:nvPicPr>
          <p:cNvPr id="3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010400" y="1828800"/>
            <a:ext cx="1218960" cy="1199160"/>
          </a:xfrm>
          <a:prstGeom prst="rect">
            <a:avLst/>
          </a:prstGeom>
        </p:spPr>
      </p:pic>
      <p:pic>
        <p:nvPicPr>
          <p:cNvPr id="4" name="Picture 2"/>
          <p:cNvPicPr/>
          <p:nvPr/>
        </p:nvPicPr>
        <p:blipFill rotWithShape="1">
          <a:blip r:embed="rId4"/>
          <a:srcRect l="5196" t="4196" r="10903" b="5361"/>
          <a:stretch/>
        </p:blipFill>
        <p:spPr>
          <a:xfrm>
            <a:off x="7010400" y="4114800"/>
            <a:ext cx="1218960" cy="1219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708267"/>
            <a:ext cx="5943600" cy="5771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Useful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52" y="32358"/>
            <a:ext cx="991647" cy="7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4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443841"/>
            <a:ext cx="65532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Corporate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Utilize for Recruitment Process like Interview Test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Helpful for Customer feedback process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Very efficient for Employee satisfaction system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Efficient MIS reports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Government Exams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Computable to all type of competitive Exams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Easy to upload Questions Banks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Very simple Exam generation and allocation process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 the spot Result available</a:t>
            </a:r>
          </a:p>
        </p:txBody>
      </p:sp>
      <p:pic>
        <p:nvPicPr>
          <p:cNvPr id="3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944591" y="1981200"/>
            <a:ext cx="1117080" cy="1066320"/>
          </a:xfrm>
          <a:prstGeom prst="rect">
            <a:avLst/>
          </a:prstGeom>
        </p:spPr>
      </p:pic>
      <p:pic>
        <p:nvPicPr>
          <p:cNvPr id="4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944591" y="3920836"/>
            <a:ext cx="990360" cy="110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52" y="32358"/>
            <a:ext cx="991647" cy="7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9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828800"/>
            <a:ext cx="838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Secure online sign on and access control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Add, Delete and update User Information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can get results as soon as test completes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Faculty can also add Questions in to the database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 Analysis in graphical form available  to the power user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Analysis will be very easy as it is automated system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student then answer and submit papers and is automatically evaluated.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be used anywhere and anytime as it is web based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0206" y="381000"/>
            <a:ext cx="28711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imes New Roman"/>
              </a:rPr>
              <a:t>System</a:t>
            </a:r>
            <a:endParaRPr lang="en-US" sz="4400" dirty="0"/>
          </a:p>
        </p:txBody>
      </p:sp>
      <p:pic>
        <p:nvPicPr>
          <p:cNvPr id="4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629400" y="1828800"/>
            <a:ext cx="13716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52" y="32358"/>
            <a:ext cx="991647" cy="7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2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80" y="381000"/>
            <a:ext cx="685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imes New Roman"/>
              </a:rPr>
              <a:t>Administrator Aspect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 rotWithShape="1">
          <a:blip r:embed="rId3"/>
          <a:srcRect t="5001" b="6487"/>
          <a:stretch/>
        </p:blipFill>
        <p:spPr>
          <a:xfrm>
            <a:off x="5902036" y="1712152"/>
            <a:ext cx="2095380" cy="19280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447800"/>
            <a:ext cx="70866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Taking back up of the database.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Editing/Deleting/Creating the database.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Changing password.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Logging into the system.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Accept registration of the students.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Creating a test.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Posting question in the above test.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Posting multiple option to the respective question.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Marking correct answer within the given option.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 limit of question if any.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 negative marks for wrong answer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Recruiting agencies, companies can use it for candidates skills evaluation by conducting online test.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Online Survey facility after Exam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52" y="32358"/>
            <a:ext cx="991647" cy="7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031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90393EC-3126-45E4-B64A-E0FEA81B9E2A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3982186"/>
  <p:tag name="ISPRING_RESOURCE_PATHS_HASH_PRESENTER" val="55e46f954710312a9ac94018582614dd38224c2"/>
</p:tagLst>
</file>

<file path=ppt/theme/theme1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641</Words>
  <Application>Microsoft Office PowerPoint</Application>
  <PresentationFormat>On-screen Show (4:3)</PresentationFormat>
  <Paragraphs>180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Narrow</vt:lpstr>
      <vt:lpstr>Bahnschrift SemiBold</vt:lpstr>
      <vt:lpstr>Calibri</vt:lpstr>
      <vt:lpstr>Calibri Light</vt:lpstr>
      <vt:lpstr>Century Gothic</vt:lpstr>
      <vt:lpstr>Times New Roman</vt:lpstr>
      <vt:lpstr>Wingdings</vt:lpstr>
      <vt:lpstr>Wingdings 3</vt:lpstr>
      <vt:lpstr>TruncatedFinalSlide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3982186</dc:title>
  <dc:creator>Rupen</dc:creator>
  <cp:lastModifiedBy>IDB _C#</cp:lastModifiedBy>
  <cp:revision>85</cp:revision>
  <dcterms:created xsi:type="dcterms:W3CDTF">2013-03-23T05:01:29Z</dcterms:created>
  <dcterms:modified xsi:type="dcterms:W3CDTF">2019-09-28T12:31:14Z</dcterms:modified>
</cp:coreProperties>
</file>