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3872484" y="-562355"/>
            <a:ext cx="4023360" cy="972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 rot="5400000">
            <a:off x="7334250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91425" rIns="45700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 rot="5400000">
            <a:off x="2076450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" name="Google Shape;90;p12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5989320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45700" rIns="137150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300" b="0" cap="none">
                <a:solidFill>
                  <a:srgbClr val="679B9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5989320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marL="1371600" lvl="2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C3D7D7"/>
          </a:solidFill>
          <a:ln>
            <a:noFill/>
          </a:ln>
        </p:spPr>
        <p:txBody>
          <a:bodyPr spcFirstLastPara="1" wrap="square" lIns="457200" tIns="365750" rIns="4570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46413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10"/>
          <p:cNvCxnSpPr/>
          <p:nvPr/>
        </p:nvCxnSpPr>
        <p:spPr>
          <a:xfrm rot="10800000">
            <a:off x="8386842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  <a:defRPr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🢝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Business Communication –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Report Writing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946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Data Collection - A purposeful gathering of information, which is relevant to the subject-matter of the study</a:t>
            </a:r>
          </a:p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endParaRPr lang="en-US" sz="2400" dirty="0"/>
          </a:p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Needed to answer the research problem</a:t>
            </a:r>
            <a:endParaRPr sz="2400" dirty="0"/>
          </a:p>
          <a:p>
            <a:pPr marL="34290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The process of collecting data begins when a research problem has been defined</a:t>
            </a:r>
            <a:endParaRPr sz="2400"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METHODS OF DATA COLLECTION</a:t>
            </a: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Data Collection mainly depends on:</a:t>
            </a:r>
            <a:endParaRPr sz="2400" dirty="0"/>
          </a:p>
          <a:p>
            <a:pPr marL="34290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Nature and Purpose of the study [research article, case study, etc.]</a:t>
            </a:r>
            <a:endParaRPr sz="2400" dirty="0"/>
          </a:p>
          <a:p>
            <a:pPr marL="34290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Scope of inquiry and Availability of resources</a:t>
            </a:r>
            <a:endParaRPr sz="2400" dirty="0"/>
          </a:p>
          <a:p>
            <a:pPr marL="34290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Time</a:t>
            </a:r>
            <a:endParaRPr sz="24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METHODS OF DATA COLLECTION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3429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Primary Sources [original data which is collected for the first time]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400" dirty="0"/>
              <a:t>observation, interview, </a:t>
            </a:r>
            <a:r>
              <a:rPr lang="en-US" sz="2400"/>
              <a:t>case study, </a:t>
            </a:r>
            <a:r>
              <a:rPr lang="en-US" sz="2400" dirty="0"/>
              <a:t>experiment, survey, etc.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2400" dirty="0"/>
          </a:p>
          <a:p>
            <a:pPr marL="34290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q"/>
            </a:pPr>
            <a:r>
              <a:rPr lang="en-US" sz="2400" dirty="0"/>
              <a:t>Secondary Sources [data already collected and analyzed by someone else]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2400" dirty="0"/>
              <a:t>previous research, journal articles, official statistics, govt. reports, books, newspaper, web, historical info, etc.</a:t>
            </a:r>
            <a:endParaRPr sz="2400" dirty="0"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PRIMARY DATA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1024128" y="2084832"/>
            <a:ext cx="4592901" cy="42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9144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Advantages - Accurate, up-to-date, reliable, applicable and usable</a:t>
            </a:r>
            <a:endParaRPr/>
          </a:p>
          <a:p>
            <a:pPr marL="9144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n-US"/>
              <a:t>Disadvantages – Expensive, takes time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924853" y="549946"/>
            <a:ext cx="5399314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 sz="5000" b="0" i="0" u="none" strike="noStrike" cap="none">
                <a:solidFill>
                  <a:srgbClr val="46413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SECONDARY DATA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6095999" y="2048256"/>
            <a:ext cx="5228167" cy="42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Advantages – provides background info, alerts the researcher to any potential difficulties, inexpensive, easily accessible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Disadvantages – Outdated, unreliable, may not totally answer your research question</a:t>
            </a:r>
            <a:endParaRPr/>
          </a:p>
          <a:p>
            <a:pPr marL="9144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wentieth Century"/>
              <a:buNone/>
            </a:pPr>
            <a:endParaRPr sz="2200" b="0" i="0" u="none" strike="noStrike" cap="non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QUESTIONNAIRE METHOD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1024128" y="2084832"/>
            <a:ext cx="9720071" cy="422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9464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Select your respondents, and time</a:t>
            </a:r>
            <a:endParaRPr dirty="0"/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Think about the questions that are vital to the survey</a:t>
            </a:r>
            <a:endParaRPr dirty="0"/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Are the questions easy to understand?</a:t>
            </a:r>
            <a:endParaRPr dirty="0"/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Avoid technical terms</a:t>
            </a:r>
            <a:endParaRPr dirty="0"/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Clearly indicate what the person has to do during the survey</a:t>
            </a:r>
            <a:endParaRPr dirty="0"/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Start with easy questions. Place the difficult questions towards the end</a:t>
            </a:r>
            <a:endParaRPr dirty="0"/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Put personal questions towards the end too</a:t>
            </a: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64132"/>
              </a:buClr>
              <a:buSzPts val="5000"/>
              <a:buFont typeface="Twentieth Century"/>
              <a:buNone/>
            </a:pPr>
            <a:r>
              <a:rPr lang="en-US"/>
              <a:t>QUESTIONNAIRE DESIGN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Close-ended – true/false, yes/no, agree/disagree, multiple choice or Likert scale questions (more effective)</a:t>
            </a:r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Open-ended – where respondents will answer with their own words</a:t>
            </a:r>
            <a:endParaRPr dirty="0"/>
          </a:p>
          <a:p>
            <a:pPr marL="4343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endParaRPr lang="en-US" dirty="0"/>
          </a:p>
          <a:p>
            <a:pPr marL="4343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endParaRPr dirty="0"/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Advantages – low cost, free from interviewer’s bias, respondents have time to think, etc.</a:t>
            </a:r>
            <a:endParaRPr dirty="0"/>
          </a:p>
          <a:p>
            <a:pPr marL="294640"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Ø"/>
            </a:pPr>
            <a:r>
              <a:rPr lang="en-US" dirty="0"/>
              <a:t>Disadvantages – time consuming, respondents need to be educated and cooperative</a:t>
            </a:r>
            <a:endParaRPr dirty="0"/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AB7FF7E046024EAD87F53F9D9F284E" ma:contentTypeVersion="3" ma:contentTypeDescription="Create a new document." ma:contentTypeScope="" ma:versionID="a5625909ae651e5bfc0bec71809b4837">
  <xsd:schema xmlns:xsd="http://www.w3.org/2001/XMLSchema" xmlns:xs="http://www.w3.org/2001/XMLSchema" xmlns:p="http://schemas.microsoft.com/office/2006/metadata/properties" xmlns:ns2="1d002ef3-403f-4847-914e-00ab232554fe" targetNamespace="http://schemas.microsoft.com/office/2006/metadata/properties" ma:root="true" ma:fieldsID="e73576390f112596e99f775bc8a3d481" ns2:_="">
    <xsd:import namespace="1d002ef3-403f-4847-914e-00ab232554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02ef3-403f-4847-914e-00ab232554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FD898D-A597-4548-B2E6-D0C0161077C3}"/>
</file>

<file path=customXml/itemProps2.xml><?xml version="1.0" encoding="utf-8"?>
<ds:datastoreItem xmlns:ds="http://schemas.openxmlformats.org/officeDocument/2006/customXml" ds:itemID="{98140491-C402-488E-BED7-AAB19EB951FF}"/>
</file>

<file path=customXml/itemProps3.xml><?xml version="1.0" encoding="utf-8"?>
<ds:datastoreItem xmlns:ds="http://schemas.openxmlformats.org/officeDocument/2006/customXml" ds:itemID="{1E1F7A91-DBA7-49D4-82EC-ED4B3789119B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327</Words>
  <Application>Microsoft Office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Twentieth Century</vt:lpstr>
      <vt:lpstr>Wingdings</vt:lpstr>
      <vt:lpstr>Integral</vt:lpstr>
      <vt:lpstr>METHODOLOGY</vt:lpstr>
      <vt:lpstr>DATA COLLECTION</vt:lpstr>
      <vt:lpstr>METHODS OF DATA COLLECTION</vt:lpstr>
      <vt:lpstr>METHODS OF DATA COLLECTION</vt:lpstr>
      <vt:lpstr>PRIMARY DATA</vt:lpstr>
      <vt:lpstr>QUESTIONNAIRE METHOD</vt:lpstr>
      <vt:lpstr>QUESTIONNAIRE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Teacher</dc:creator>
  <cp:lastModifiedBy>Tasnia Tarannum</cp:lastModifiedBy>
  <cp:revision>2</cp:revision>
  <dcterms:modified xsi:type="dcterms:W3CDTF">2025-05-05T03:45:19Z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0x0101009CAB7FF7E046024EAD87F53F9D9F284E</vt:lpwstr>
  </property>
</Properties>
</file>