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2"/>
  </p:notesMasterIdLst>
  <p:sldIdLst>
    <p:sldId id="256" r:id="rId2"/>
    <p:sldId id="288" r:id="rId3"/>
    <p:sldId id="289" r:id="rId4"/>
    <p:sldId id="257" r:id="rId5"/>
    <p:sldId id="276" r:id="rId6"/>
    <p:sldId id="265" r:id="rId7"/>
    <p:sldId id="266" r:id="rId8"/>
    <p:sldId id="267" r:id="rId9"/>
    <p:sldId id="268" r:id="rId10"/>
    <p:sldId id="278" r:id="rId11"/>
    <p:sldId id="280" r:id="rId12"/>
    <p:sldId id="279" r:id="rId13"/>
    <p:sldId id="281" r:id="rId14"/>
    <p:sldId id="282" r:id="rId15"/>
    <p:sldId id="287" r:id="rId16"/>
    <p:sldId id="273" r:id="rId17"/>
    <p:sldId id="274" r:id="rId18"/>
    <p:sldId id="285" r:id="rId19"/>
    <p:sldId id="286" r:id="rId20"/>
    <p:sldId id="28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3" d="100"/>
          <a:sy n="63" d="100"/>
        </p:scale>
        <p:origin x="76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3F7A0A-86C8-429E-903C-9309BDAB5794}" type="datetimeFigureOut">
              <a:rPr lang="en-AU" smtClean="0"/>
              <a:t>13/07/2025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0F7105-568B-48EE-82F9-47A65BAA4411}" type="slidenum">
              <a:rPr lang="en-AU" smtClean="0"/>
              <a:t>‹#›</a:t>
            </a:fld>
            <a:endParaRPr lang="en-AU"/>
          </a:p>
        </p:txBody>
      </p:sp>
    </p:spTree>
    <p:extLst>
      <p:ext uri="{BB962C8B-B14F-4D97-AF65-F5344CB8AC3E}">
        <p14:creationId xmlns:p14="http://schemas.microsoft.com/office/powerpoint/2010/main" val="1306394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401238DF-6FC3-49CD-9316-9F99D6A7C487}" type="datetime1">
              <a:rPr lang="en-US" smtClean="0"/>
              <a:t>7/13/2025</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C3584116-71E9-45F8-BC17-47CE06098486}"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461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1D77F-2A83-4472-B607-3CD4CF648538}" type="datetime1">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84116-71E9-45F8-BC17-47CE06098486}" type="slidenum">
              <a:rPr lang="en-US" smtClean="0"/>
              <a:t>‹#›</a:t>
            </a:fld>
            <a:endParaRPr lang="en-US"/>
          </a:p>
        </p:txBody>
      </p:sp>
    </p:spTree>
    <p:extLst>
      <p:ext uri="{BB962C8B-B14F-4D97-AF65-F5344CB8AC3E}">
        <p14:creationId xmlns:p14="http://schemas.microsoft.com/office/powerpoint/2010/main" val="214038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2434D9-C859-4449-B387-BDEB22AF277E}" type="datetime1">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84116-71E9-45F8-BC17-47CE06098486}" type="slidenum">
              <a:rPr lang="en-US" smtClean="0"/>
              <a:t>‹#›</a:t>
            </a:fld>
            <a:endParaRPr lang="en-US"/>
          </a:p>
        </p:txBody>
      </p:sp>
    </p:spTree>
    <p:extLst>
      <p:ext uri="{BB962C8B-B14F-4D97-AF65-F5344CB8AC3E}">
        <p14:creationId xmlns:p14="http://schemas.microsoft.com/office/powerpoint/2010/main" val="4093862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C495AA-0AE9-41F2-ABBB-4C15BF73B881}" type="datetime1">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84116-71E9-45F8-BC17-47CE06098486}" type="slidenum">
              <a:rPr lang="en-US" smtClean="0"/>
              <a:t>‹#›</a:t>
            </a:fld>
            <a:endParaRPr lang="en-US"/>
          </a:p>
        </p:txBody>
      </p:sp>
    </p:spTree>
    <p:extLst>
      <p:ext uri="{BB962C8B-B14F-4D97-AF65-F5344CB8AC3E}">
        <p14:creationId xmlns:p14="http://schemas.microsoft.com/office/powerpoint/2010/main" val="3482444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1BB9D0-ED62-441D-81DB-505A79BC98F0}" type="datetime1">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84116-71E9-45F8-BC17-47CE06098486}"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414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957820-69AA-4494-8270-86818718D35A}" type="datetime1">
              <a:rPr lang="en-US" smtClean="0"/>
              <a:t>7/13/2025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84116-71E9-45F8-BC17-47CE06098486}" type="slidenum">
              <a:rPr lang="en-US" smtClean="0"/>
              <a:t>‹#›</a:t>
            </a:fld>
            <a:endParaRPr lang="en-US"/>
          </a:p>
        </p:txBody>
      </p:sp>
    </p:spTree>
    <p:extLst>
      <p:ext uri="{BB962C8B-B14F-4D97-AF65-F5344CB8AC3E}">
        <p14:creationId xmlns:p14="http://schemas.microsoft.com/office/powerpoint/2010/main" val="1772985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AB7111-BF07-410E-AB23-ECF6BF2D3550}" type="datetime1">
              <a:rPr lang="en-US" smtClean="0"/>
              <a:t>7/13/2025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84116-71E9-45F8-BC17-47CE06098486}" type="slidenum">
              <a:rPr lang="en-US" smtClean="0"/>
              <a:t>‹#›</a:t>
            </a:fld>
            <a:endParaRPr lang="en-US"/>
          </a:p>
        </p:txBody>
      </p:sp>
    </p:spTree>
    <p:extLst>
      <p:ext uri="{BB962C8B-B14F-4D97-AF65-F5344CB8AC3E}">
        <p14:creationId xmlns:p14="http://schemas.microsoft.com/office/powerpoint/2010/main" val="1684159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60FCFC-0A1C-4D7E-89AE-8A6566A969EE}" type="datetime1">
              <a:rPr lang="en-US" smtClean="0"/>
              <a:t>7/13/2025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84116-71E9-45F8-BC17-47CE06098486}" type="slidenum">
              <a:rPr lang="en-US" smtClean="0"/>
              <a:t>‹#›</a:t>
            </a:fld>
            <a:endParaRPr lang="en-US"/>
          </a:p>
        </p:txBody>
      </p:sp>
    </p:spTree>
    <p:extLst>
      <p:ext uri="{BB962C8B-B14F-4D97-AF65-F5344CB8AC3E}">
        <p14:creationId xmlns:p14="http://schemas.microsoft.com/office/powerpoint/2010/main" val="4040080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0BD70-76EF-49F8-82CF-64FE584BD0FC}" type="datetime1">
              <a:rPr lang="en-US" smtClean="0"/>
              <a:t>7/13/2025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584116-71E9-45F8-BC17-47CE06098486}" type="slidenum">
              <a:rPr lang="en-US" smtClean="0"/>
              <a:t>‹#›</a:t>
            </a:fld>
            <a:endParaRPr lang="en-US"/>
          </a:p>
        </p:txBody>
      </p:sp>
    </p:spTree>
    <p:extLst>
      <p:ext uri="{BB962C8B-B14F-4D97-AF65-F5344CB8AC3E}">
        <p14:creationId xmlns:p14="http://schemas.microsoft.com/office/powerpoint/2010/main" val="3947836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3779DD-257F-406F-BEBA-A7DB940BA6AC}" type="datetime1">
              <a:rPr lang="en-US" smtClean="0"/>
              <a:t>7/13/2025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84116-71E9-45F8-BC17-47CE06098486}" type="slidenum">
              <a:rPr lang="en-US" smtClean="0"/>
              <a:t>‹#›</a:t>
            </a:fld>
            <a:endParaRPr lang="en-US"/>
          </a:p>
        </p:txBody>
      </p:sp>
    </p:spTree>
    <p:extLst>
      <p:ext uri="{BB962C8B-B14F-4D97-AF65-F5344CB8AC3E}">
        <p14:creationId xmlns:p14="http://schemas.microsoft.com/office/powerpoint/2010/main" val="811794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3ABFAC-B3CD-45C0-AA7D-4068AE2580C9}" type="datetime1">
              <a:rPr lang="en-US" smtClean="0"/>
              <a:t>7/13/2025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84116-71E9-45F8-BC17-47CE06098486}" type="slidenum">
              <a:rPr lang="en-US" smtClean="0"/>
              <a:t>‹#›</a:t>
            </a:fld>
            <a:endParaRPr lang="en-US"/>
          </a:p>
        </p:txBody>
      </p:sp>
    </p:spTree>
    <p:extLst>
      <p:ext uri="{BB962C8B-B14F-4D97-AF65-F5344CB8AC3E}">
        <p14:creationId xmlns:p14="http://schemas.microsoft.com/office/powerpoint/2010/main" val="3878233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FF463937-7872-4F17-A63A-25D81659EE87}" type="datetime1">
              <a:rPr lang="en-US" smtClean="0"/>
              <a:t>7/13/2025</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C3584116-71E9-45F8-BC17-47CE06098486}" type="slidenum">
              <a:rPr lang="en-US" smtClean="0"/>
              <a:t>‹#›</a:t>
            </a:fld>
            <a:endParaRPr lang="en-US"/>
          </a:p>
        </p:txBody>
      </p:sp>
    </p:spTree>
    <p:extLst>
      <p:ext uri="{BB962C8B-B14F-4D97-AF65-F5344CB8AC3E}">
        <p14:creationId xmlns:p14="http://schemas.microsoft.com/office/powerpoint/2010/main" val="14069498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cholar.google.co.in/citations?user=InSi3NcAAAAJ&amp;hl=en"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6B369-A787-23B7-5A0B-96B0DC07F677}"/>
              </a:ext>
            </a:extLst>
          </p:cNvPr>
          <p:cNvSpPr>
            <a:spLocks noGrp="1"/>
          </p:cNvSpPr>
          <p:nvPr>
            <p:ph type="ctrTitle"/>
          </p:nvPr>
        </p:nvSpPr>
        <p:spPr/>
        <p:txBody>
          <a:bodyPr>
            <a:normAutofit/>
          </a:bodyPr>
          <a:lstStyle/>
          <a:p>
            <a:r>
              <a:rPr lang="en-US" sz="6000" dirty="0"/>
              <a:t>Course Introduction</a:t>
            </a:r>
          </a:p>
        </p:txBody>
      </p:sp>
      <p:sp>
        <p:nvSpPr>
          <p:cNvPr id="3" name="Subtitle 2">
            <a:extLst>
              <a:ext uri="{FF2B5EF4-FFF2-40B4-BE49-F238E27FC236}">
                <a16:creationId xmlns:a16="http://schemas.microsoft.com/office/drawing/2014/main" id="{B8FC1188-9C52-48F8-4D3E-8956A329AC86}"/>
              </a:ext>
            </a:extLst>
          </p:cNvPr>
          <p:cNvSpPr>
            <a:spLocks noGrp="1"/>
          </p:cNvSpPr>
          <p:nvPr>
            <p:ph type="subTitle" idx="1"/>
          </p:nvPr>
        </p:nvSpPr>
        <p:spPr/>
        <p:txBody>
          <a:bodyPr/>
          <a:lstStyle/>
          <a:p>
            <a:r>
              <a:rPr lang="en-US" dirty="0"/>
              <a:t>Introduction to Data Science</a:t>
            </a:r>
          </a:p>
        </p:txBody>
      </p:sp>
    </p:spTree>
    <p:extLst>
      <p:ext uri="{BB962C8B-B14F-4D97-AF65-F5344CB8AC3E}">
        <p14:creationId xmlns:p14="http://schemas.microsoft.com/office/powerpoint/2010/main" val="3368656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2925-2368-2313-E526-A5468DCFC05E}"/>
              </a:ext>
            </a:extLst>
          </p:cNvPr>
          <p:cNvSpPr>
            <a:spLocks noGrp="1"/>
          </p:cNvSpPr>
          <p:nvPr>
            <p:ph type="title"/>
          </p:nvPr>
        </p:nvSpPr>
        <p:spPr/>
        <p:txBody>
          <a:bodyPr/>
          <a:lstStyle/>
          <a:p>
            <a:r>
              <a:rPr lang="en-US" dirty="0"/>
              <a:t>Cheating Policy (Official Rule)</a:t>
            </a:r>
          </a:p>
        </p:txBody>
      </p:sp>
      <p:sp>
        <p:nvSpPr>
          <p:cNvPr id="4" name="Rectangle 3">
            <a:extLst>
              <a:ext uri="{FF2B5EF4-FFF2-40B4-BE49-F238E27FC236}">
                <a16:creationId xmlns:a16="http://schemas.microsoft.com/office/drawing/2014/main" id="{50CAAFDA-F110-8C2A-2A2C-BEB64317E8CF}"/>
              </a:ext>
            </a:extLst>
          </p:cNvPr>
          <p:cNvSpPr/>
          <p:nvPr/>
        </p:nvSpPr>
        <p:spPr>
          <a:xfrm>
            <a:off x="1143000" y="2085230"/>
            <a:ext cx="9875520" cy="784830"/>
          </a:xfrm>
          <a:prstGeom prst="rect">
            <a:avLst/>
          </a:prstGeom>
        </p:spPr>
        <p:txBody>
          <a:bodyPr wrap="square">
            <a:spAutoFit/>
          </a:bodyPr>
          <a:lstStyle/>
          <a:p>
            <a:pPr marL="274320" lvl="1" indent="-274320">
              <a:spcBef>
                <a:spcPts val="600"/>
              </a:spcBef>
              <a:buFont typeface="Arial" pitchFamily="34" charset="0"/>
              <a:buChar char="•"/>
            </a:pPr>
            <a:r>
              <a:rPr lang="en-US" sz="2000" dirty="0"/>
              <a:t>AIUB does not allow any kind of cheating.</a:t>
            </a:r>
          </a:p>
          <a:p>
            <a:pPr marL="274320" lvl="1" indent="-274320">
              <a:spcBef>
                <a:spcPts val="600"/>
              </a:spcBef>
              <a:buFont typeface="Arial" pitchFamily="34" charset="0"/>
              <a:buChar char="•"/>
            </a:pPr>
            <a:r>
              <a:rPr lang="en-US" sz="2000" dirty="0"/>
              <a:t>In case of cheating, you’ll get an </a:t>
            </a:r>
            <a:r>
              <a:rPr lang="en-US" sz="2000" b="1" dirty="0">
                <a:solidFill>
                  <a:srgbClr val="FF0000"/>
                </a:solidFill>
              </a:rPr>
              <a:t>F</a:t>
            </a:r>
            <a:r>
              <a:rPr lang="en-US" sz="2000" dirty="0"/>
              <a:t> in the course.</a:t>
            </a:r>
          </a:p>
        </p:txBody>
      </p:sp>
      <p:sp>
        <p:nvSpPr>
          <p:cNvPr id="3" name="Slide Number Placeholder 2">
            <a:extLst>
              <a:ext uri="{FF2B5EF4-FFF2-40B4-BE49-F238E27FC236}">
                <a16:creationId xmlns:a16="http://schemas.microsoft.com/office/drawing/2014/main" id="{86B4578E-4682-D377-7A8F-BEFF3C9D1EB7}"/>
              </a:ext>
            </a:extLst>
          </p:cNvPr>
          <p:cNvSpPr>
            <a:spLocks noGrp="1"/>
          </p:cNvSpPr>
          <p:nvPr>
            <p:ph type="sldNum" sz="quarter" idx="12"/>
          </p:nvPr>
        </p:nvSpPr>
        <p:spPr/>
        <p:txBody>
          <a:bodyPr/>
          <a:lstStyle/>
          <a:p>
            <a:fld id="{C3584116-71E9-45F8-BC17-47CE06098486}" type="slidenum">
              <a:rPr lang="en-US" smtClean="0"/>
              <a:t>10</a:t>
            </a:fld>
            <a:endParaRPr lang="en-US"/>
          </a:p>
        </p:txBody>
      </p:sp>
    </p:spTree>
    <p:extLst>
      <p:ext uri="{BB962C8B-B14F-4D97-AF65-F5344CB8AC3E}">
        <p14:creationId xmlns:p14="http://schemas.microsoft.com/office/powerpoint/2010/main" val="3389081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2925-2368-2313-E526-A5468DCFC05E}"/>
              </a:ext>
            </a:extLst>
          </p:cNvPr>
          <p:cNvSpPr>
            <a:spLocks noGrp="1"/>
          </p:cNvSpPr>
          <p:nvPr>
            <p:ph type="title"/>
          </p:nvPr>
        </p:nvSpPr>
        <p:spPr/>
        <p:txBody>
          <a:bodyPr/>
          <a:lstStyle/>
          <a:p>
            <a:r>
              <a:rPr lang="en-US" dirty="0"/>
              <a:t>Course Policies</a:t>
            </a:r>
          </a:p>
        </p:txBody>
      </p:sp>
      <p:sp>
        <p:nvSpPr>
          <p:cNvPr id="4" name="Rectangle 3">
            <a:extLst>
              <a:ext uri="{FF2B5EF4-FFF2-40B4-BE49-F238E27FC236}">
                <a16:creationId xmlns:a16="http://schemas.microsoft.com/office/drawing/2014/main" id="{50CAAFDA-F110-8C2A-2A2C-BEB64317E8CF}"/>
              </a:ext>
            </a:extLst>
          </p:cNvPr>
          <p:cNvSpPr/>
          <p:nvPr/>
        </p:nvSpPr>
        <p:spPr>
          <a:xfrm>
            <a:off x="1143000" y="2085230"/>
            <a:ext cx="9875520" cy="1785104"/>
          </a:xfrm>
          <a:prstGeom prst="rect">
            <a:avLst/>
          </a:prstGeom>
        </p:spPr>
        <p:txBody>
          <a:bodyPr wrap="square">
            <a:spAutoFit/>
          </a:bodyPr>
          <a:lstStyle/>
          <a:p>
            <a:pPr marL="274320" indent="-274320">
              <a:spcBef>
                <a:spcPts val="600"/>
              </a:spcBef>
              <a:buFont typeface="Wingdings" pitchFamily="2" charset="2"/>
              <a:buChar char="§"/>
            </a:pPr>
            <a:r>
              <a:rPr lang="en-US" sz="2000" dirty="0"/>
              <a:t>Attendance in both the midterm and final term evaluations is mandatory.</a:t>
            </a:r>
          </a:p>
          <a:p>
            <a:pPr marL="274320" indent="-274320">
              <a:spcBef>
                <a:spcPts val="600"/>
              </a:spcBef>
              <a:buFont typeface="Wingdings" pitchFamily="2" charset="2"/>
              <a:buChar char="§"/>
            </a:pPr>
            <a:r>
              <a:rPr lang="en-US" sz="2000" dirty="0">
                <a:solidFill>
                  <a:srgbClr val="FF0000"/>
                </a:solidFill>
              </a:rPr>
              <a:t>No make-up </a:t>
            </a:r>
            <a:r>
              <a:rPr lang="en-US" sz="2000" dirty="0"/>
              <a:t>quizzes will be allowed.</a:t>
            </a:r>
          </a:p>
          <a:p>
            <a:pPr marL="274320" indent="-274320">
              <a:spcBef>
                <a:spcPts val="600"/>
              </a:spcBef>
              <a:buFont typeface="Wingdings" pitchFamily="2" charset="2"/>
              <a:buChar char="§"/>
            </a:pPr>
            <a:r>
              <a:rPr lang="en-US" sz="2000" dirty="0">
                <a:solidFill>
                  <a:srgbClr val="FF0000"/>
                </a:solidFill>
              </a:rPr>
              <a:t>No requests for grade adjustments </a:t>
            </a:r>
            <a:r>
              <a:rPr lang="en-US" sz="2000" dirty="0"/>
              <a:t>will be entertained. However, </a:t>
            </a:r>
            <a:r>
              <a:rPr lang="en-US" sz="2000" dirty="0">
                <a:solidFill>
                  <a:srgbClr val="00B050"/>
                </a:solidFill>
              </a:rPr>
              <a:t>bonus marks </a:t>
            </a:r>
            <a:r>
              <a:rPr lang="en-US" sz="2000" dirty="0"/>
              <a:t>may be awarded at my discretion based on eligibility criteria such as </a:t>
            </a:r>
            <a:r>
              <a:rPr lang="en-US" sz="2000" b="1" dirty="0"/>
              <a:t>attendance, quiz performance, and homework</a:t>
            </a:r>
            <a:r>
              <a:rPr lang="en-US" sz="2000" dirty="0"/>
              <a:t>.</a:t>
            </a:r>
            <a:endParaRPr lang="en-US" sz="2000" dirty="0">
              <a:solidFill>
                <a:srgbClr val="00B050"/>
              </a:solidFill>
            </a:endParaRPr>
          </a:p>
        </p:txBody>
      </p:sp>
      <p:sp>
        <p:nvSpPr>
          <p:cNvPr id="3" name="Slide Number Placeholder 2">
            <a:extLst>
              <a:ext uri="{FF2B5EF4-FFF2-40B4-BE49-F238E27FC236}">
                <a16:creationId xmlns:a16="http://schemas.microsoft.com/office/drawing/2014/main" id="{86B4578E-4682-D377-7A8F-BEFF3C9D1EB7}"/>
              </a:ext>
            </a:extLst>
          </p:cNvPr>
          <p:cNvSpPr>
            <a:spLocks noGrp="1"/>
          </p:cNvSpPr>
          <p:nvPr>
            <p:ph type="sldNum" sz="quarter" idx="12"/>
          </p:nvPr>
        </p:nvSpPr>
        <p:spPr/>
        <p:txBody>
          <a:bodyPr/>
          <a:lstStyle/>
          <a:p>
            <a:fld id="{C3584116-71E9-45F8-BC17-47CE06098486}" type="slidenum">
              <a:rPr lang="en-US" smtClean="0"/>
              <a:t>11</a:t>
            </a:fld>
            <a:endParaRPr lang="en-US"/>
          </a:p>
        </p:txBody>
      </p:sp>
    </p:spTree>
    <p:extLst>
      <p:ext uri="{BB962C8B-B14F-4D97-AF65-F5344CB8AC3E}">
        <p14:creationId xmlns:p14="http://schemas.microsoft.com/office/powerpoint/2010/main" val="442144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2925-2368-2313-E526-A5468DCFC05E}"/>
              </a:ext>
            </a:extLst>
          </p:cNvPr>
          <p:cNvSpPr>
            <a:spLocks noGrp="1"/>
          </p:cNvSpPr>
          <p:nvPr>
            <p:ph type="title"/>
          </p:nvPr>
        </p:nvSpPr>
        <p:spPr/>
        <p:txBody>
          <a:bodyPr/>
          <a:lstStyle/>
          <a:p>
            <a:r>
              <a:rPr lang="en-US" dirty="0"/>
              <a:t>Classroom Policies</a:t>
            </a:r>
          </a:p>
        </p:txBody>
      </p:sp>
      <p:sp>
        <p:nvSpPr>
          <p:cNvPr id="4" name="Rectangle 3">
            <a:extLst>
              <a:ext uri="{FF2B5EF4-FFF2-40B4-BE49-F238E27FC236}">
                <a16:creationId xmlns:a16="http://schemas.microsoft.com/office/drawing/2014/main" id="{50CAAFDA-F110-8C2A-2A2C-BEB64317E8CF}"/>
              </a:ext>
            </a:extLst>
          </p:cNvPr>
          <p:cNvSpPr/>
          <p:nvPr/>
        </p:nvSpPr>
        <p:spPr>
          <a:xfrm>
            <a:off x="1143000" y="2085230"/>
            <a:ext cx="9875520" cy="1631216"/>
          </a:xfrm>
          <a:prstGeom prst="rect">
            <a:avLst/>
          </a:prstGeom>
        </p:spPr>
        <p:txBody>
          <a:bodyPr wrap="square">
            <a:spAutoFit/>
          </a:bodyPr>
          <a:lstStyle/>
          <a:p>
            <a:pPr marL="285750" indent="-285750">
              <a:buFont typeface="Wingdings" pitchFamily="2" charset="2"/>
              <a:buChar char="q"/>
            </a:pPr>
            <a:r>
              <a:rPr lang="en-US" sz="2000" dirty="0"/>
              <a:t>Arriving more than 5 minutes late will be marked as late attendance; for lab classes, the limit is 10 minutes.</a:t>
            </a:r>
          </a:p>
          <a:p>
            <a:pPr marL="285750" indent="-285750">
              <a:buFont typeface="Wingdings" pitchFamily="2" charset="2"/>
              <a:buChar char="q"/>
            </a:pPr>
            <a:r>
              <a:rPr lang="en-US" sz="2000" dirty="0"/>
              <a:t>Two instances of late attendance will be considered equivalent to one absence.</a:t>
            </a:r>
          </a:p>
          <a:p>
            <a:pPr marL="285750" indent="-285750">
              <a:buFont typeface="Wingdings" pitchFamily="2" charset="2"/>
              <a:buChar char="q"/>
            </a:pPr>
            <a:r>
              <a:rPr lang="en-US" sz="2000" dirty="0"/>
              <a:t>Late students may enter quietly without asking for permission.</a:t>
            </a:r>
          </a:p>
          <a:p>
            <a:pPr marL="285750" indent="-285750">
              <a:buFont typeface="Wingdings" pitchFamily="2" charset="2"/>
              <a:buChar char="q"/>
            </a:pPr>
            <a:r>
              <a:rPr lang="en-US" sz="2000" dirty="0">
                <a:solidFill>
                  <a:srgbClr val="FF0000"/>
                </a:solidFill>
              </a:rPr>
              <a:t>Permission is required to leave the class or step outside, even for a short time.</a:t>
            </a:r>
            <a:endParaRPr lang="en-US" sz="2000" b="1" dirty="0">
              <a:solidFill>
                <a:srgbClr val="FF0000"/>
              </a:solidFill>
            </a:endParaRPr>
          </a:p>
        </p:txBody>
      </p:sp>
      <p:sp>
        <p:nvSpPr>
          <p:cNvPr id="3" name="Slide Number Placeholder 2">
            <a:extLst>
              <a:ext uri="{FF2B5EF4-FFF2-40B4-BE49-F238E27FC236}">
                <a16:creationId xmlns:a16="http://schemas.microsoft.com/office/drawing/2014/main" id="{86B4578E-4682-D377-7A8F-BEFF3C9D1EB7}"/>
              </a:ext>
            </a:extLst>
          </p:cNvPr>
          <p:cNvSpPr>
            <a:spLocks noGrp="1"/>
          </p:cNvSpPr>
          <p:nvPr>
            <p:ph type="sldNum" sz="quarter" idx="12"/>
          </p:nvPr>
        </p:nvSpPr>
        <p:spPr/>
        <p:txBody>
          <a:bodyPr/>
          <a:lstStyle/>
          <a:p>
            <a:fld id="{C3584116-71E9-45F8-BC17-47CE06098486}" type="slidenum">
              <a:rPr lang="en-US" smtClean="0"/>
              <a:t>12</a:t>
            </a:fld>
            <a:endParaRPr lang="en-US"/>
          </a:p>
        </p:txBody>
      </p:sp>
    </p:spTree>
    <p:extLst>
      <p:ext uri="{BB962C8B-B14F-4D97-AF65-F5344CB8AC3E}">
        <p14:creationId xmlns:p14="http://schemas.microsoft.com/office/powerpoint/2010/main" val="733399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2925-2368-2313-E526-A5468DCFC05E}"/>
              </a:ext>
            </a:extLst>
          </p:cNvPr>
          <p:cNvSpPr>
            <a:spLocks noGrp="1"/>
          </p:cNvSpPr>
          <p:nvPr>
            <p:ph type="title"/>
          </p:nvPr>
        </p:nvSpPr>
        <p:spPr/>
        <p:txBody>
          <a:bodyPr/>
          <a:lstStyle/>
          <a:p>
            <a:r>
              <a:rPr lang="en-US" dirty="0"/>
              <a:t>Attendance and Probation Guidelines</a:t>
            </a:r>
          </a:p>
        </p:txBody>
      </p:sp>
      <p:sp>
        <p:nvSpPr>
          <p:cNvPr id="4" name="Rectangle 3">
            <a:extLst>
              <a:ext uri="{FF2B5EF4-FFF2-40B4-BE49-F238E27FC236}">
                <a16:creationId xmlns:a16="http://schemas.microsoft.com/office/drawing/2014/main" id="{50CAAFDA-F110-8C2A-2A2C-BEB64317E8CF}"/>
              </a:ext>
            </a:extLst>
          </p:cNvPr>
          <p:cNvSpPr/>
          <p:nvPr/>
        </p:nvSpPr>
        <p:spPr>
          <a:xfrm>
            <a:off x="1143000" y="2085230"/>
            <a:ext cx="9875520" cy="2554545"/>
          </a:xfrm>
          <a:prstGeom prst="rect">
            <a:avLst/>
          </a:prstGeom>
        </p:spPr>
        <p:txBody>
          <a:bodyPr wrap="square">
            <a:spAutoFit/>
          </a:bodyPr>
          <a:lstStyle/>
          <a:p>
            <a:pPr marL="274320" indent="-274320">
              <a:spcBef>
                <a:spcPts val="600"/>
              </a:spcBef>
              <a:buFont typeface="Arial" pitchFamily="34" charset="0"/>
              <a:buChar char="•"/>
            </a:pPr>
            <a:r>
              <a:rPr lang="en-US" sz="2000" b="1" dirty="0"/>
              <a:t>100% attendance </a:t>
            </a:r>
            <a:r>
              <a:rPr lang="en-US" sz="2000" dirty="0"/>
              <a:t>will earn you bonus marks.</a:t>
            </a:r>
          </a:p>
          <a:p>
            <a:pPr marL="274320" indent="-274320">
              <a:spcBef>
                <a:spcPts val="600"/>
              </a:spcBef>
              <a:buFont typeface="Arial" pitchFamily="34" charset="0"/>
              <a:buChar char="•"/>
            </a:pPr>
            <a:r>
              <a:rPr lang="en-US" sz="2000" b="1" dirty="0"/>
              <a:t>Attendance below 75% </a:t>
            </a:r>
            <a:r>
              <a:rPr lang="en-US" sz="2000" dirty="0"/>
              <a:t>will result in a UW (Unofficial Withdrawal).</a:t>
            </a:r>
          </a:p>
          <a:p>
            <a:pPr marL="274320" indent="-274320">
              <a:spcBef>
                <a:spcPts val="600"/>
              </a:spcBef>
              <a:buFont typeface="Arial" pitchFamily="34" charset="0"/>
              <a:buChar char="•"/>
            </a:pPr>
            <a:r>
              <a:rPr lang="en-US" sz="2000" dirty="0"/>
              <a:t>If absent for a reason, submit an application with valid supporting documents </a:t>
            </a:r>
            <a:r>
              <a:rPr lang="en-US" sz="2000" b="1" dirty="0"/>
              <a:t>via MS Teams.</a:t>
            </a:r>
          </a:p>
          <a:p>
            <a:pPr marL="274320" indent="-274320">
              <a:spcBef>
                <a:spcPts val="600"/>
              </a:spcBef>
              <a:buFont typeface="Arial" pitchFamily="34" charset="0"/>
              <a:buChar char="•"/>
            </a:pPr>
            <a:r>
              <a:rPr lang="en-US" sz="2000" dirty="0"/>
              <a:t>If you are on probation, attendance is mandatory for every class, and you must attend consultation at least once a week.</a:t>
            </a:r>
          </a:p>
          <a:p>
            <a:pPr marL="274320" indent="-274320">
              <a:spcBef>
                <a:spcPts val="600"/>
              </a:spcBef>
              <a:buFont typeface="Arial" pitchFamily="34" charset="0"/>
              <a:buChar char="•"/>
            </a:pPr>
            <a:r>
              <a:rPr lang="en-US" sz="2000" dirty="0">
                <a:solidFill>
                  <a:srgbClr val="FF0000"/>
                </a:solidFill>
              </a:rPr>
              <a:t>Note: Students on probation are not allowed to drop the course.</a:t>
            </a:r>
          </a:p>
        </p:txBody>
      </p:sp>
      <p:sp>
        <p:nvSpPr>
          <p:cNvPr id="3" name="Slide Number Placeholder 2">
            <a:extLst>
              <a:ext uri="{FF2B5EF4-FFF2-40B4-BE49-F238E27FC236}">
                <a16:creationId xmlns:a16="http://schemas.microsoft.com/office/drawing/2014/main" id="{86B4578E-4682-D377-7A8F-BEFF3C9D1EB7}"/>
              </a:ext>
            </a:extLst>
          </p:cNvPr>
          <p:cNvSpPr>
            <a:spLocks noGrp="1"/>
          </p:cNvSpPr>
          <p:nvPr>
            <p:ph type="sldNum" sz="quarter" idx="12"/>
          </p:nvPr>
        </p:nvSpPr>
        <p:spPr/>
        <p:txBody>
          <a:bodyPr/>
          <a:lstStyle/>
          <a:p>
            <a:fld id="{C3584116-71E9-45F8-BC17-47CE06098486}" type="slidenum">
              <a:rPr lang="en-US" smtClean="0"/>
              <a:t>13</a:t>
            </a:fld>
            <a:endParaRPr lang="en-US"/>
          </a:p>
        </p:txBody>
      </p:sp>
    </p:spTree>
    <p:extLst>
      <p:ext uri="{BB962C8B-B14F-4D97-AF65-F5344CB8AC3E}">
        <p14:creationId xmlns:p14="http://schemas.microsoft.com/office/powerpoint/2010/main" val="3618592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2925-2368-2313-E526-A5468DCFC05E}"/>
              </a:ext>
            </a:extLst>
          </p:cNvPr>
          <p:cNvSpPr>
            <a:spLocks noGrp="1"/>
          </p:cNvSpPr>
          <p:nvPr>
            <p:ph type="title"/>
          </p:nvPr>
        </p:nvSpPr>
        <p:spPr/>
        <p:txBody>
          <a:bodyPr/>
          <a:lstStyle/>
          <a:p>
            <a:r>
              <a:rPr lang="en-US" dirty="0"/>
              <a:t>Grading Policies</a:t>
            </a:r>
          </a:p>
        </p:txBody>
      </p:sp>
      <p:sp>
        <p:nvSpPr>
          <p:cNvPr id="4" name="Rectangle 3">
            <a:extLst>
              <a:ext uri="{FF2B5EF4-FFF2-40B4-BE49-F238E27FC236}">
                <a16:creationId xmlns:a16="http://schemas.microsoft.com/office/drawing/2014/main" id="{50CAAFDA-F110-8C2A-2A2C-BEB64317E8CF}"/>
              </a:ext>
            </a:extLst>
          </p:cNvPr>
          <p:cNvSpPr/>
          <p:nvPr/>
        </p:nvSpPr>
        <p:spPr>
          <a:xfrm>
            <a:off x="1143000" y="2085230"/>
            <a:ext cx="9875520" cy="4324261"/>
          </a:xfrm>
          <a:prstGeom prst="rect">
            <a:avLst/>
          </a:prstGeom>
        </p:spPr>
        <p:txBody>
          <a:bodyPr wrap="square">
            <a:spAutoFit/>
          </a:bodyPr>
          <a:lstStyle/>
          <a:p>
            <a:pPr algn="just">
              <a:spcBef>
                <a:spcPts val="600"/>
              </a:spcBef>
            </a:pPr>
            <a:r>
              <a:rPr lang="en-US" sz="2000" dirty="0"/>
              <a:t>All the evaluation categories &amp; marks will be uploaded to the VUES within one week of the </a:t>
            </a:r>
            <a:r>
              <a:rPr lang="en-US" sz="2000" i="1" dirty="0"/>
              <a:t>evaluation process</a:t>
            </a:r>
            <a:r>
              <a:rPr lang="en-US" sz="2000" dirty="0"/>
              <a:t> except the attendance &amp; performance, which will be uploaded along with the major (mid/final term) written exam marks. </a:t>
            </a:r>
          </a:p>
          <a:p>
            <a:pPr algn="just">
              <a:spcBef>
                <a:spcPts val="600"/>
              </a:spcBef>
            </a:pPr>
            <a:r>
              <a:rPr lang="en-US" sz="2000" dirty="0"/>
              <a:t>Letter grades ‘</a:t>
            </a:r>
            <a:r>
              <a:rPr lang="en-US" sz="2000" b="1" dirty="0"/>
              <a:t>A+</a:t>
            </a:r>
            <a:r>
              <a:rPr lang="en-US" sz="2000" dirty="0"/>
              <a:t>’ through ‘</a:t>
            </a:r>
            <a:r>
              <a:rPr lang="en-US" sz="2000" b="1" dirty="0"/>
              <a:t>F</a:t>
            </a:r>
            <a:r>
              <a:rPr lang="en-US" sz="2000" dirty="0"/>
              <a:t>’ is counted as grades. Other grades ‘</a:t>
            </a:r>
            <a:r>
              <a:rPr lang="en-US" sz="2000" b="1" dirty="0"/>
              <a:t>I</a:t>
            </a:r>
            <a:r>
              <a:rPr lang="en-US" sz="2000" dirty="0"/>
              <a:t>’ and ‘</a:t>
            </a:r>
            <a:r>
              <a:rPr lang="en-US" sz="2000" b="1" dirty="0"/>
              <a:t>UW</a:t>
            </a:r>
            <a:r>
              <a:rPr lang="en-US" sz="2000" dirty="0"/>
              <a:t>’ are considered as temporary grades which are </a:t>
            </a:r>
            <a:r>
              <a:rPr lang="en-US" sz="2000" u="sng" dirty="0"/>
              <a:t>counted/calculated as ‘</a:t>
            </a:r>
            <a:r>
              <a:rPr lang="en-US" sz="2000" b="1" u="sng" dirty="0"/>
              <a:t>F</a:t>
            </a:r>
            <a:r>
              <a:rPr lang="en-US" sz="2000" u="sng" dirty="0"/>
              <a:t>’ grade </a:t>
            </a:r>
            <a:r>
              <a:rPr lang="en-US" sz="2000" dirty="0"/>
              <a:t>in the </a:t>
            </a:r>
            <a:r>
              <a:rPr lang="en-US" sz="2000" b="1" dirty="0"/>
              <a:t>CGPA</a:t>
            </a:r>
            <a:r>
              <a:rPr lang="en-US" sz="2000" dirty="0"/>
              <a:t>. These grades must/will be converted to the actual grades, i.e. ‘</a:t>
            </a:r>
            <a:r>
              <a:rPr lang="en-US" sz="2000" b="1" dirty="0"/>
              <a:t>A+</a:t>
            </a:r>
            <a:r>
              <a:rPr lang="en-US" sz="2000" dirty="0"/>
              <a:t>’ through ‘</a:t>
            </a:r>
            <a:r>
              <a:rPr lang="en-US" sz="2000" b="1" dirty="0"/>
              <a:t>F</a:t>
            </a:r>
            <a:r>
              <a:rPr lang="en-US" sz="2000" dirty="0"/>
              <a:t>’. </a:t>
            </a:r>
          </a:p>
          <a:p>
            <a:pPr algn="just">
              <a:spcBef>
                <a:spcPts val="600"/>
              </a:spcBef>
            </a:pPr>
            <a:r>
              <a:rPr lang="en-US" sz="2000" dirty="0"/>
              <a:t>‘</a:t>
            </a:r>
            <a:r>
              <a:rPr lang="en-US" sz="2000" b="1" dirty="0"/>
              <a:t>I: INCOMPLETE</a:t>
            </a:r>
            <a:r>
              <a:rPr lang="en-US" sz="2000" dirty="0"/>
              <a:t>’ is given to students who have </a:t>
            </a:r>
            <a:r>
              <a:rPr lang="en-US" sz="2000" i="1" dirty="0"/>
              <a:t>missed </a:t>
            </a:r>
            <a:r>
              <a:rPr lang="en-US" sz="2000" dirty="0"/>
              <a:t>at most 30% of </a:t>
            </a:r>
            <a:r>
              <a:rPr lang="en-US" sz="2000" i="1" dirty="0"/>
              <a:t>evaluation categories</a:t>
            </a:r>
            <a:r>
              <a:rPr lang="en-US" sz="2000" dirty="0"/>
              <a:t> (quiz/assignment/etc.).  Students must contact the course teacher for </a:t>
            </a:r>
            <a:r>
              <a:rPr lang="en-US" sz="2000" u="sng" dirty="0"/>
              <a:t>makeup</a:t>
            </a:r>
            <a:r>
              <a:rPr lang="en-US" sz="2000" dirty="0"/>
              <a:t>, through valid application procedures immediately after grade release.</a:t>
            </a:r>
          </a:p>
          <a:p>
            <a:pPr algn="just">
              <a:spcBef>
                <a:spcPts val="600"/>
              </a:spcBef>
            </a:pPr>
            <a:r>
              <a:rPr lang="en-US" sz="2000" dirty="0"/>
              <a:t>‘</a:t>
            </a:r>
            <a:r>
              <a:rPr lang="en-US" sz="2000" b="1" dirty="0"/>
              <a:t>UW: UNOFFICIAL WITHDRAW</a:t>
            </a:r>
            <a:r>
              <a:rPr lang="en-US" sz="2000" dirty="0"/>
              <a:t>’ is given when the </a:t>
            </a:r>
            <a:r>
              <a:rPr lang="en-US" sz="2000" i="1" dirty="0"/>
              <a:t>missing evaluation categories</a:t>
            </a:r>
            <a:r>
              <a:rPr lang="en-US" sz="2000" dirty="0"/>
              <a:t> are too high (more than 30%) to makeup. A student getting ‘UW’ has </a:t>
            </a:r>
            <a:r>
              <a:rPr lang="en-US" sz="2000" u="sng" dirty="0"/>
              <a:t>no option</a:t>
            </a:r>
            <a:r>
              <a:rPr lang="en-US" sz="2000" dirty="0"/>
              <a:t> but to </a:t>
            </a:r>
            <a:r>
              <a:rPr lang="en-US" sz="2000" u="sng" dirty="0"/>
              <a:t>drop</a:t>
            </a:r>
            <a:r>
              <a:rPr lang="en-US" sz="2000" dirty="0"/>
              <a:t> the course immediately after grade release</a:t>
            </a:r>
          </a:p>
        </p:txBody>
      </p:sp>
      <p:sp>
        <p:nvSpPr>
          <p:cNvPr id="3" name="Slide Number Placeholder 2">
            <a:extLst>
              <a:ext uri="{FF2B5EF4-FFF2-40B4-BE49-F238E27FC236}">
                <a16:creationId xmlns:a16="http://schemas.microsoft.com/office/drawing/2014/main" id="{86B4578E-4682-D377-7A8F-BEFF3C9D1EB7}"/>
              </a:ext>
            </a:extLst>
          </p:cNvPr>
          <p:cNvSpPr>
            <a:spLocks noGrp="1"/>
          </p:cNvSpPr>
          <p:nvPr>
            <p:ph type="sldNum" sz="quarter" idx="12"/>
          </p:nvPr>
        </p:nvSpPr>
        <p:spPr/>
        <p:txBody>
          <a:bodyPr/>
          <a:lstStyle/>
          <a:p>
            <a:fld id="{C3584116-71E9-45F8-BC17-47CE06098486}" type="slidenum">
              <a:rPr lang="en-US" smtClean="0"/>
              <a:t>14</a:t>
            </a:fld>
            <a:endParaRPr lang="en-US"/>
          </a:p>
        </p:txBody>
      </p:sp>
    </p:spTree>
    <p:extLst>
      <p:ext uri="{BB962C8B-B14F-4D97-AF65-F5344CB8AC3E}">
        <p14:creationId xmlns:p14="http://schemas.microsoft.com/office/powerpoint/2010/main" val="4148816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a:extLst>
              <a:ext uri="{FF2B5EF4-FFF2-40B4-BE49-F238E27FC236}">
                <a16:creationId xmlns:a16="http://schemas.microsoft.com/office/drawing/2014/main" id="{411043D2-517A-8B1F-1947-287E72EA16E1}"/>
              </a:ext>
            </a:extLst>
          </p:cNvPr>
          <p:cNvSpPr>
            <a:spLocks noGrp="1"/>
          </p:cNvSpPr>
          <p:nvPr>
            <p:ph idx="1"/>
          </p:nvPr>
        </p:nvSpPr>
        <p:spPr/>
        <p:txBody>
          <a:bodyPr rtlCol="0">
            <a:normAutofit/>
          </a:bodyPr>
          <a:lstStyle/>
          <a:p>
            <a:pPr marL="0" indent="0" eaLnBrk="1" fontAlgn="auto" hangingPunct="1">
              <a:spcAft>
                <a:spcPts val="0"/>
              </a:spcAft>
              <a:buClr>
                <a:schemeClr val="accent1">
                  <a:lumMod val="75000"/>
                </a:schemeClr>
              </a:buClr>
              <a:buFont typeface="Corbel" panose="020B0503020204020204" pitchFamily="34" charset="0"/>
              <a:buNone/>
              <a:defRPr/>
            </a:pPr>
            <a:r>
              <a:rPr lang="en-US" altLang="en-US" dirty="0">
                <a:solidFill>
                  <a:schemeClr val="accent2"/>
                </a:solidFill>
              </a:rPr>
              <a:t>Mid Term  			   		Final Term</a:t>
            </a:r>
          </a:p>
          <a:p>
            <a:pPr marL="0" indent="0" eaLnBrk="1" fontAlgn="auto" hangingPunct="1">
              <a:spcAft>
                <a:spcPts val="0"/>
              </a:spcAft>
              <a:buClr>
                <a:schemeClr val="accent1">
                  <a:lumMod val="75000"/>
                </a:schemeClr>
              </a:buClr>
              <a:buFont typeface="Corbel" panose="020B0503020204020204" pitchFamily="34" charset="0"/>
              <a:buNone/>
              <a:defRPr/>
            </a:pPr>
            <a:r>
              <a:rPr lang="en-US" altLang="en-US" dirty="0"/>
              <a:t>Attendance   		10 %                           	Attendance		   10%                 </a:t>
            </a:r>
          </a:p>
          <a:p>
            <a:pPr marL="0" indent="0" eaLnBrk="1" fontAlgn="auto" hangingPunct="1">
              <a:spcAft>
                <a:spcPts val="0"/>
              </a:spcAft>
              <a:buClr>
                <a:schemeClr val="accent1">
                  <a:lumMod val="75000"/>
                </a:schemeClr>
              </a:buClr>
              <a:buFont typeface="Corbel" panose="020B0503020204020204" pitchFamily="34" charset="0"/>
              <a:buNone/>
              <a:defRPr/>
            </a:pPr>
            <a:r>
              <a:rPr lang="en-US" altLang="en-US" dirty="0"/>
              <a:t>Quiz                 		40%                            	Quiz/Lab Performance 40%        </a:t>
            </a:r>
          </a:p>
          <a:p>
            <a:pPr marL="0" indent="0" eaLnBrk="1" fontAlgn="auto" hangingPunct="1">
              <a:spcAft>
                <a:spcPts val="0"/>
              </a:spcAft>
              <a:buClr>
                <a:schemeClr val="accent1">
                  <a:lumMod val="75000"/>
                </a:schemeClr>
              </a:buClr>
              <a:buFont typeface="Corbel" panose="020B0503020204020204" pitchFamily="34" charset="0"/>
              <a:buNone/>
              <a:defRPr/>
            </a:pPr>
            <a:r>
              <a:rPr lang="en-US" altLang="en-US" dirty="0"/>
              <a:t>Midterm Project	50% 		     	Final term Project	   50%	  </a:t>
            </a:r>
          </a:p>
          <a:p>
            <a:pPr marL="0" indent="0" eaLnBrk="1" fontAlgn="auto" hangingPunct="1">
              <a:spcAft>
                <a:spcPts val="0"/>
              </a:spcAft>
              <a:buClr>
                <a:schemeClr val="accent1">
                  <a:lumMod val="75000"/>
                </a:schemeClr>
              </a:buClr>
              <a:buFont typeface="Corbel" panose="020B0503020204020204" pitchFamily="34" charset="0"/>
              <a:buNone/>
              <a:defRPr/>
            </a:pPr>
            <a:r>
              <a:rPr lang="en-US" altLang="en-US" dirty="0"/>
              <a:t>Total			100% 	                 	Total			  100%</a:t>
            </a:r>
          </a:p>
          <a:p>
            <a:pPr marL="0" indent="0" eaLnBrk="1" fontAlgn="auto" hangingPunct="1">
              <a:spcAft>
                <a:spcPts val="0"/>
              </a:spcAft>
              <a:buClr>
                <a:schemeClr val="accent1">
                  <a:lumMod val="75000"/>
                </a:schemeClr>
              </a:buClr>
              <a:buFont typeface="Corbel" panose="020B0503020204020204" pitchFamily="34" charset="0"/>
              <a:buNone/>
              <a:defRPr/>
            </a:pPr>
            <a:endParaRPr lang="en-US" altLang="en-US" dirty="0"/>
          </a:p>
          <a:p>
            <a:pPr marL="0" indent="0" algn="ctr" eaLnBrk="1" fontAlgn="auto" hangingPunct="1">
              <a:spcAft>
                <a:spcPts val="0"/>
              </a:spcAft>
              <a:buClr>
                <a:schemeClr val="accent1">
                  <a:lumMod val="75000"/>
                </a:schemeClr>
              </a:buClr>
              <a:buFont typeface="Corbel" panose="020B0503020204020204" pitchFamily="34" charset="0"/>
              <a:buNone/>
              <a:defRPr/>
            </a:pPr>
            <a:r>
              <a:rPr lang="en-US" altLang="en-US" dirty="0"/>
              <a:t>Grand Total=40% of Midterm + 60% of Final Term  = 100%</a:t>
            </a:r>
          </a:p>
          <a:p>
            <a:pPr marL="0" indent="0" algn="ctr">
              <a:buClr>
                <a:schemeClr val="accent1">
                  <a:lumMod val="75000"/>
                </a:schemeClr>
              </a:buClr>
              <a:buNone/>
              <a:defRPr/>
            </a:pPr>
            <a:r>
              <a:rPr lang="en-US" altLang="en-US" dirty="0">
                <a:solidFill>
                  <a:srgbClr val="FF0000"/>
                </a:solidFill>
              </a:rPr>
              <a:t>Project: Documentation (10), Implementation (20), Viva (20)</a:t>
            </a:r>
          </a:p>
        </p:txBody>
      </p:sp>
      <p:cxnSp>
        <p:nvCxnSpPr>
          <p:cNvPr id="3" name="Straight Connector 2">
            <a:extLst>
              <a:ext uri="{FF2B5EF4-FFF2-40B4-BE49-F238E27FC236}">
                <a16:creationId xmlns:a16="http://schemas.microsoft.com/office/drawing/2014/main" id="{6BC3D582-45E9-DF18-334D-FCCA5F4BC922}"/>
              </a:ext>
            </a:extLst>
          </p:cNvPr>
          <p:cNvCxnSpPr/>
          <p:nvPr/>
        </p:nvCxnSpPr>
        <p:spPr>
          <a:xfrm>
            <a:off x="1239838" y="3942080"/>
            <a:ext cx="3392487" cy="0"/>
          </a:xfrm>
          <a:prstGeom prst="line">
            <a:avLst/>
          </a:prstGeom>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C0DF5FD8-132A-6E3B-0FF4-6327CEC75E97}"/>
              </a:ext>
            </a:extLst>
          </p:cNvPr>
          <p:cNvCxnSpPr/>
          <p:nvPr/>
        </p:nvCxnSpPr>
        <p:spPr>
          <a:xfrm>
            <a:off x="6717333" y="3942080"/>
            <a:ext cx="3394075" cy="0"/>
          </a:xfrm>
          <a:prstGeom prst="line">
            <a:avLst/>
          </a:prstGeom>
        </p:spPr>
        <p:style>
          <a:lnRef idx="1">
            <a:schemeClr val="dk1"/>
          </a:lnRef>
          <a:fillRef idx="0">
            <a:schemeClr val="dk1"/>
          </a:fillRef>
          <a:effectRef idx="0">
            <a:schemeClr val="dk1"/>
          </a:effectRef>
          <a:fontRef idx="minor">
            <a:schemeClr val="tx1"/>
          </a:fontRef>
        </p:style>
      </p:cxnSp>
      <p:sp>
        <p:nvSpPr>
          <p:cNvPr id="5" name="Title 4">
            <a:extLst>
              <a:ext uri="{FF2B5EF4-FFF2-40B4-BE49-F238E27FC236}">
                <a16:creationId xmlns:a16="http://schemas.microsoft.com/office/drawing/2014/main" id="{31D126D6-B876-F0F4-ECAF-A3E3F648472D}"/>
              </a:ext>
            </a:extLst>
          </p:cNvPr>
          <p:cNvSpPr>
            <a:spLocks noGrp="1"/>
          </p:cNvSpPr>
          <p:nvPr>
            <p:ph type="title"/>
          </p:nvPr>
        </p:nvSpPr>
        <p:spPr/>
        <p:txBody>
          <a:bodyPr/>
          <a:lstStyle/>
          <a:p>
            <a:r>
              <a:rPr lang="en-AU" dirty="0"/>
              <a:t>Course Evaluation</a:t>
            </a:r>
          </a:p>
        </p:txBody>
      </p:sp>
      <p:sp>
        <p:nvSpPr>
          <p:cNvPr id="6" name="Slide Number Placeholder 5">
            <a:extLst>
              <a:ext uri="{FF2B5EF4-FFF2-40B4-BE49-F238E27FC236}">
                <a16:creationId xmlns:a16="http://schemas.microsoft.com/office/drawing/2014/main" id="{53DFB268-EC18-C299-799B-139D46037DED}"/>
              </a:ext>
            </a:extLst>
          </p:cNvPr>
          <p:cNvSpPr>
            <a:spLocks noGrp="1"/>
          </p:cNvSpPr>
          <p:nvPr>
            <p:ph type="sldNum" sz="quarter" idx="12"/>
          </p:nvPr>
        </p:nvSpPr>
        <p:spPr/>
        <p:txBody>
          <a:bodyPr/>
          <a:lstStyle/>
          <a:p>
            <a:fld id="{C3584116-71E9-45F8-BC17-47CE06098486}" type="slidenum">
              <a:rPr lang="en-US" smtClean="0"/>
              <a:t>15</a:t>
            </a:fld>
            <a:endParaRPr lang="en-US"/>
          </a:p>
        </p:txBody>
      </p:sp>
    </p:spTree>
    <p:extLst>
      <p:ext uri="{BB962C8B-B14F-4D97-AF65-F5344CB8AC3E}">
        <p14:creationId xmlns:p14="http://schemas.microsoft.com/office/powerpoint/2010/main" val="1840905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A1044-357D-AE3D-BA02-E584BC0996E0}"/>
              </a:ext>
            </a:extLst>
          </p:cNvPr>
          <p:cNvSpPr>
            <a:spLocks noGrp="1"/>
          </p:cNvSpPr>
          <p:nvPr>
            <p:ph type="title"/>
          </p:nvPr>
        </p:nvSpPr>
        <p:spPr/>
        <p:txBody>
          <a:bodyPr/>
          <a:lstStyle/>
          <a:p>
            <a:r>
              <a:rPr lang="en-US" dirty="0"/>
              <a:t>Reference Books</a:t>
            </a:r>
          </a:p>
        </p:txBody>
      </p:sp>
      <p:sp>
        <p:nvSpPr>
          <p:cNvPr id="3" name="Content Placeholder 2">
            <a:extLst>
              <a:ext uri="{FF2B5EF4-FFF2-40B4-BE49-F238E27FC236}">
                <a16:creationId xmlns:a16="http://schemas.microsoft.com/office/drawing/2014/main" id="{500E9E74-EB3E-8D2B-36E5-753D3DC50304}"/>
              </a:ext>
            </a:extLst>
          </p:cNvPr>
          <p:cNvSpPr>
            <a:spLocks noGrp="1"/>
          </p:cNvSpPr>
          <p:nvPr>
            <p:ph idx="1"/>
          </p:nvPr>
        </p:nvSpPr>
        <p:spPr/>
        <p:txBody>
          <a:bodyPr/>
          <a:lstStyle/>
          <a:p>
            <a:r>
              <a:rPr lang="en-US" dirty="0"/>
              <a:t>Data Science: Concepts and Practice by </a:t>
            </a:r>
            <a:r>
              <a:rPr lang="en-US" dirty="0" err="1"/>
              <a:t>Vijoy</a:t>
            </a:r>
            <a:r>
              <a:rPr lang="en-US" dirty="0"/>
              <a:t> </a:t>
            </a:r>
            <a:r>
              <a:rPr lang="en-US" dirty="0" err="1"/>
              <a:t>Kotu</a:t>
            </a:r>
            <a:r>
              <a:rPr lang="en-US" dirty="0"/>
              <a:t> , Bala Deshpande</a:t>
            </a:r>
          </a:p>
          <a:p>
            <a:r>
              <a:rPr lang="en-US" dirty="0"/>
              <a:t>R in Action by Rob I. </a:t>
            </a:r>
            <a:r>
              <a:rPr lang="en-US" dirty="0" err="1"/>
              <a:t>Kabacoff</a:t>
            </a:r>
            <a:endParaRPr lang="en-US" dirty="0"/>
          </a:p>
          <a:p>
            <a:r>
              <a:rPr lang="en-US" dirty="0"/>
              <a:t>An Introduction To Data Science by Jeffrey S. </a:t>
            </a:r>
            <a:r>
              <a:rPr lang="en-US" dirty="0" err="1"/>
              <a:t>Saltz</a:t>
            </a:r>
            <a:r>
              <a:rPr lang="en-US" dirty="0"/>
              <a:t> , Jeffrey M. Stanton</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725FBC1E-A144-0A85-A303-0CE6B401944B}"/>
              </a:ext>
            </a:extLst>
          </p:cNvPr>
          <p:cNvSpPr>
            <a:spLocks noGrp="1"/>
          </p:cNvSpPr>
          <p:nvPr>
            <p:ph type="sldNum" sz="quarter" idx="12"/>
          </p:nvPr>
        </p:nvSpPr>
        <p:spPr/>
        <p:txBody>
          <a:bodyPr/>
          <a:lstStyle/>
          <a:p>
            <a:fld id="{C3584116-71E9-45F8-BC17-47CE06098486}" type="slidenum">
              <a:rPr lang="en-US" smtClean="0"/>
              <a:t>16</a:t>
            </a:fld>
            <a:endParaRPr lang="en-US"/>
          </a:p>
        </p:txBody>
      </p:sp>
    </p:spTree>
    <p:extLst>
      <p:ext uri="{BB962C8B-B14F-4D97-AF65-F5344CB8AC3E}">
        <p14:creationId xmlns:p14="http://schemas.microsoft.com/office/powerpoint/2010/main" val="2930386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53D8-4E14-AF6A-E92E-913CA3878C54}"/>
              </a:ext>
            </a:extLst>
          </p:cNvPr>
          <p:cNvSpPr>
            <a:spLocks noGrp="1"/>
          </p:cNvSpPr>
          <p:nvPr>
            <p:ph type="title"/>
          </p:nvPr>
        </p:nvSpPr>
        <p:spPr/>
        <p:txBody>
          <a:bodyPr/>
          <a:lstStyle/>
          <a:p>
            <a:r>
              <a:rPr lang="en-US" dirty="0"/>
              <a:t>What is Data Science?</a:t>
            </a:r>
          </a:p>
        </p:txBody>
      </p:sp>
      <p:sp>
        <p:nvSpPr>
          <p:cNvPr id="3" name="Content Placeholder 2">
            <a:extLst>
              <a:ext uri="{FF2B5EF4-FFF2-40B4-BE49-F238E27FC236}">
                <a16:creationId xmlns:a16="http://schemas.microsoft.com/office/drawing/2014/main" id="{58896152-9464-8DA9-00D2-54F597EEA86B}"/>
              </a:ext>
            </a:extLst>
          </p:cNvPr>
          <p:cNvSpPr>
            <a:spLocks noGrp="1"/>
          </p:cNvSpPr>
          <p:nvPr>
            <p:ph idx="1"/>
          </p:nvPr>
        </p:nvSpPr>
        <p:spPr>
          <a:xfrm>
            <a:off x="741681" y="1941388"/>
            <a:ext cx="9966960" cy="4282440"/>
          </a:xfrm>
        </p:spPr>
        <p:txBody>
          <a:bodyPr/>
          <a:lstStyle/>
          <a:p>
            <a:pPr marL="45720" indent="0" algn="just">
              <a:buNone/>
            </a:pPr>
            <a:r>
              <a:rPr lang="en-US" dirty="0"/>
              <a:t>Data Science is an interdisciplinary field that combines statistics, programming, and domain knowledge to extract meaningful insights from data. </a:t>
            </a:r>
          </a:p>
          <a:p>
            <a:pPr marL="45720" indent="0" algn="just">
              <a:buNone/>
            </a:pPr>
            <a:endParaRPr lang="en-US" dirty="0"/>
          </a:p>
          <a:p>
            <a:pPr marL="45720" indent="0" algn="just">
              <a:buNone/>
            </a:pPr>
            <a:r>
              <a:rPr lang="en-US" dirty="0"/>
              <a:t>It involves data collection, cleaning, analysis, visualization, and predictive modeling using techniques like machine learning and AI. </a:t>
            </a:r>
          </a:p>
          <a:p>
            <a:pPr marL="45720" indent="0" algn="just">
              <a:buNone/>
            </a:pPr>
            <a:endParaRPr lang="en-US" dirty="0"/>
          </a:p>
          <a:p>
            <a:pPr marL="45720" indent="0" algn="just">
              <a:buNone/>
            </a:pPr>
            <a:r>
              <a:rPr lang="en-US" dirty="0"/>
              <a:t>Data Science is widely used in industries such as healthcare, finance, marketing, and technology to make data-driven decisions.</a:t>
            </a:r>
          </a:p>
        </p:txBody>
      </p:sp>
      <p:sp>
        <p:nvSpPr>
          <p:cNvPr id="5" name="Slide Number Placeholder 4">
            <a:extLst>
              <a:ext uri="{FF2B5EF4-FFF2-40B4-BE49-F238E27FC236}">
                <a16:creationId xmlns:a16="http://schemas.microsoft.com/office/drawing/2014/main" id="{65D22A3A-E127-338D-7D39-08921CD89975}"/>
              </a:ext>
            </a:extLst>
          </p:cNvPr>
          <p:cNvSpPr>
            <a:spLocks noGrp="1"/>
          </p:cNvSpPr>
          <p:nvPr>
            <p:ph type="sldNum" sz="quarter" idx="12"/>
          </p:nvPr>
        </p:nvSpPr>
        <p:spPr/>
        <p:txBody>
          <a:bodyPr/>
          <a:lstStyle/>
          <a:p>
            <a:fld id="{C3584116-71E9-45F8-BC17-47CE06098486}" type="slidenum">
              <a:rPr lang="en-US" smtClean="0"/>
              <a:t>17</a:t>
            </a:fld>
            <a:endParaRPr lang="en-US"/>
          </a:p>
        </p:txBody>
      </p:sp>
    </p:spTree>
    <p:extLst>
      <p:ext uri="{BB962C8B-B14F-4D97-AF65-F5344CB8AC3E}">
        <p14:creationId xmlns:p14="http://schemas.microsoft.com/office/powerpoint/2010/main" val="2875503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E2328-9033-29DE-B23E-74508013FA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E1757D-F1F8-2026-9626-4F607FDC2DE2}"/>
              </a:ext>
            </a:extLst>
          </p:cNvPr>
          <p:cNvSpPr>
            <a:spLocks noGrp="1"/>
          </p:cNvSpPr>
          <p:nvPr>
            <p:ph type="title"/>
          </p:nvPr>
        </p:nvSpPr>
        <p:spPr/>
        <p:txBody>
          <a:bodyPr/>
          <a:lstStyle/>
          <a:p>
            <a:r>
              <a:rPr lang="en-US" dirty="0"/>
              <a:t>Why Study Data Science?</a:t>
            </a:r>
          </a:p>
        </p:txBody>
      </p:sp>
      <p:sp>
        <p:nvSpPr>
          <p:cNvPr id="3" name="Content Placeholder 2">
            <a:extLst>
              <a:ext uri="{FF2B5EF4-FFF2-40B4-BE49-F238E27FC236}">
                <a16:creationId xmlns:a16="http://schemas.microsoft.com/office/drawing/2014/main" id="{85EB3923-EA9F-FC06-04DE-6BE6E86BCF73}"/>
              </a:ext>
            </a:extLst>
          </p:cNvPr>
          <p:cNvSpPr>
            <a:spLocks noGrp="1"/>
          </p:cNvSpPr>
          <p:nvPr>
            <p:ph idx="1"/>
          </p:nvPr>
        </p:nvSpPr>
        <p:spPr>
          <a:xfrm>
            <a:off x="741681" y="1941388"/>
            <a:ext cx="9966960" cy="4282440"/>
          </a:xfrm>
        </p:spPr>
        <p:txBody>
          <a:bodyPr/>
          <a:lstStyle/>
          <a:p>
            <a:pPr marL="45720" indent="0" algn="just">
              <a:buNone/>
            </a:pPr>
            <a:r>
              <a:rPr lang="en-US" b="1" dirty="0"/>
              <a:t>High Demand &amp; Career Opportunities </a:t>
            </a:r>
            <a:r>
              <a:rPr lang="en-US" dirty="0"/>
              <a:t>– Data Science is one of the fastest-growing fields with high-paying job opportunities in industries like healthcare, finance, marketing, and tech.</a:t>
            </a:r>
          </a:p>
          <a:p>
            <a:pPr marL="45720" indent="0" algn="just">
              <a:buNone/>
            </a:pPr>
            <a:r>
              <a:rPr lang="en-US" b="1" dirty="0"/>
              <a:t>Data-Driven Decision Making </a:t>
            </a:r>
            <a:r>
              <a:rPr lang="en-US" dirty="0"/>
              <a:t>– Businesses and organizations use Data Science to make informed, strategic decisions based on data insights rather than intuition.</a:t>
            </a:r>
          </a:p>
          <a:p>
            <a:pPr marL="45720" indent="0" algn="just">
              <a:buNone/>
            </a:pPr>
            <a:r>
              <a:rPr lang="en-US" b="1" dirty="0"/>
              <a:t>Automation &amp; Efficiency </a:t>
            </a:r>
            <a:r>
              <a:rPr lang="en-US" dirty="0"/>
              <a:t>– Machine learning and AI, key components of Data Science, help automate processes, improve efficiency, and reduce human error.</a:t>
            </a:r>
          </a:p>
          <a:p>
            <a:pPr marL="45720" indent="0" algn="just">
              <a:buNone/>
            </a:pPr>
            <a:r>
              <a:rPr lang="en-US" b="1" dirty="0"/>
              <a:t>Better Problem Solving </a:t>
            </a:r>
            <a:r>
              <a:rPr lang="en-US" dirty="0"/>
              <a:t>– Data Science enables professionals to analyze trends, detect patterns, and provide solutions to real-world problems.</a:t>
            </a:r>
          </a:p>
        </p:txBody>
      </p:sp>
      <p:sp>
        <p:nvSpPr>
          <p:cNvPr id="5" name="Slide Number Placeholder 4">
            <a:extLst>
              <a:ext uri="{FF2B5EF4-FFF2-40B4-BE49-F238E27FC236}">
                <a16:creationId xmlns:a16="http://schemas.microsoft.com/office/drawing/2014/main" id="{44369AD6-0FDC-C411-2A90-E52C3E0340CF}"/>
              </a:ext>
            </a:extLst>
          </p:cNvPr>
          <p:cNvSpPr>
            <a:spLocks noGrp="1"/>
          </p:cNvSpPr>
          <p:nvPr>
            <p:ph type="sldNum" sz="quarter" idx="12"/>
          </p:nvPr>
        </p:nvSpPr>
        <p:spPr/>
        <p:txBody>
          <a:bodyPr/>
          <a:lstStyle/>
          <a:p>
            <a:fld id="{C3584116-71E9-45F8-BC17-47CE06098486}" type="slidenum">
              <a:rPr lang="en-US" smtClean="0"/>
              <a:t>18</a:t>
            </a:fld>
            <a:endParaRPr lang="en-US"/>
          </a:p>
        </p:txBody>
      </p:sp>
    </p:spTree>
    <p:extLst>
      <p:ext uri="{BB962C8B-B14F-4D97-AF65-F5344CB8AC3E}">
        <p14:creationId xmlns:p14="http://schemas.microsoft.com/office/powerpoint/2010/main" val="58017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1B963-0C6D-1AE7-6F98-433C9C0DFE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5282FE-73E2-5E9B-3742-03D5C064B8F7}"/>
              </a:ext>
            </a:extLst>
          </p:cNvPr>
          <p:cNvSpPr>
            <a:spLocks noGrp="1"/>
          </p:cNvSpPr>
          <p:nvPr>
            <p:ph type="title"/>
          </p:nvPr>
        </p:nvSpPr>
        <p:spPr/>
        <p:txBody>
          <a:bodyPr/>
          <a:lstStyle/>
          <a:p>
            <a:r>
              <a:rPr lang="en-US" dirty="0"/>
              <a:t>Why Study Data Science?</a:t>
            </a:r>
          </a:p>
        </p:txBody>
      </p:sp>
      <p:sp>
        <p:nvSpPr>
          <p:cNvPr id="3" name="Content Placeholder 2">
            <a:extLst>
              <a:ext uri="{FF2B5EF4-FFF2-40B4-BE49-F238E27FC236}">
                <a16:creationId xmlns:a16="http://schemas.microsoft.com/office/drawing/2014/main" id="{55FD9643-25E7-A872-7821-E4DE3D48A146}"/>
              </a:ext>
            </a:extLst>
          </p:cNvPr>
          <p:cNvSpPr>
            <a:spLocks noGrp="1"/>
          </p:cNvSpPr>
          <p:nvPr>
            <p:ph idx="1"/>
          </p:nvPr>
        </p:nvSpPr>
        <p:spPr>
          <a:xfrm>
            <a:off x="741681" y="1941388"/>
            <a:ext cx="9966960" cy="4282440"/>
          </a:xfrm>
        </p:spPr>
        <p:txBody>
          <a:bodyPr/>
          <a:lstStyle/>
          <a:p>
            <a:pPr marL="45720" indent="0" algn="just">
              <a:buNone/>
            </a:pPr>
            <a:r>
              <a:rPr lang="en-US" b="1" dirty="0"/>
              <a:t>Innovation &amp; Competitive Edge </a:t>
            </a:r>
            <a:r>
              <a:rPr lang="en-US" dirty="0"/>
              <a:t>– Companies leverage Data Science to develop new products, improve customer experiences, and stay ahead in the market.</a:t>
            </a:r>
          </a:p>
          <a:p>
            <a:pPr marL="45720" indent="0" algn="just">
              <a:buNone/>
            </a:pPr>
            <a:r>
              <a:rPr lang="en-US" b="1" dirty="0"/>
              <a:t>Improved Healthcare &amp; Research </a:t>
            </a:r>
            <a:r>
              <a:rPr lang="en-US" dirty="0"/>
              <a:t>– Data Science plays a crucial role in medical research, disease prediction, personalized medicine, and healthcare advancements.</a:t>
            </a:r>
          </a:p>
          <a:p>
            <a:pPr marL="45720" indent="0" algn="just">
              <a:buNone/>
            </a:pPr>
            <a:r>
              <a:rPr lang="en-US" b="1" dirty="0"/>
              <a:t>Versatility</a:t>
            </a:r>
            <a:r>
              <a:rPr lang="en-US" dirty="0"/>
              <a:t> – Data Science skills are applicable in various fields, from business analytics to scientific research, cybersecurity, and even sports analytics.</a:t>
            </a:r>
          </a:p>
        </p:txBody>
      </p:sp>
      <p:sp>
        <p:nvSpPr>
          <p:cNvPr id="5" name="Slide Number Placeholder 4">
            <a:extLst>
              <a:ext uri="{FF2B5EF4-FFF2-40B4-BE49-F238E27FC236}">
                <a16:creationId xmlns:a16="http://schemas.microsoft.com/office/drawing/2014/main" id="{243F3DA3-EF36-C53A-0CEB-2C4D3184F149}"/>
              </a:ext>
            </a:extLst>
          </p:cNvPr>
          <p:cNvSpPr>
            <a:spLocks noGrp="1"/>
          </p:cNvSpPr>
          <p:nvPr>
            <p:ph type="sldNum" sz="quarter" idx="12"/>
          </p:nvPr>
        </p:nvSpPr>
        <p:spPr/>
        <p:txBody>
          <a:bodyPr/>
          <a:lstStyle/>
          <a:p>
            <a:fld id="{C3584116-71E9-45F8-BC17-47CE06098486}" type="slidenum">
              <a:rPr lang="en-US" smtClean="0"/>
              <a:t>19</a:t>
            </a:fld>
            <a:endParaRPr lang="en-US"/>
          </a:p>
        </p:txBody>
      </p:sp>
    </p:spTree>
    <p:extLst>
      <p:ext uri="{BB962C8B-B14F-4D97-AF65-F5344CB8AC3E}">
        <p14:creationId xmlns:p14="http://schemas.microsoft.com/office/powerpoint/2010/main" val="596314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837FF-8C0F-5555-8334-AD07D993F04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8AAB5786-0F5C-452A-C0DD-7C379FDBB13C}"/>
              </a:ext>
            </a:extLst>
          </p:cNvPr>
          <p:cNvSpPr>
            <a:spLocks noGrp="1"/>
          </p:cNvSpPr>
          <p:nvPr>
            <p:ph idx="1"/>
          </p:nvPr>
        </p:nvSpPr>
        <p:spPr/>
        <p:txBody>
          <a:bodyPr/>
          <a:lstStyle/>
          <a:p>
            <a:pPr marL="274320" indent="-274320">
              <a:spcBef>
                <a:spcPts val="600"/>
              </a:spcBef>
              <a:buClrTx/>
              <a:buFont typeface="Arial" pitchFamily="34" charset="0"/>
              <a:buChar char="•"/>
            </a:pPr>
            <a:r>
              <a:rPr lang="en-US" sz="2400" dirty="0">
                <a:solidFill>
                  <a:schemeClr val="tx1"/>
                </a:solidFill>
              </a:rPr>
              <a:t>About</a:t>
            </a:r>
          </a:p>
          <a:p>
            <a:pPr marL="274320" indent="-274320">
              <a:spcBef>
                <a:spcPts val="600"/>
              </a:spcBef>
              <a:buClrTx/>
              <a:buFont typeface="Arial" pitchFamily="34" charset="0"/>
              <a:buChar char="•"/>
            </a:pPr>
            <a:r>
              <a:rPr lang="en-US" sz="2400" dirty="0">
                <a:solidFill>
                  <a:schemeClr val="tx1"/>
                </a:solidFill>
              </a:rPr>
              <a:t>Vision and Mission</a:t>
            </a:r>
          </a:p>
          <a:p>
            <a:pPr marL="274320" indent="-274320">
              <a:spcBef>
                <a:spcPts val="600"/>
              </a:spcBef>
              <a:buClrTx/>
              <a:buFont typeface="Arial" pitchFamily="34" charset="0"/>
              <a:buChar char="•"/>
            </a:pPr>
            <a:r>
              <a:rPr lang="en-US" sz="2400" dirty="0"/>
              <a:t>Different Policies</a:t>
            </a:r>
            <a:r>
              <a:rPr lang="en-US" sz="2400" dirty="0">
                <a:solidFill>
                  <a:schemeClr val="tx1"/>
                </a:solidFill>
              </a:rPr>
              <a:t> </a:t>
            </a:r>
          </a:p>
          <a:p>
            <a:pPr marL="274320" indent="-274320">
              <a:spcBef>
                <a:spcPts val="600"/>
              </a:spcBef>
              <a:buClrTx/>
              <a:buFont typeface="Arial" pitchFamily="34" charset="0"/>
              <a:buChar char="•"/>
            </a:pPr>
            <a:r>
              <a:rPr lang="en-US" sz="2400" dirty="0">
                <a:solidFill>
                  <a:schemeClr val="tx1"/>
                </a:solidFill>
              </a:rPr>
              <a:t>Course Introduction</a:t>
            </a:r>
          </a:p>
          <a:p>
            <a:endParaRPr lang="en-US" dirty="0"/>
          </a:p>
        </p:txBody>
      </p:sp>
      <p:sp>
        <p:nvSpPr>
          <p:cNvPr id="4" name="Slide Number Placeholder 3">
            <a:extLst>
              <a:ext uri="{FF2B5EF4-FFF2-40B4-BE49-F238E27FC236}">
                <a16:creationId xmlns:a16="http://schemas.microsoft.com/office/drawing/2014/main" id="{74F12938-5FF6-FAA0-BED9-CFB42B7035AA}"/>
              </a:ext>
            </a:extLst>
          </p:cNvPr>
          <p:cNvSpPr>
            <a:spLocks noGrp="1"/>
          </p:cNvSpPr>
          <p:nvPr>
            <p:ph type="sldNum" sz="quarter" idx="12"/>
          </p:nvPr>
        </p:nvSpPr>
        <p:spPr/>
        <p:txBody>
          <a:bodyPr/>
          <a:lstStyle/>
          <a:p>
            <a:fld id="{C3584116-71E9-45F8-BC17-47CE06098486}" type="slidenum">
              <a:rPr lang="en-US" smtClean="0"/>
              <a:t>2</a:t>
            </a:fld>
            <a:endParaRPr lang="en-US"/>
          </a:p>
        </p:txBody>
      </p:sp>
    </p:spTree>
    <p:extLst>
      <p:ext uri="{BB962C8B-B14F-4D97-AF65-F5344CB8AC3E}">
        <p14:creationId xmlns:p14="http://schemas.microsoft.com/office/powerpoint/2010/main" val="1908491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C5D52-3004-49E6-FF72-A8EEE24E5E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57A5FE-7433-11BF-EC71-1FF0C2267C4A}"/>
              </a:ext>
            </a:extLst>
          </p:cNvPr>
          <p:cNvSpPr>
            <a:spLocks noGrp="1"/>
          </p:cNvSpPr>
          <p:nvPr>
            <p:ph type="title"/>
          </p:nvPr>
        </p:nvSpPr>
        <p:spPr/>
        <p:txBody>
          <a:bodyPr/>
          <a:lstStyle/>
          <a:p>
            <a:r>
              <a:rPr lang="en-US" dirty="0"/>
              <a:t>Scopes and opportunities</a:t>
            </a:r>
          </a:p>
        </p:txBody>
      </p:sp>
      <p:sp>
        <p:nvSpPr>
          <p:cNvPr id="5" name="Slide Number Placeholder 4">
            <a:extLst>
              <a:ext uri="{FF2B5EF4-FFF2-40B4-BE49-F238E27FC236}">
                <a16:creationId xmlns:a16="http://schemas.microsoft.com/office/drawing/2014/main" id="{08597B4E-17FC-1E91-85C9-0AA4AAC11518}"/>
              </a:ext>
            </a:extLst>
          </p:cNvPr>
          <p:cNvSpPr>
            <a:spLocks noGrp="1"/>
          </p:cNvSpPr>
          <p:nvPr>
            <p:ph type="sldNum" sz="quarter" idx="12"/>
          </p:nvPr>
        </p:nvSpPr>
        <p:spPr/>
        <p:txBody>
          <a:bodyPr/>
          <a:lstStyle/>
          <a:p>
            <a:fld id="{C3584116-71E9-45F8-BC17-47CE06098486}" type="slidenum">
              <a:rPr lang="en-US" smtClean="0"/>
              <a:t>20</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668939762"/>
              </p:ext>
            </p:extLst>
          </p:nvPr>
        </p:nvGraphicFramePr>
        <p:xfrm>
          <a:off x="824591" y="1690007"/>
          <a:ext cx="10858500" cy="4490356"/>
        </p:xfrm>
        <a:graphic>
          <a:graphicData uri="http://schemas.openxmlformats.org/drawingml/2006/table">
            <a:tbl>
              <a:tblPr>
                <a:effectLst>
                  <a:outerShdw blurRad="50800" dist="50800" dir="5400000" algn="ctr" rotWithShape="0">
                    <a:schemeClr val="tx1"/>
                  </a:outerShdw>
                </a:effectLst>
              </a:tblPr>
              <a:tblGrid>
                <a:gridCol w="1706338">
                  <a:extLst>
                    <a:ext uri="{9D8B030D-6E8A-4147-A177-3AD203B41FA5}">
                      <a16:colId xmlns:a16="http://schemas.microsoft.com/office/drawing/2014/main" val="20000"/>
                    </a:ext>
                  </a:extLst>
                </a:gridCol>
                <a:gridCol w="2465614">
                  <a:extLst>
                    <a:ext uri="{9D8B030D-6E8A-4147-A177-3AD203B41FA5}">
                      <a16:colId xmlns:a16="http://schemas.microsoft.com/office/drawing/2014/main" val="20001"/>
                    </a:ext>
                  </a:extLst>
                </a:gridCol>
                <a:gridCol w="2343148">
                  <a:extLst>
                    <a:ext uri="{9D8B030D-6E8A-4147-A177-3AD203B41FA5}">
                      <a16:colId xmlns:a16="http://schemas.microsoft.com/office/drawing/2014/main" val="20002"/>
                    </a:ext>
                  </a:extLst>
                </a:gridCol>
                <a:gridCol w="2171700">
                  <a:extLst>
                    <a:ext uri="{9D8B030D-6E8A-4147-A177-3AD203B41FA5}">
                      <a16:colId xmlns:a16="http://schemas.microsoft.com/office/drawing/2014/main" val="20003"/>
                    </a:ext>
                  </a:extLst>
                </a:gridCol>
                <a:gridCol w="2171700">
                  <a:extLst>
                    <a:ext uri="{9D8B030D-6E8A-4147-A177-3AD203B41FA5}">
                      <a16:colId xmlns:a16="http://schemas.microsoft.com/office/drawing/2014/main" val="20004"/>
                    </a:ext>
                  </a:extLst>
                </a:gridCol>
              </a:tblGrid>
              <a:tr h="355879">
                <a:tc>
                  <a:txBody>
                    <a:bodyPr/>
                    <a:lstStyle/>
                    <a:p>
                      <a:r>
                        <a:rPr lang="en-US" sz="1400" b="1" dirty="0"/>
                        <a:t>Role</a:t>
                      </a:r>
                      <a:endParaRPr lang="en-US" sz="1400" dirty="0"/>
                    </a:p>
                  </a:txBody>
                  <a:tcPr marL="32309" marR="32309" marT="16154" marB="16154" anchor="ctr">
                    <a:lnL>
                      <a:noFill/>
                    </a:lnL>
                    <a:lnR>
                      <a:noFill/>
                    </a:lnR>
                    <a:lnT>
                      <a:noFill/>
                    </a:lnT>
                    <a:lnB>
                      <a:noFill/>
                    </a:lnB>
                    <a:solidFill>
                      <a:schemeClr val="bg1">
                        <a:lumMod val="65000"/>
                      </a:schemeClr>
                    </a:solidFill>
                  </a:tcPr>
                </a:tc>
                <a:tc>
                  <a:txBody>
                    <a:bodyPr/>
                    <a:lstStyle/>
                    <a:p>
                      <a:r>
                        <a:rPr lang="en-US" sz="1400" b="1" dirty="0"/>
                        <a:t>Main Focus</a:t>
                      </a:r>
                      <a:endParaRPr lang="en-US" sz="1400" dirty="0"/>
                    </a:p>
                  </a:txBody>
                  <a:tcPr marL="32309" marR="32309" marT="16154" marB="16154" anchor="ctr">
                    <a:lnL>
                      <a:noFill/>
                    </a:lnL>
                    <a:lnR>
                      <a:noFill/>
                    </a:lnR>
                    <a:lnT>
                      <a:noFill/>
                    </a:lnT>
                    <a:lnB>
                      <a:noFill/>
                    </a:lnB>
                    <a:solidFill>
                      <a:schemeClr val="bg1">
                        <a:lumMod val="65000"/>
                      </a:schemeClr>
                    </a:solidFill>
                  </a:tcPr>
                </a:tc>
                <a:tc>
                  <a:txBody>
                    <a:bodyPr/>
                    <a:lstStyle/>
                    <a:p>
                      <a:r>
                        <a:rPr lang="en-US" sz="1400" b="1" dirty="0"/>
                        <a:t>Key Responsibilities</a:t>
                      </a:r>
                      <a:endParaRPr lang="en-US" sz="1400" dirty="0"/>
                    </a:p>
                  </a:txBody>
                  <a:tcPr marL="32309" marR="32309" marT="16154" marB="16154" anchor="ctr">
                    <a:lnL>
                      <a:noFill/>
                    </a:lnL>
                    <a:lnR>
                      <a:noFill/>
                    </a:lnR>
                    <a:lnT>
                      <a:noFill/>
                    </a:lnT>
                    <a:lnB>
                      <a:noFill/>
                    </a:lnB>
                    <a:solidFill>
                      <a:schemeClr val="bg1">
                        <a:lumMod val="65000"/>
                      </a:schemeClr>
                    </a:solidFill>
                  </a:tcPr>
                </a:tc>
                <a:tc>
                  <a:txBody>
                    <a:bodyPr/>
                    <a:lstStyle/>
                    <a:p>
                      <a:r>
                        <a:rPr lang="en-US" sz="1400" b="1" dirty="0"/>
                        <a:t>Typical Tools</a:t>
                      </a:r>
                      <a:endParaRPr lang="en-US" sz="1400" dirty="0"/>
                    </a:p>
                  </a:txBody>
                  <a:tcPr marL="32309" marR="32309" marT="16154" marB="16154" anchor="ctr">
                    <a:lnL>
                      <a:noFill/>
                    </a:lnL>
                    <a:lnR>
                      <a:noFill/>
                    </a:lnR>
                    <a:lnT>
                      <a:noFill/>
                    </a:lnT>
                    <a:lnB>
                      <a:noFill/>
                    </a:lnB>
                    <a:solidFill>
                      <a:schemeClr val="bg1">
                        <a:lumMod val="65000"/>
                      </a:schemeClr>
                    </a:solidFill>
                  </a:tcPr>
                </a:tc>
                <a:tc>
                  <a:txBody>
                    <a:bodyPr/>
                    <a:lstStyle/>
                    <a:p>
                      <a:r>
                        <a:rPr lang="en-US" sz="1400" b="1" dirty="0"/>
                        <a:t>Output / Deliverables</a:t>
                      </a:r>
                      <a:endParaRPr lang="en-US" sz="1400" dirty="0"/>
                    </a:p>
                  </a:txBody>
                  <a:tcPr marL="32309" marR="32309" marT="16154" marB="16154" anchor="ctr">
                    <a:lnL>
                      <a:noFill/>
                    </a:lnL>
                    <a:lnR>
                      <a:noFill/>
                    </a:lnR>
                    <a:lnT>
                      <a:noFill/>
                    </a:lnT>
                    <a:lnB>
                      <a:noFill/>
                    </a:lnB>
                    <a:solidFill>
                      <a:schemeClr val="bg1">
                        <a:lumMod val="65000"/>
                      </a:schemeClr>
                    </a:solidFill>
                  </a:tcPr>
                </a:tc>
                <a:extLst>
                  <a:ext uri="{0D108BD9-81ED-4DB2-BD59-A6C34878D82A}">
                    <a16:rowId xmlns:a16="http://schemas.microsoft.com/office/drawing/2014/main" val="10000"/>
                  </a:ext>
                </a:extLst>
              </a:tr>
              <a:tr h="462641">
                <a:tc>
                  <a:txBody>
                    <a:bodyPr/>
                    <a:lstStyle/>
                    <a:p>
                      <a:r>
                        <a:rPr lang="en-US" sz="1100" b="1" dirty="0"/>
                        <a:t>Data Scientist</a:t>
                      </a:r>
                      <a:endParaRPr lang="en-US" sz="1100" dirty="0"/>
                    </a:p>
                  </a:txBody>
                  <a:tcPr marL="32309" marR="32309" marT="16154" marB="16154" anchor="ctr">
                    <a:lnL>
                      <a:noFill/>
                    </a:lnL>
                    <a:lnR>
                      <a:noFill/>
                    </a:lnR>
                    <a:lnT>
                      <a:noFill/>
                    </a:lnT>
                    <a:lnB>
                      <a:noFill/>
                    </a:lnB>
                    <a:solidFill>
                      <a:schemeClr val="accent4">
                        <a:lumMod val="60000"/>
                        <a:lumOff val="40000"/>
                      </a:schemeClr>
                    </a:solidFill>
                  </a:tcPr>
                </a:tc>
                <a:tc>
                  <a:txBody>
                    <a:bodyPr/>
                    <a:lstStyle/>
                    <a:p>
                      <a:r>
                        <a:rPr lang="en-US" sz="1100" dirty="0"/>
                        <a:t>Insights and Predictions</a:t>
                      </a:r>
                    </a:p>
                  </a:txBody>
                  <a:tcPr marL="32309" marR="32309" marT="16154" marB="16154" anchor="ctr">
                    <a:lnL>
                      <a:noFill/>
                    </a:lnL>
                    <a:lnR>
                      <a:noFill/>
                    </a:lnR>
                    <a:lnT>
                      <a:noFill/>
                    </a:lnT>
                    <a:lnB>
                      <a:noFill/>
                    </a:lnB>
                    <a:solidFill>
                      <a:schemeClr val="accent4">
                        <a:lumMod val="60000"/>
                        <a:lumOff val="40000"/>
                      </a:schemeClr>
                    </a:solidFill>
                  </a:tcPr>
                </a:tc>
                <a:tc>
                  <a:txBody>
                    <a:bodyPr/>
                    <a:lstStyle/>
                    <a:p>
                      <a:r>
                        <a:rPr lang="en-US" sz="1100" dirty="0"/>
                        <a:t>- Build ML models- Analyze trends- Forecast outcomes</a:t>
                      </a:r>
                    </a:p>
                  </a:txBody>
                  <a:tcPr marL="32309" marR="32309" marT="16154" marB="16154" anchor="ctr">
                    <a:lnL>
                      <a:noFill/>
                    </a:lnL>
                    <a:lnR>
                      <a:noFill/>
                    </a:lnR>
                    <a:lnT>
                      <a:noFill/>
                    </a:lnT>
                    <a:lnB>
                      <a:noFill/>
                    </a:lnB>
                    <a:solidFill>
                      <a:schemeClr val="accent4">
                        <a:lumMod val="60000"/>
                        <a:lumOff val="40000"/>
                      </a:schemeClr>
                    </a:solidFill>
                  </a:tcPr>
                </a:tc>
                <a:tc>
                  <a:txBody>
                    <a:bodyPr/>
                    <a:lstStyle/>
                    <a:p>
                      <a:r>
                        <a:rPr lang="en-US" sz="1100"/>
                        <a:t>Python, R, Jupyter, scikit-learn</a:t>
                      </a:r>
                    </a:p>
                  </a:txBody>
                  <a:tcPr marL="32309" marR="32309" marT="16154" marB="16154" anchor="ctr">
                    <a:lnL>
                      <a:noFill/>
                    </a:lnL>
                    <a:lnR>
                      <a:noFill/>
                    </a:lnR>
                    <a:lnT>
                      <a:noFill/>
                    </a:lnT>
                    <a:lnB>
                      <a:noFill/>
                    </a:lnB>
                    <a:solidFill>
                      <a:schemeClr val="accent4">
                        <a:lumMod val="60000"/>
                        <a:lumOff val="40000"/>
                      </a:schemeClr>
                    </a:solidFill>
                  </a:tcPr>
                </a:tc>
                <a:tc>
                  <a:txBody>
                    <a:bodyPr/>
                    <a:lstStyle/>
                    <a:p>
                      <a:r>
                        <a:rPr lang="en-US" sz="1100" dirty="0"/>
                        <a:t>Predictive models, insights, reports</a:t>
                      </a:r>
                    </a:p>
                  </a:txBody>
                  <a:tcPr marL="32309" marR="32309" marT="16154" marB="16154" anchor="ctr">
                    <a:lnL>
                      <a:noFill/>
                    </a:lnL>
                    <a:lnR>
                      <a:noFill/>
                    </a:lnR>
                    <a:lnT>
                      <a:noFill/>
                    </a:lnT>
                    <a:lnB>
                      <a:noFill/>
                    </a:lnB>
                    <a:solidFill>
                      <a:schemeClr val="accent4">
                        <a:lumMod val="60000"/>
                        <a:lumOff val="40000"/>
                      </a:schemeClr>
                    </a:solidFill>
                  </a:tcPr>
                </a:tc>
                <a:extLst>
                  <a:ext uri="{0D108BD9-81ED-4DB2-BD59-A6C34878D82A}">
                    <a16:rowId xmlns:a16="http://schemas.microsoft.com/office/drawing/2014/main" val="10001"/>
                  </a:ext>
                </a:extLst>
              </a:tr>
              <a:tr h="676169">
                <a:tc>
                  <a:txBody>
                    <a:bodyPr/>
                    <a:lstStyle/>
                    <a:p>
                      <a:r>
                        <a:rPr lang="en-US" sz="1100" b="1"/>
                        <a:t>Data Analyst</a:t>
                      </a:r>
                      <a:endParaRPr lang="en-US" sz="1100"/>
                    </a:p>
                  </a:txBody>
                  <a:tcPr marL="32309" marR="32309" marT="16154" marB="16154" anchor="ctr">
                    <a:lnL>
                      <a:noFill/>
                    </a:lnL>
                    <a:lnR>
                      <a:noFill/>
                    </a:lnR>
                    <a:lnT>
                      <a:noFill/>
                    </a:lnT>
                    <a:lnB>
                      <a:noFill/>
                    </a:lnB>
                    <a:solidFill>
                      <a:schemeClr val="accent4">
                        <a:lumMod val="60000"/>
                        <a:lumOff val="40000"/>
                      </a:schemeClr>
                    </a:solidFill>
                  </a:tcPr>
                </a:tc>
                <a:tc>
                  <a:txBody>
                    <a:bodyPr/>
                    <a:lstStyle/>
                    <a:p>
                      <a:r>
                        <a:rPr lang="en-US" sz="1100" dirty="0"/>
                        <a:t>Interpreting Data</a:t>
                      </a:r>
                    </a:p>
                  </a:txBody>
                  <a:tcPr marL="32309" marR="32309" marT="16154" marB="16154" anchor="ctr">
                    <a:lnL>
                      <a:noFill/>
                    </a:lnL>
                    <a:lnR>
                      <a:noFill/>
                    </a:lnR>
                    <a:lnT>
                      <a:noFill/>
                    </a:lnT>
                    <a:lnB>
                      <a:noFill/>
                    </a:lnB>
                    <a:solidFill>
                      <a:schemeClr val="accent4">
                        <a:lumMod val="60000"/>
                        <a:lumOff val="40000"/>
                      </a:schemeClr>
                    </a:solidFill>
                  </a:tcPr>
                </a:tc>
                <a:tc>
                  <a:txBody>
                    <a:bodyPr/>
                    <a:lstStyle/>
                    <a:p>
                      <a:r>
                        <a:rPr lang="en-US" sz="1100"/>
                        <a:t>- Query data- Create dashboards- Perform descriptive statistics</a:t>
                      </a:r>
                    </a:p>
                  </a:txBody>
                  <a:tcPr marL="32309" marR="32309" marT="16154" marB="16154" anchor="ctr">
                    <a:lnL>
                      <a:noFill/>
                    </a:lnL>
                    <a:lnR>
                      <a:noFill/>
                    </a:lnR>
                    <a:lnT>
                      <a:noFill/>
                    </a:lnT>
                    <a:lnB>
                      <a:noFill/>
                    </a:lnB>
                    <a:solidFill>
                      <a:schemeClr val="accent4">
                        <a:lumMod val="60000"/>
                        <a:lumOff val="40000"/>
                      </a:schemeClr>
                    </a:solidFill>
                  </a:tcPr>
                </a:tc>
                <a:tc>
                  <a:txBody>
                    <a:bodyPr/>
                    <a:lstStyle/>
                    <a:p>
                      <a:r>
                        <a:rPr lang="en-US" sz="1100"/>
                        <a:t>SQL, Excel, Power BI, Tableau</a:t>
                      </a:r>
                    </a:p>
                  </a:txBody>
                  <a:tcPr marL="32309" marR="32309" marT="16154" marB="16154" anchor="ctr">
                    <a:lnL>
                      <a:noFill/>
                    </a:lnL>
                    <a:lnR>
                      <a:noFill/>
                    </a:lnR>
                    <a:lnT>
                      <a:noFill/>
                    </a:lnT>
                    <a:lnB>
                      <a:noFill/>
                    </a:lnB>
                    <a:solidFill>
                      <a:schemeClr val="accent4">
                        <a:lumMod val="60000"/>
                        <a:lumOff val="40000"/>
                      </a:schemeClr>
                    </a:solidFill>
                  </a:tcPr>
                </a:tc>
                <a:tc>
                  <a:txBody>
                    <a:bodyPr/>
                    <a:lstStyle/>
                    <a:p>
                      <a:r>
                        <a:rPr lang="en-US" sz="1100"/>
                        <a:t>Reports, summaries, business recommendations</a:t>
                      </a:r>
                    </a:p>
                  </a:txBody>
                  <a:tcPr marL="32309" marR="32309" marT="16154" marB="16154" anchor="ctr">
                    <a:lnL>
                      <a:noFill/>
                    </a:lnL>
                    <a:lnR>
                      <a:noFill/>
                    </a:lnR>
                    <a:lnT>
                      <a:noFill/>
                    </a:lnT>
                    <a:lnB>
                      <a:noFill/>
                    </a:lnB>
                    <a:solidFill>
                      <a:schemeClr val="accent4">
                        <a:lumMod val="60000"/>
                        <a:lumOff val="40000"/>
                      </a:schemeClr>
                    </a:solidFill>
                  </a:tcPr>
                </a:tc>
                <a:extLst>
                  <a:ext uri="{0D108BD9-81ED-4DB2-BD59-A6C34878D82A}">
                    <a16:rowId xmlns:a16="http://schemas.microsoft.com/office/drawing/2014/main" val="10002"/>
                  </a:ext>
                </a:extLst>
              </a:tr>
              <a:tr h="590344">
                <a:tc>
                  <a:txBody>
                    <a:bodyPr/>
                    <a:lstStyle/>
                    <a:p>
                      <a:r>
                        <a:rPr lang="en-US" sz="1100" b="1"/>
                        <a:t>Data Engineer</a:t>
                      </a:r>
                      <a:endParaRPr lang="en-US" sz="1100"/>
                    </a:p>
                  </a:txBody>
                  <a:tcPr marL="32309" marR="32309" marT="16154" marB="16154" anchor="ctr">
                    <a:lnL>
                      <a:noFill/>
                    </a:lnL>
                    <a:lnR>
                      <a:noFill/>
                    </a:lnR>
                    <a:lnT>
                      <a:noFill/>
                    </a:lnT>
                    <a:lnB>
                      <a:noFill/>
                    </a:lnB>
                    <a:solidFill>
                      <a:schemeClr val="accent4">
                        <a:lumMod val="60000"/>
                        <a:lumOff val="40000"/>
                      </a:schemeClr>
                    </a:solidFill>
                  </a:tcPr>
                </a:tc>
                <a:tc>
                  <a:txBody>
                    <a:bodyPr/>
                    <a:lstStyle/>
                    <a:p>
                      <a:r>
                        <a:rPr lang="en-US" sz="1100"/>
                        <a:t>Data Infrastructure &amp; Pipelines</a:t>
                      </a:r>
                    </a:p>
                  </a:txBody>
                  <a:tcPr marL="32309" marR="32309" marT="16154" marB="16154" anchor="ctr">
                    <a:lnL>
                      <a:noFill/>
                    </a:lnL>
                    <a:lnR>
                      <a:noFill/>
                    </a:lnR>
                    <a:lnT>
                      <a:noFill/>
                    </a:lnT>
                    <a:lnB>
                      <a:noFill/>
                    </a:lnB>
                    <a:solidFill>
                      <a:schemeClr val="accent4">
                        <a:lumMod val="60000"/>
                        <a:lumOff val="40000"/>
                      </a:schemeClr>
                    </a:solidFill>
                  </a:tcPr>
                </a:tc>
                <a:tc>
                  <a:txBody>
                    <a:bodyPr/>
                    <a:lstStyle/>
                    <a:p>
                      <a:r>
                        <a:rPr lang="en-US" sz="1100"/>
                        <a:t>- Build ETL pipelines- Manage data storage- Ensure data availability</a:t>
                      </a:r>
                    </a:p>
                  </a:txBody>
                  <a:tcPr marL="32309" marR="32309" marT="16154" marB="16154" anchor="ctr">
                    <a:lnL>
                      <a:noFill/>
                    </a:lnL>
                    <a:lnR>
                      <a:noFill/>
                    </a:lnR>
                    <a:lnT>
                      <a:noFill/>
                    </a:lnT>
                    <a:lnB>
                      <a:noFill/>
                    </a:lnB>
                    <a:solidFill>
                      <a:schemeClr val="accent4">
                        <a:lumMod val="60000"/>
                        <a:lumOff val="40000"/>
                      </a:schemeClr>
                    </a:solidFill>
                  </a:tcPr>
                </a:tc>
                <a:tc>
                  <a:txBody>
                    <a:bodyPr/>
                    <a:lstStyle/>
                    <a:p>
                      <a:r>
                        <a:rPr lang="en-US" sz="1100"/>
                        <a:t>Python, Spark, Airflow, SQL, AWS/GCP</a:t>
                      </a:r>
                    </a:p>
                  </a:txBody>
                  <a:tcPr marL="32309" marR="32309" marT="16154" marB="16154" anchor="ctr">
                    <a:lnL>
                      <a:noFill/>
                    </a:lnL>
                    <a:lnR>
                      <a:noFill/>
                    </a:lnR>
                    <a:lnT>
                      <a:noFill/>
                    </a:lnT>
                    <a:lnB>
                      <a:noFill/>
                    </a:lnB>
                    <a:solidFill>
                      <a:schemeClr val="accent4">
                        <a:lumMod val="60000"/>
                        <a:lumOff val="40000"/>
                      </a:schemeClr>
                    </a:solidFill>
                  </a:tcPr>
                </a:tc>
                <a:tc>
                  <a:txBody>
                    <a:bodyPr/>
                    <a:lstStyle/>
                    <a:p>
                      <a:r>
                        <a:rPr lang="en-US" sz="1100"/>
                        <a:t>Clean and reliable data for analysis</a:t>
                      </a:r>
                    </a:p>
                  </a:txBody>
                  <a:tcPr marL="32309" marR="32309" marT="16154" marB="16154" anchor="ctr">
                    <a:lnL>
                      <a:noFill/>
                    </a:lnL>
                    <a:lnR>
                      <a:noFill/>
                    </a:lnR>
                    <a:lnT>
                      <a:noFill/>
                    </a:lnT>
                    <a:lnB>
                      <a:noFill/>
                    </a:lnB>
                    <a:solidFill>
                      <a:schemeClr val="accent4">
                        <a:lumMod val="60000"/>
                        <a:lumOff val="40000"/>
                      </a:schemeClr>
                    </a:solidFill>
                  </a:tcPr>
                </a:tc>
                <a:extLst>
                  <a:ext uri="{0D108BD9-81ED-4DB2-BD59-A6C34878D82A}">
                    <a16:rowId xmlns:a16="http://schemas.microsoft.com/office/drawing/2014/main" val="10003"/>
                  </a:ext>
                </a:extLst>
              </a:tr>
              <a:tr h="676169">
                <a:tc>
                  <a:txBody>
                    <a:bodyPr/>
                    <a:lstStyle/>
                    <a:p>
                      <a:r>
                        <a:rPr lang="en-US" sz="1100" b="1"/>
                        <a:t>Data Architect</a:t>
                      </a:r>
                      <a:endParaRPr lang="en-US" sz="1100"/>
                    </a:p>
                  </a:txBody>
                  <a:tcPr marL="32309" marR="32309" marT="16154" marB="16154" anchor="ctr">
                    <a:lnL>
                      <a:noFill/>
                    </a:lnL>
                    <a:lnR>
                      <a:noFill/>
                    </a:lnR>
                    <a:lnT>
                      <a:noFill/>
                    </a:lnT>
                    <a:lnB>
                      <a:noFill/>
                    </a:lnB>
                    <a:solidFill>
                      <a:schemeClr val="accent4">
                        <a:lumMod val="60000"/>
                        <a:lumOff val="40000"/>
                      </a:schemeClr>
                    </a:solidFill>
                  </a:tcPr>
                </a:tc>
                <a:tc>
                  <a:txBody>
                    <a:bodyPr/>
                    <a:lstStyle/>
                    <a:p>
                      <a:r>
                        <a:rPr lang="en-US" sz="1100" dirty="0"/>
                        <a:t>System Design and Planning</a:t>
                      </a:r>
                    </a:p>
                  </a:txBody>
                  <a:tcPr marL="32309" marR="32309" marT="16154" marB="16154" anchor="ctr">
                    <a:lnL>
                      <a:noFill/>
                    </a:lnL>
                    <a:lnR>
                      <a:noFill/>
                    </a:lnR>
                    <a:lnT>
                      <a:noFill/>
                    </a:lnT>
                    <a:lnB>
                      <a:noFill/>
                    </a:lnB>
                    <a:solidFill>
                      <a:schemeClr val="accent4">
                        <a:lumMod val="60000"/>
                        <a:lumOff val="40000"/>
                      </a:schemeClr>
                    </a:solidFill>
                  </a:tcPr>
                </a:tc>
                <a:tc>
                  <a:txBody>
                    <a:bodyPr/>
                    <a:lstStyle/>
                    <a:p>
                      <a:r>
                        <a:rPr lang="en-US" sz="1100"/>
                        <a:t>- Design databases- Choose data platforms- Set policies and standards</a:t>
                      </a:r>
                    </a:p>
                  </a:txBody>
                  <a:tcPr marL="32309" marR="32309" marT="16154" marB="16154" anchor="ctr">
                    <a:lnL>
                      <a:noFill/>
                    </a:lnL>
                    <a:lnR>
                      <a:noFill/>
                    </a:lnR>
                    <a:lnT>
                      <a:noFill/>
                    </a:lnT>
                    <a:lnB>
                      <a:noFill/>
                    </a:lnB>
                    <a:solidFill>
                      <a:schemeClr val="accent4">
                        <a:lumMod val="60000"/>
                        <a:lumOff val="40000"/>
                      </a:schemeClr>
                    </a:solidFill>
                  </a:tcPr>
                </a:tc>
                <a:tc>
                  <a:txBody>
                    <a:bodyPr/>
                    <a:lstStyle/>
                    <a:p>
                      <a:r>
                        <a:rPr lang="en-US" sz="1100"/>
                        <a:t>ER diagrams, SQL, cloud platforms</a:t>
                      </a:r>
                    </a:p>
                  </a:txBody>
                  <a:tcPr marL="32309" marR="32309" marT="16154" marB="16154" anchor="ctr">
                    <a:lnL>
                      <a:noFill/>
                    </a:lnL>
                    <a:lnR>
                      <a:noFill/>
                    </a:lnR>
                    <a:lnT>
                      <a:noFill/>
                    </a:lnT>
                    <a:lnB>
                      <a:noFill/>
                    </a:lnB>
                    <a:solidFill>
                      <a:schemeClr val="accent4">
                        <a:lumMod val="60000"/>
                        <a:lumOff val="40000"/>
                      </a:schemeClr>
                    </a:solidFill>
                  </a:tcPr>
                </a:tc>
                <a:tc>
                  <a:txBody>
                    <a:bodyPr/>
                    <a:lstStyle/>
                    <a:p>
                      <a:r>
                        <a:rPr lang="en-US" sz="1100"/>
                        <a:t>Data architecture blueprints, documentation</a:t>
                      </a:r>
                    </a:p>
                  </a:txBody>
                  <a:tcPr marL="32309" marR="32309" marT="16154" marB="16154" anchor="ctr">
                    <a:lnL>
                      <a:noFill/>
                    </a:lnL>
                    <a:lnR>
                      <a:noFill/>
                    </a:lnR>
                    <a:lnT>
                      <a:noFill/>
                    </a:lnT>
                    <a:lnB>
                      <a:noFill/>
                    </a:lnB>
                    <a:solidFill>
                      <a:schemeClr val="accent4">
                        <a:lumMod val="60000"/>
                        <a:lumOff val="40000"/>
                      </a:schemeClr>
                    </a:solidFill>
                  </a:tcPr>
                </a:tc>
                <a:extLst>
                  <a:ext uri="{0D108BD9-81ED-4DB2-BD59-A6C34878D82A}">
                    <a16:rowId xmlns:a16="http://schemas.microsoft.com/office/drawing/2014/main" val="10004"/>
                  </a:ext>
                </a:extLst>
              </a:tr>
              <a:tr h="676169">
                <a:tc>
                  <a:txBody>
                    <a:bodyPr/>
                    <a:lstStyle/>
                    <a:p>
                      <a:r>
                        <a:rPr lang="en-US" sz="1100" b="1"/>
                        <a:t>BI Analyst</a:t>
                      </a:r>
                      <a:endParaRPr lang="en-US" sz="1100"/>
                    </a:p>
                  </a:txBody>
                  <a:tcPr marL="32309" marR="32309" marT="16154" marB="16154" anchor="ctr">
                    <a:lnL>
                      <a:noFill/>
                    </a:lnL>
                    <a:lnR>
                      <a:noFill/>
                    </a:lnR>
                    <a:lnT>
                      <a:noFill/>
                    </a:lnT>
                    <a:lnB>
                      <a:noFill/>
                    </a:lnB>
                    <a:solidFill>
                      <a:schemeClr val="accent4">
                        <a:lumMod val="60000"/>
                        <a:lumOff val="40000"/>
                      </a:schemeClr>
                    </a:solidFill>
                  </a:tcPr>
                </a:tc>
                <a:tc>
                  <a:txBody>
                    <a:bodyPr/>
                    <a:lstStyle/>
                    <a:p>
                      <a:r>
                        <a:rPr lang="en-US" sz="1100"/>
                        <a:t>Visualizing Business Data</a:t>
                      </a:r>
                    </a:p>
                  </a:txBody>
                  <a:tcPr marL="32309" marR="32309" marT="16154" marB="16154" anchor="ctr">
                    <a:lnL>
                      <a:noFill/>
                    </a:lnL>
                    <a:lnR>
                      <a:noFill/>
                    </a:lnR>
                    <a:lnT>
                      <a:noFill/>
                    </a:lnT>
                    <a:lnB>
                      <a:noFill/>
                    </a:lnB>
                    <a:solidFill>
                      <a:schemeClr val="accent4">
                        <a:lumMod val="60000"/>
                        <a:lumOff val="40000"/>
                      </a:schemeClr>
                    </a:solidFill>
                  </a:tcPr>
                </a:tc>
                <a:tc>
                  <a:txBody>
                    <a:bodyPr/>
                    <a:lstStyle/>
                    <a:p>
                      <a:r>
                        <a:rPr lang="en-US" sz="1100"/>
                        <a:t>- Generate interactive dashboards- Track KPIs- Analyze business trends</a:t>
                      </a:r>
                    </a:p>
                  </a:txBody>
                  <a:tcPr marL="32309" marR="32309" marT="16154" marB="16154" anchor="ctr">
                    <a:lnL>
                      <a:noFill/>
                    </a:lnL>
                    <a:lnR>
                      <a:noFill/>
                    </a:lnR>
                    <a:lnT>
                      <a:noFill/>
                    </a:lnT>
                    <a:lnB>
                      <a:noFill/>
                    </a:lnB>
                    <a:solidFill>
                      <a:schemeClr val="accent4">
                        <a:lumMod val="60000"/>
                        <a:lumOff val="40000"/>
                      </a:schemeClr>
                    </a:solidFill>
                  </a:tcPr>
                </a:tc>
                <a:tc>
                  <a:txBody>
                    <a:bodyPr/>
                    <a:lstStyle/>
                    <a:p>
                      <a:r>
                        <a:rPr lang="en-US" sz="1100" dirty="0"/>
                        <a:t>Tableau, Power BI, Looker, SQL</a:t>
                      </a:r>
                    </a:p>
                  </a:txBody>
                  <a:tcPr marL="32309" marR="32309" marT="16154" marB="16154" anchor="ctr">
                    <a:lnL>
                      <a:noFill/>
                    </a:lnL>
                    <a:lnR>
                      <a:noFill/>
                    </a:lnR>
                    <a:lnT>
                      <a:noFill/>
                    </a:lnT>
                    <a:lnB>
                      <a:noFill/>
                    </a:lnB>
                    <a:solidFill>
                      <a:schemeClr val="accent4">
                        <a:lumMod val="60000"/>
                        <a:lumOff val="40000"/>
                      </a:schemeClr>
                    </a:solidFill>
                  </a:tcPr>
                </a:tc>
                <a:tc>
                  <a:txBody>
                    <a:bodyPr/>
                    <a:lstStyle/>
                    <a:p>
                      <a:r>
                        <a:rPr lang="en-US" sz="1100"/>
                        <a:t>Visual insights, executive summaries</a:t>
                      </a:r>
                    </a:p>
                  </a:txBody>
                  <a:tcPr marL="32309" marR="32309" marT="16154" marB="16154" anchor="ctr">
                    <a:lnL>
                      <a:noFill/>
                    </a:lnL>
                    <a:lnR>
                      <a:noFill/>
                    </a:lnR>
                    <a:lnT>
                      <a:noFill/>
                    </a:lnT>
                    <a:lnB>
                      <a:noFill/>
                    </a:lnB>
                    <a:solidFill>
                      <a:schemeClr val="accent4">
                        <a:lumMod val="60000"/>
                        <a:lumOff val="40000"/>
                      </a:schemeClr>
                    </a:solidFill>
                  </a:tcPr>
                </a:tc>
                <a:extLst>
                  <a:ext uri="{0D108BD9-81ED-4DB2-BD59-A6C34878D82A}">
                    <a16:rowId xmlns:a16="http://schemas.microsoft.com/office/drawing/2014/main" val="10005"/>
                  </a:ext>
                </a:extLst>
              </a:tr>
              <a:tr h="462641">
                <a:tc>
                  <a:txBody>
                    <a:bodyPr/>
                    <a:lstStyle/>
                    <a:p>
                      <a:r>
                        <a:rPr lang="en-US" sz="1100" b="1"/>
                        <a:t>Database Administrator</a:t>
                      </a:r>
                      <a:endParaRPr lang="en-US" sz="1100"/>
                    </a:p>
                  </a:txBody>
                  <a:tcPr marL="32309" marR="32309" marT="16154" marB="16154" anchor="ctr">
                    <a:lnL>
                      <a:noFill/>
                    </a:lnL>
                    <a:lnR>
                      <a:noFill/>
                    </a:lnR>
                    <a:lnT>
                      <a:noFill/>
                    </a:lnT>
                    <a:lnB>
                      <a:noFill/>
                    </a:lnB>
                    <a:solidFill>
                      <a:schemeClr val="accent4">
                        <a:lumMod val="60000"/>
                        <a:lumOff val="40000"/>
                      </a:schemeClr>
                    </a:solidFill>
                  </a:tcPr>
                </a:tc>
                <a:tc>
                  <a:txBody>
                    <a:bodyPr/>
                    <a:lstStyle/>
                    <a:p>
                      <a:r>
                        <a:rPr lang="en-US" sz="1100"/>
                        <a:t>Database Performance and Security</a:t>
                      </a:r>
                    </a:p>
                  </a:txBody>
                  <a:tcPr marL="32309" marR="32309" marT="16154" marB="16154" anchor="ctr">
                    <a:lnL>
                      <a:noFill/>
                    </a:lnL>
                    <a:lnR>
                      <a:noFill/>
                    </a:lnR>
                    <a:lnT>
                      <a:noFill/>
                    </a:lnT>
                    <a:lnB>
                      <a:noFill/>
                    </a:lnB>
                    <a:solidFill>
                      <a:schemeClr val="accent4">
                        <a:lumMod val="60000"/>
                        <a:lumOff val="40000"/>
                      </a:schemeClr>
                    </a:solidFill>
                  </a:tcPr>
                </a:tc>
                <a:tc>
                  <a:txBody>
                    <a:bodyPr/>
                    <a:lstStyle/>
                    <a:p>
                      <a:r>
                        <a:rPr lang="en-US" sz="1100"/>
                        <a:t>- Manage backups- Tune queries- Control access</a:t>
                      </a:r>
                    </a:p>
                  </a:txBody>
                  <a:tcPr marL="32309" marR="32309" marT="16154" marB="16154" anchor="ctr">
                    <a:lnL>
                      <a:noFill/>
                    </a:lnL>
                    <a:lnR>
                      <a:noFill/>
                    </a:lnR>
                    <a:lnT>
                      <a:noFill/>
                    </a:lnT>
                    <a:lnB>
                      <a:noFill/>
                    </a:lnB>
                    <a:solidFill>
                      <a:schemeClr val="accent4">
                        <a:lumMod val="60000"/>
                        <a:lumOff val="40000"/>
                      </a:schemeClr>
                    </a:solidFill>
                  </a:tcPr>
                </a:tc>
                <a:tc>
                  <a:txBody>
                    <a:bodyPr/>
                    <a:lstStyle/>
                    <a:p>
                      <a:r>
                        <a:rPr lang="en-US" sz="1100"/>
                        <a:t>MySQL, PostgreSQL, Oracle, SQL Server</a:t>
                      </a:r>
                    </a:p>
                  </a:txBody>
                  <a:tcPr marL="32309" marR="32309" marT="16154" marB="16154" anchor="ctr">
                    <a:lnL>
                      <a:noFill/>
                    </a:lnL>
                    <a:lnR>
                      <a:noFill/>
                    </a:lnR>
                    <a:lnT>
                      <a:noFill/>
                    </a:lnT>
                    <a:lnB>
                      <a:noFill/>
                    </a:lnB>
                    <a:solidFill>
                      <a:schemeClr val="accent4">
                        <a:lumMod val="60000"/>
                        <a:lumOff val="40000"/>
                      </a:schemeClr>
                    </a:solidFill>
                  </a:tcPr>
                </a:tc>
                <a:tc>
                  <a:txBody>
                    <a:bodyPr/>
                    <a:lstStyle/>
                    <a:p>
                      <a:r>
                        <a:rPr lang="en-US" sz="1100"/>
                        <a:t>Reliable, secure, optimized databases</a:t>
                      </a:r>
                    </a:p>
                  </a:txBody>
                  <a:tcPr marL="32309" marR="32309" marT="16154" marB="16154" anchor="ctr">
                    <a:lnL>
                      <a:noFill/>
                    </a:lnL>
                    <a:lnR>
                      <a:noFill/>
                    </a:lnR>
                    <a:lnT>
                      <a:noFill/>
                    </a:lnT>
                    <a:lnB>
                      <a:noFill/>
                    </a:lnB>
                    <a:solidFill>
                      <a:schemeClr val="accent4">
                        <a:lumMod val="60000"/>
                        <a:lumOff val="40000"/>
                      </a:schemeClr>
                    </a:solidFill>
                  </a:tcPr>
                </a:tc>
                <a:extLst>
                  <a:ext uri="{0D108BD9-81ED-4DB2-BD59-A6C34878D82A}">
                    <a16:rowId xmlns:a16="http://schemas.microsoft.com/office/drawing/2014/main" val="10006"/>
                  </a:ext>
                </a:extLst>
              </a:tr>
              <a:tr h="590344">
                <a:tc>
                  <a:txBody>
                    <a:bodyPr/>
                    <a:lstStyle/>
                    <a:p>
                      <a:r>
                        <a:rPr lang="en-US" sz="1100" b="1"/>
                        <a:t>ML Engineer</a:t>
                      </a:r>
                      <a:endParaRPr lang="en-US" sz="1100"/>
                    </a:p>
                  </a:txBody>
                  <a:tcPr marL="32309" marR="32309" marT="16154" marB="16154" anchor="ctr">
                    <a:lnL>
                      <a:noFill/>
                    </a:lnL>
                    <a:lnR>
                      <a:noFill/>
                    </a:lnR>
                    <a:lnT>
                      <a:noFill/>
                    </a:lnT>
                    <a:lnB>
                      <a:noFill/>
                    </a:lnB>
                    <a:solidFill>
                      <a:schemeClr val="accent4">
                        <a:lumMod val="60000"/>
                        <a:lumOff val="40000"/>
                      </a:schemeClr>
                    </a:solidFill>
                  </a:tcPr>
                </a:tc>
                <a:tc>
                  <a:txBody>
                    <a:bodyPr/>
                    <a:lstStyle/>
                    <a:p>
                      <a:r>
                        <a:rPr lang="en-US" sz="1100"/>
                        <a:t>Deploying Machine Learning Models</a:t>
                      </a:r>
                    </a:p>
                  </a:txBody>
                  <a:tcPr marL="32309" marR="32309" marT="16154" marB="16154" anchor="ctr">
                    <a:lnL>
                      <a:noFill/>
                    </a:lnL>
                    <a:lnR>
                      <a:noFill/>
                    </a:lnR>
                    <a:lnT>
                      <a:noFill/>
                    </a:lnT>
                    <a:lnB>
                      <a:noFill/>
                    </a:lnB>
                    <a:solidFill>
                      <a:schemeClr val="accent4">
                        <a:lumMod val="60000"/>
                        <a:lumOff val="40000"/>
                      </a:schemeClr>
                    </a:solidFill>
                  </a:tcPr>
                </a:tc>
                <a:tc>
                  <a:txBody>
                    <a:bodyPr/>
                    <a:lstStyle/>
                    <a:p>
                      <a:r>
                        <a:rPr lang="en-US" sz="1100"/>
                        <a:t>- Train &amp; tune models- Deploy models via APIs- Monitor model performance</a:t>
                      </a:r>
                    </a:p>
                  </a:txBody>
                  <a:tcPr marL="32309" marR="32309" marT="16154" marB="16154" anchor="ctr">
                    <a:lnL>
                      <a:noFill/>
                    </a:lnL>
                    <a:lnR>
                      <a:noFill/>
                    </a:lnR>
                    <a:lnT>
                      <a:noFill/>
                    </a:lnT>
                    <a:lnB>
                      <a:noFill/>
                    </a:lnB>
                    <a:solidFill>
                      <a:schemeClr val="accent4">
                        <a:lumMod val="60000"/>
                        <a:lumOff val="40000"/>
                      </a:schemeClr>
                    </a:solidFill>
                  </a:tcPr>
                </a:tc>
                <a:tc>
                  <a:txBody>
                    <a:bodyPr/>
                    <a:lstStyle/>
                    <a:p>
                      <a:r>
                        <a:rPr lang="en-US" sz="1100"/>
                        <a:t>TensorFlow, PyTorch, Docker, Kubernetes</a:t>
                      </a:r>
                    </a:p>
                  </a:txBody>
                  <a:tcPr marL="32309" marR="32309" marT="16154" marB="16154" anchor="ctr">
                    <a:lnL>
                      <a:noFill/>
                    </a:lnL>
                    <a:lnR>
                      <a:noFill/>
                    </a:lnR>
                    <a:lnT>
                      <a:noFill/>
                    </a:lnT>
                    <a:lnB>
                      <a:noFill/>
                    </a:lnB>
                    <a:solidFill>
                      <a:schemeClr val="accent4">
                        <a:lumMod val="60000"/>
                        <a:lumOff val="40000"/>
                      </a:schemeClr>
                    </a:solidFill>
                  </a:tcPr>
                </a:tc>
                <a:tc>
                  <a:txBody>
                    <a:bodyPr/>
                    <a:lstStyle/>
                    <a:p>
                      <a:r>
                        <a:rPr lang="en-US" sz="1100" dirty="0"/>
                        <a:t>Scalable, production-ready ML systems</a:t>
                      </a:r>
                    </a:p>
                  </a:txBody>
                  <a:tcPr marL="32309" marR="32309" marT="16154" marB="16154" anchor="ctr">
                    <a:lnL>
                      <a:noFill/>
                    </a:lnL>
                    <a:lnR>
                      <a:noFill/>
                    </a:lnR>
                    <a:lnT>
                      <a:noFill/>
                    </a:lnT>
                    <a:lnB>
                      <a:noFill/>
                    </a:lnB>
                    <a:solidFill>
                      <a:schemeClr val="accent4">
                        <a:lumMod val="60000"/>
                        <a:lumOff val="40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913719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3584116-71E9-45F8-BC17-47CE06098486}" type="slidenum">
              <a:rPr lang="en-US" smtClean="0"/>
              <a:t>3</a:t>
            </a:fld>
            <a:endParaRPr lang="en-US"/>
          </a:p>
        </p:txBody>
      </p:sp>
      <p:sp>
        <p:nvSpPr>
          <p:cNvPr id="3" name="TextBox 2">
            <a:extLst>
              <a:ext uri="{FF2B5EF4-FFF2-40B4-BE49-F238E27FC236}">
                <a16:creationId xmlns:a16="http://schemas.microsoft.com/office/drawing/2014/main" id="{D90424A1-AAC6-1D01-414A-914B8E141582}"/>
              </a:ext>
            </a:extLst>
          </p:cNvPr>
          <p:cNvSpPr txBox="1"/>
          <p:nvPr/>
        </p:nvSpPr>
        <p:spPr>
          <a:xfrm>
            <a:off x="713159" y="1819783"/>
            <a:ext cx="10411968" cy="1138773"/>
          </a:xfrm>
          <a:prstGeom prst="rect">
            <a:avLst/>
          </a:prstGeom>
          <a:noFill/>
        </p:spPr>
        <p:txBody>
          <a:bodyPr wrap="square" rtlCol="0">
            <a:spAutoFit/>
          </a:bodyPr>
          <a:lstStyle/>
          <a:p>
            <a:r>
              <a:rPr lang="en-US" b="1" dirty="0"/>
              <a:t>Dr. Ashraf Uddin</a:t>
            </a:r>
          </a:p>
          <a:p>
            <a:r>
              <a:rPr lang="en-US" sz="1600" dirty="0"/>
              <a:t>Assistant Professor, Department of Computer Science</a:t>
            </a:r>
          </a:p>
          <a:p>
            <a:r>
              <a:rPr lang="en-US" sz="1600" dirty="0"/>
              <a:t>Room: </a:t>
            </a:r>
            <a:r>
              <a:rPr lang="en-US" sz="1600" dirty="0">
                <a:solidFill>
                  <a:srgbClr val="00B0F0"/>
                </a:solidFill>
              </a:rPr>
              <a:t>9408 I</a:t>
            </a:r>
          </a:p>
          <a:p>
            <a:r>
              <a:rPr lang="en-US" sz="1600" dirty="0"/>
              <a:t>Mail: </a:t>
            </a:r>
            <a:r>
              <a:rPr lang="en-US" sz="1600" dirty="0">
                <a:solidFill>
                  <a:srgbClr val="00B0F0"/>
                </a:solidFill>
              </a:rPr>
              <a:t>dr.ashraf@aiub.edu</a:t>
            </a:r>
          </a:p>
        </p:txBody>
      </p:sp>
      <p:sp>
        <p:nvSpPr>
          <p:cNvPr id="4" name="TextBox 3">
            <a:extLst>
              <a:ext uri="{FF2B5EF4-FFF2-40B4-BE49-F238E27FC236}">
                <a16:creationId xmlns:a16="http://schemas.microsoft.com/office/drawing/2014/main" id="{1F4C25E1-D2DE-BBC8-C664-A4F7E31945AB}"/>
              </a:ext>
            </a:extLst>
          </p:cNvPr>
          <p:cNvSpPr txBox="1"/>
          <p:nvPr/>
        </p:nvSpPr>
        <p:spPr>
          <a:xfrm>
            <a:off x="713159" y="3218482"/>
            <a:ext cx="10411968" cy="954107"/>
          </a:xfrm>
          <a:prstGeom prst="rect">
            <a:avLst/>
          </a:prstGeom>
          <a:noFill/>
        </p:spPr>
        <p:txBody>
          <a:bodyPr wrap="square" rtlCol="0">
            <a:spAutoFit/>
          </a:bodyPr>
          <a:lstStyle/>
          <a:p>
            <a:r>
              <a:rPr lang="en-US" dirty="0"/>
              <a:t>Google Scholar: </a:t>
            </a:r>
            <a:r>
              <a:rPr lang="en-US" sz="1400" dirty="0">
                <a:hlinkClick r:id="rId2"/>
              </a:rPr>
              <a:t>https://scholar.google.co.in/citations?user=InSi3NcAAAAJ&amp;hl=en</a:t>
            </a:r>
            <a:endParaRPr lang="en-US" sz="1400" dirty="0"/>
          </a:p>
          <a:p>
            <a:endParaRPr lang="en-US" dirty="0"/>
          </a:p>
          <a:p>
            <a:r>
              <a:rPr lang="en-US" b="1" dirty="0"/>
              <a:t>Course Materials: </a:t>
            </a:r>
            <a:r>
              <a:rPr lang="en-US" dirty="0">
                <a:solidFill>
                  <a:srgbClr val="00B0F0"/>
                </a:solidFill>
              </a:rPr>
              <a:t>tinyurl.com/ids-summer-25</a:t>
            </a:r>
            <a:endParaRPr lang="en-US" sz="1400" dirty="0">
              <a:solidFill>
                <a:srgbClr val="00B0F0"/>
              </a:solidFill>
            </a:endParaRPr>
          </a:p>
        </p:txBody>
      </p:sp>
      <p:sp>
        <p:nvSpPr>
          <p:cNvPr id="5" name="TextBox 4">
            <a:extLst>
              <a:ext uri="{FF2B5EF4-FFF2-40B4-BE49-F238E27FC236}">
                <a16:creationId xmlns:a16="http://schemas.microsoft.com/office/drawing/2014/main" id="{CC23A1D2-AEE3-8EAE-42A6-240865349466}"/>
              </a:ext>
            </a:extLst>
          </p:cNvPr>
          <p:cNvSpPr txBox="1"/>
          <p:nvPr/>
        </p:nvSpPr>
        <p:spPr>
          <a:xfrm>
            <a:off x="7543045" y="1819783"/>
            <a:ext cx="3273268" cy="1200329"/>
          </a:xfrm>
          <a:prstGeom prst="rect">
            <a:avLst/>
          </a:prstGeom>
          <a:noFill/>
        </p:spPr>
        <p:txBody>
          <a:bodyPr wrap="none" rtlCol="0">
            <a:spAutoFit/>
          </a:bodyPr>
          <a:lstStyle/>
          <a:p>
            <a:r>
              <a:rPr lang="en-US" b="1" dirty="0"/>
              <a:t>Research Interest</a:t>
            </a:r>
          </a:p>
          <a:p>
            <a:r>
              <a:rPr lang="en-US" dirty="0"/>
              <a:t>Data Mining</a:t>
            </a:r>
          </a:p>
          <a:p>
            <a:r>
              <a:rPr lang="en-US" dirty="0"/>
              <a:t>Machine Learning</a:t>
            </a:r>
          </a:p>
          <a:p>
            <a:r>
              <a:rPr lang="en-US" dirty="0"/>
              <a:t>Natural Language Processing</a:t>
            </a:r>
          </a:p>
        </p:txBody>
      </p:sp>
      <p:sp>
        <p:nvSpPr>
          <p:cNvPr id="6" name="Slide Number Placeholder 4">
            <a:extLst>
              <a:ext uri="{FF2B5EF4-FFF2-40B4-BE49-F238E27FC236}">
                <a16:creationId xmlns:a16="http://schemas.microsoft.com/office/drawing/2014/main" id="{78F0E089-3E22-9B94-52CF-207E4525863C}"/>
              </a:ext>
            </a:extLst>
          </p:cNvPr>
          <p:cNvSpPr txBox="1">
            <a:spLocks/>
          </p:cNvSpPr>
          <p:nvPr/>
        </p:nvSpPr>
        <p:spPr>
          <a:xfrm>
            <a:off x="9329530" y="6223828"/>
            <a:ext cx="170621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FD889E0-CAB2-4699-909D-B9A88D47ACBE}" type="slidenum">
              <a:rPr lang="en-US" smtClean="0"/>
              <a:pPr/>
              <a:t>3</a:t>
            </a:fld>
            <a:endParaRPr lang="en-US"/>
          </a:p>
        </p:txBody>
      </p:sp>
      <p:sp>
        <p:nvSpPr>
          <p:cNvPr id="7" name="Rectangle 6"/>
          <p:cNvSpPr/>
          <p:nvPr/>
        </p:nvSpPr>
        <p:spPr>
          <a:xfrm>
            <a:off x="2921744" y="4446756"/>
            <a:ext cx="5662130" cy="1477328"/>
          </a:xfrm>
          <a:prstGeom prst="rect">
            <a:avLst/>
          </a:prstGeom>
          <a:solidFill>
            <a:schemeClr val="bg1">
              <a:lumMod val="75000"/>
            </a:schemeClr>
          </a:solidFill>
          <a:ln>
            <a:solidFill>
              <a:schemeClr val="tx1"/>
            </a:solidFill>
          </a:ln>
        </p:spPr>
        <p:txBody>
          <a:bodyPr wrap="square">
            <a:spAutoFit/>
          </a:bodyPr>
          <a:lstStyle/>
          <a:p>
            <a:r>
              <a:rPr lang="en-US" dirty="0"/>
              <a:t>Bookmark the link provided above in your browser. It will direct you to a Google Drive folder containing all course materials, including slides.</a:t>
            </a:r>
          </a:p>
          <a:p>
            <a:endParaRPr lang="en-US" dirty="0"/>
          </a:p>
          <a:p>
            <a:r>
              <a:rPr lang="en-US" dirty="0"/>
              <a:t>Or Scan the QR in the left.</a:t>
            </a:r>
          </a:p>
        </p:txBody>
      </p:sp>
      <p:sp>
        <p:nvSpPr>
          <p:cNvPr id="8" name="Up Arrow 7"/>
          <p:cNvSpPr/>
          <p:nvPr/>
        </p:nvSpPr>
        <p:spPr>
          <a:xfrm>
            <a:off x="4604504" y="4100729"/>
            <a:ext cx="162370" cy="29600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800100" y="671428"/>
            <a:ext cx="2024743" cy="769441"/>
          </a:xfrm>
          <a:prstGeom prst="rect">
            <a:avLst/>
          </a:prstGeom>
          <a:noFill/>
        </p:spPr>
        <p:txBody>
          <a:bodyPr wrap="square" rtlCol="0">
            <a:spAutoFit/>
          </a:bodyPr>
          <a:lstStyle/>
          <a:p>
            <a:r>
              <a:rPr lang="en-US" sz="4400" dirty="0">
                <a:latin typeface="+mj-lt"/>
                <a:ea typeface="+mj-ea"/>
                <a:cs typeface="+mj-cs"/>
              </a:rPr>
              <a:t>About</a:t>
            </a:r>
          </a:p>
        </p:txBody>
      </p:sp>
      <p:pic>
        <p:nvPicPr>
          <p:cNvPr id="10" name="Picture 2" descr="C:\Users\Asus\Downloads\ids-summer-25-4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098" y="4425055"/>
            <a:ext cx="1583871" cy="1583871"/>
          </a:xfrm>
          <a:prstGeom prst="rect">
            <a:avLst/>
          </a:prstGeom>
          <a:noFill/>
          <a:extLst>
            <a:ext uri="{909E8E84-426E-40DD-AFC4-6F175D3DCCD1}">
              <a14:hiddenFill xmlns:a14="http://schemas.microsoft.com/office/drawing/2010/main">
                <a:solidFill>
                  <a:srgbClr val="FFFFFF"/>
                </a:solidFill>
              </a14:hiddenFill>
            </a:ext>
          </a:extLst>
        </p:spPr>
      </p:pic>
      <p:sp>
        <p:nvSpPr>
          <p:cNvPr id="11" name="Left Arrow 10"/>
          <p:cNvSpPr/>
          <p:nvPr/>
        </p:nvSpPr>
        <p:spPr>
          <a:xfrm>
            <a:off x="2490107" y="5331296"/>
            <a:ext cx="326572" cy="2041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179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837FF-8C0F-5555-8334-AD07D993F04F}"/>
              </a:ext>
            </a:extLst>
          </p:cNvPr>
          <p:cNvSpPr>
            <a:spLocks noGrp="1"/>
          </p:cNvSpPr>
          <p:nvPr>
            <p:ph type="title"/>
          </p:nvPr>
        </p:nvSpPr>
        <p:spPr/>
        <p:txBody>
          <a:bodyPr/>
          <a:lstStyle/>
          <a:p>
            <a:r>
              <a:rPr lang="en-US" dirty="0"/>
              <a:t>About</a:t>
            </a:r>
          </a:p>
        </p:txBody>
      </p:sp>
      <p:sp>
        <p:nvSpPr>
          <p:cNvPr id="3" name="Content Placeholder 2">
            <a:extLst>
              <a:ext uri="{FF2B5EF4-FFF2-40B4-BE49-F238E27FC236}">
                <a16:creationId xmlns:a16="http://schemas.microsoft.com/office/drawing/2014/main" id="{8AAB5786-0F5C-452A-C0DD-7C379FDBB13C}"/>
              </a:ext>
            </a:extLst>
          </p:cNvPr>
          <p:cNvSpPr>
            <a:spLocks noGrp="1"/>
          </p:cNvSpPr>
          <p:nvPr>
            <p:ph idx="1"/>
          </p:nvPr>
        </p:nvSpPr>
        <p:spPr/>
        <p:txBody>
          <a:bodyPr>
            <a:normAutofit/>
          </a:bodyPr>
          <a:lstStyle/>
          <a:p>
            <a:pPr marL="274320" indent="-274320">
              <a:spcBef>
                <a:spcPts val="600"/>
              </a:spcBef>
              <a:buClrTx/>
              <a:buFont typeface="Arial" pitchFamily="34" charset="0"/>
              <a:buChar char="•"/>
            </a:pPr>
            <a:r>
              <a:rPr lang="en-US" sz="2400" b="1" dirty="0"/>
              <a:t>Course Code and Title: </a:t>
            </a:r>
            <a:r>
              <a:rPr lang="en-US" sz="2400" dirty="0"/>
              <a:t>CSC 4180: Introduction to Data Science</a:t>
            </a:r>
          </a:p>
          <a:p>
            <a:pPr marL="274320" indent="-274320">
              <a:spcBef>
                <a:spcPts val="600"/>
              </a:spcBef>
              <a:buClrTx/>
              <a:buFont typeface="Arial" pitchFamily="34" charset="0"/>
              <a:buChar char="•"/>
            </a:pPr>
            <a:r>
              <a:rPr lang="en-US" sz="2400" b="1" dirty="0"/>
              <a:t>Credit: </a:t>
            </a:r>
          </a:p>
          <a:p>
            <a:pPr marL="502920" lvl="1" indent="-274320">
              <a:spcBef>
                <a:spcPts val="600"/>
              </a:spcBef>
              <a:buClrTx/>
              <a:buFont typeface="Arial" pitchFamily="34" charset="0"/>
              <a:buChar char="•"/>
            </a:pPr>
            <a:r>
              <a:rPr lang="en-US" dirty="0"/>
              <a:t>3 credit hours </a:t>
            </a:r>
          </a:p>
          <a:p>
            <a:pPr marL="502920" lvl="1" indent="-274320">
              <a:spcBef>
                <a:spcPts val="600"/>
              </a:spcBef>
              <a:buClrTx/>
              <a:buFont typeface="Arial" pitchFamily="34" charset="0"/>
              <a:buChar char="•"/>
            </a:pPr>
            <a:r>
              <a:rPr lang="en-US" dirty="0"/>
              <a:t>3 hours of Lab and 3 hours of Theory per week</a:t>
            </a:r>
          </a:p>
          <a:p>
            <a:pPr marL="274320" indent="-274320">
              <a:spcBef>
                <a:spcPts val="600"/>
              </a:spcBef>
              <a:buClrTx/>
              <a:buFont typeface="Arial" pitchFamily="34" charset="0"/>
              <a:buChar char="•"/>
            </a:pPr>
            <a:r>
              <a:rPr lang="en-US" sz="2400" b="1" dirty="0"/>
              <a:t>Prerequisite</a:t>
            </a:r>
          </a:p>
          <a:p>
            <a:pPr marL="502920" lvl="1" indent="-274320">
              <a:spcBef>
                <a:spcPts val="600"/>
              </a:spcBef>
              <a:buClrTx/>
              <a:buFont typeface="Arial" pitchFamily="34" charset="0"/>
              <a:buChar char="•"/>
            </a:pPr>
            <a:r>
              <a:rPr lang="en-US" dirty="0"/>
              <a:t>CSC4121 Artificial Intelligence &amp; Expert System</a:t>
            </a:r>
          </a:p>
          <a:p>
            <a:pPr marL="502920" lvl="1" indent="-274320">
              <a:spcBef>
                <a:spcPts val="600"/>
              </a:spcBef>
              <a:buClrTx/>
              <a:buFont typeface="Arial" pitchFamily="34" charset="0"/>
              <a:buChar char="•"/>
            </a:pPr>
            <a:r>
              <a:rPr lang="en-US" dirty="0"/>
              <a:t>CSC2107 Introduction to Database</a:t>
            </a:r>
          </a:p>
        </p:txBody>
      </p:sp>
      <p:sp>
        <p:nvSpPr>
          <p:cNvPr id="4" name="Slide Number Placeholder 3">
            <a:extLst>
              <a:ext uri="{FF2B5EF4-FFF2-40B4-BE49-F238E27FC236}">
                <a16:creationId xmlns:a16="http://schemas.microsoft.com/office/drawing/2014/main" id="{74F12938-5FF6-FAA0-BED9-CFB42B7035AA}"/>
              </a:ext>
            </a:extLst>
          </p:cNvPr>
          <p:cNvSpPr>
            <a:spLocks noGrp="1"/>
          </p:cNvSpPr>
          <p:nvPr>
            <p:ph type="sldNum" sz="quarter" idx="12"/>
          </p:nvPr>
        </p:nvSpPr>
        <p:spPr/>
        <p:txBody>
          <a:bodyPr/>
          <a:lstStyle/>
          <a:p>
            <a:fld id="{C3584116-71E9-45F8-BC17-47CE06098486}" type="slidenum">
              <a:rPr lang="en-US" smtClean="0"/>
              <a:t>4</a:t>
            </a:fld>
            <a:endParaRPr lang="en-US"/>
          </a:p>
        </p:txBody>
      </p:sp>
    </p:spTree>
    <p:extLst>
      <p:ext uri="{BB962C8B-B14F-4D97-AF65-F5344CB8AC3E}">
        <p14:creationId xmlns:p14="http://schemas.microsoft.com/office/powerpoint/2010/main" val="3568580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65A4-3F13-FA29-967A-F3886A5BB8BC}"/>
              </a:ext>
            </a:extLst>
          </p:cNvPr>
          <p:cNvSpPr>
            <a:spLocks noGrp="1"/>
          </p:cNvSpPr>
          <p:nvPr>
            <p:ph type="title"/>
          </p:nvPr>
        </p:nvSpPr>
        <p:spPr/>
        <p:txBody>
          <a:bodyPr/>
          <a:lstStyle/>
          <a:p>
            <a:r>
              <a:rPr lang="en-US" dirty="0"/>
              <a:t>Consulting Hours</a:t>
            </a:r>
          </a:p>
        </p:txBody>
      </p:sp>
      <p:sp>
        <p:nvSpPr>
          <p:cNvPr id="4" name="Slide Number Placeholder 3">
            <a:extLst>
              <a:ext uri="{FF2B5EF4-FFF2-40B4-BE49-F238E27FC236}">
                <a16:creationId xmlns:a16="http://schemas.microsoft.com/office/drawing/2014/main" id="{25B31E15-8AA8-7CF8-B9A8-0E4271D57A0F}"/>
              </a:ext>
            </a:extLst>
          </p:cNvPr>
          <p:cNvSpPr>
            <a:spLocks noGrp="1"/>
          </p:cNvSpPr>
          <p:nvPr>
            <p:ph type="sldNum" sz="quarter" idx="12"/>
          </p:nvPr>
        </p:nvSpPr>
        <p:spPr/>
        <p:txBody>
          <a:bodyPr/>
          <a:lstStyle/>
          <a:p>
            <a:fld id="{C3584116-71E9-45F8-BC17-47CE06098486}" type="slidenum">
              <a:rPr lang="en-US" smtClean="0"/>
              <a:t>5</a:t>
            </a:fld>
            <a:endParaRPr lang="en-US"/>
          </a:p>
        </p:txBody>
      </p:sp>
      <p:graphicFrame>
        <p:nvGraphicFramePr>
          <p:cNvPr id="3" name="Table 2">
            <a:extLst>
              <a:ext uri="{FF2B5EF4-FFF2-40B4-BE49-F238E27FC236}">
                <a16:creationId xmlns:a16="http://schemas.microsoft.com/office/drawing/2014/main" id="{583DF396-5E9D-5610-8DB2-0C5F56B4DAD2}"/>
              </a:ext>
            </a:extLst>
          </p:cNvPr>
          <p:cNvGraphicFramePr>
            <a:graphicFrameLocks noGrp="1"/>
          </p:cNvGraphicFramePr>
          <p:nvPr>
            <p:extLst>
              <p:ext uri="{D42A27DB-BD31-4B8C-83A1-F6EECF244321}">
                <p14:modId xmlns:p14="http://schemas.microsoft.com/office/powerpoint/2010/main" val="2721578238"/>
              </p:ext>
            </p:extLst>
          </p:nvPr>
        </p:nvGraphicFramePr>
        <p:xfrm>
          <a:off x="1977571" y="2444613"/>
          <a:ext cx="6277715" cy="2348548"/>
        </p:xfrm>
        <a:graphic>
          <a:graphicData uri="http://schemas.openxmlformats.org/drawingml/2006/table">
            <a:tbl>
              <a:tblPr firstRow="1" firstCol="1" bandRow="1"/>
              <a:tblGrid>
                <a:gridCol w="1364615">
                  <a:extLst>
                    <a:ext uri="{9D8B030D-6E8A-4147-A177-3AD203B41FA5}">
                      <a16:colId xmlns:a16="http://schemas.microsoft.com/office/drawing/2014/main" val="1676176797"/>
                    </a:ext>
                  </a:extLst>
                </a:gridCol>
                <a:gridCol w="2514600">
                  <a:extLst>
                    <a:ext uri="{9D8B030D-6E8A-4147-A177-3AD203B41FA5}">
                      <a16:colId xmlns:a16="http://schemas.microsoft.com/office/drawing/2014/main" val="3739679276"/>
                    </a:ext>
                  </a:extLst>
                </a:gridCol>
                <a:gridCol w="2398500">
                  <a:extLst>
                    <a:ext uri="{9D8B030D-6E8A-4147-A177-3AD203B41FA5}">
                      <a16:colId xmlns:a16="http://schemas.microsoft.com/office/drawing/2014/main" val="389198918"/>
                    </a:ext>
                  </a:extLst>
                </a:gridCol>
              </a:tblGrid>
              <a:tr h="303802">
                <a:tc>
                  <a:txBody>
                    <a:bodyPr/>
                    <a:lstStyle/>
                    <a:p>
                      <a:pPr algn="ctr">
                        <a:lnSpc>
                          <a:spcPct val="115000"/>
                        </a:lnSpc>
                        <a:spcAft>
                          <a:spcPts val="1000"/>
                        </a:spcAft>
                        <a:buNone/>
                      </a:pPr>
                      <a:r>
                        <a:rPr lang="en-US" sz="2000" b="1"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Day</a:t>
                      </a:r>
                      <a:endParaRPr lang="en-GB" sz="20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lnSpc>
                          <a:spcPct val="115000"/>
                        </a:lnSpc>
                        <a:spcAft>
                          <a:spcPts val="1000"/>
                        </a:spcAft>
                        <a:buNone/>
                      </a:pPr>
                      <a:r>
                        <a:rPr lang="en-US" sz="2000" b="1"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Slot</a:t>
                      </a:r>
                      <a:endParaRPr lang="en-GB" sz="20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lnSpc>
                          <a:spcPct val="115000"/>
                        </a:lnSpc>
                        <a:spcAft>
                          <a:spcPts val="1000"/>
                        </a:spcAft>
                        <a:buNone/>
                      </a:pPr>
                      <a:r>
                        <a:rPr lang="en-US" sz="2000" b="1"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Duration</a:t>
                      </a:r>
                      <a:endParaRPr lang="en-GB" sz="20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610535701"/>
                  </a:ext>
                </a:extLst>
              </a:tr>
              <a:tr h="303802">
                <a:tc>
                  <a:txBody>
                    <a:bodyPr/>
                    <a:lstStyle/>
                    <a:p>
                      <a:pPr algn="r">
                        <a:lnSpc>
                          <a:spcPct val="115000"/>
                        </a:lnSpc>
                        <a:spcAft>
                          <a:spcPts val="1000"/>
                        </a:spcAft>
                        <a:buNone/>
                      </a:pPr>
                      <a:r>
                        <a:rPr lang="en-US" sz="2000" kern="100">
                          <a:effectLst/>
                          <a:latin typeface="Times New Roman" panose="02020603050405020304" pitchFamily="18" charset="0"/>
                          <a:ea typeface="Calibri" panose="020F0502020204030204" pitchFamily="34" charset="0"/>
                          <a:cs typeface="Vrinda" panose="020B0502040204020203" pitchFamily="34" charset="0"/>
                        </a:rPr>
                        <a:t>Sunday</a:t>
                      </a:r>
                      <a:endParaRPr lang="en-GB" sz="20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2000" kern="100">
                          <a:effectLst/>
                          <a:latin typeface="Times New Roman" panose="02020603050405020304" pitchFamily="18" charset="0"/>
                          <a:ea typeface="Calibri" panose="020F0502020204030204" pitchFamily="34" charset="0"/>
                          <a:cs typeface="Vrinda" panose="020B0502040204020203" pitchFamily="34" charset="0"/>
                        </a:rPr>
                        <a:t>11:00 AM-12:30 PM</a:t>
                      </a:r>
                      <a:endParaRPr lang="en-GB" sz="20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2000" kern="100">
                          <a:effectLst/>
                          <a:latin typeface="Times New Roman" panose="02020603050405020304" pitchFamily="18" charset="0"/>
                          <a:ea typeface="Calibri" panose="020F0502020204030204" pitchFamily="34" charset="0"/>
                          <a:cs typeface="Vrinda" panose="020B0502040204020203" pitchFamily="34" charset="0"/>
                        </a:rPr>
                        <a:t>1 hour 30 minutes</a:t>
                      </a:r>
                      <a:endParaRPr lang="en-GB" sz="20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34161555"/>
                  </a:ext>
                </a:extLst>
              </a:tr>
              <a:tr h="303802">
                <a:tc>
                  <a:txBody>
                    <a:bodyPr/>
                    <a:lstStyle/>
                    <a:p>
                      <a:pPr algn="r">
                        <a:lnSpc>
                          <a:spcPct val="115000"/>
                        </a:lnSpc>
                        <a:spcAft>
                          <a:spcPts val="1000"/>
                        </a:spcAft>
                        <a:buNone/>
                      </a:pPr>
                      <a:r>
                        <a:rPr lang="en-US" sz="2000" kern="100">
                          <a:effectLst/>
                          <a:latin typeface="Times New Roman" panose="02020603050405020304" pitchFamily="18" charset="0"/>
                          <a:ea typeface="Calibri" panose="020F0502020204030204" pitchFamily="34" charset="0"/>
                          <a:cs typeface="Vrinda" panose="020B0502040204020203" pitchFamily="34" charset="0"/>
                        </a:rPr>
                        <a:t>Monday</a:t>
                      </a:r>
                      <a:endParaRPr lang="en-GB" sz="20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2000" kern="100" dirty="0">
                          <a:effectLst/>
                          <a:latin typeface="Times New Roman" panose="02020603050405020304" pitchFamily="18" charset="0"/>
                          <a:ea typeface="Calibri" panose="020F0502020204030204" pitchFamily="34" charset="0"/>
                          <a:cs typeface="Vrinda" panose="020B0502040204020203" pitchFamily="34" charset="0"/>
                        </a:rPr>
                        <a:t>11:10 AM-12:40 PM</a:t>
                      </a:r>
                      <a:endParaRPr lang="en-GB" sz="20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2000" kern="100">
                          <a:effectLst/>
                          <a:latin typeface="Times New Roman" panose="02020603050405020304" pitchFamily="18" charset="0"/>
                          <a:ea typeface="Calibri" panose="020F0502020204030204" pitchFamily="34" charset="0"/>
                          <a:cs typeface="Vrinda" panose="020B0502040204020203" pitchFamily="34" charset="0"/>
                        </a:rPr>
                        <a:t>1 hour 30 minutes</a:t>
                      </a:r>
                      <a:endParaRPr lang="en-GB" sz="20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97101534"/>
                  </a:ext>
                </a:extLst>
              </a:tr>
              <a:tr h="303802">
                <a:tc>
                  <a:txBody>
                    <a:bodyPr/>
                    <a:lstStyle/>
                    <a:p>
                      <a:pPr algn="r">
                        <a:lnSpc>
                          <a:spcPct val="115000"/>
                        </a:lnSpc>
                        <a:spcAft>
                          <a:spcPts val="1000"/>
                        </a:spcAft>
                        <a:buNone/>
                      </a:pPr>
                      <a:r>
                        <a:rPr lang="en-US" sz="2000" kern="100">
                          <a:effectLst/>
                          <a:latin typeface="Times New Roman" panose="02020603050405020304" pitchFamily="18" charset="0"/>
                          <a:ea typeface="Calibri" panose="020F0502020204030204" pitchFamily="34" charset="0"/>
                          <a:cs typeface="Vrinda" panose="020B0502040204020203" pitchFamily="34" charset="0"/>
                        </a:rPr>
                        <a:t>Tuesday</a:t>
                      </a:r>
                      <a:endParaRPr lang="en-GB" sz="20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2000" kern="100">
                          <a:effectLst/>
                          <a:latin typeface="Times New Roman" panose="02020603050405020304" pitchFamily="18" charset="0"/>
                          <a:ea typeface="Calibri" panose="020F0502020204030204" pitchFamily="34" charset="0"/>
                          <a:cs typeface="Vrinda" panose="020B0502040204020203" pitchFamily="34" charset="0"/>
                        </a:rPr>
                        <a:t>11:00 AM-12:30 PM</a:t>
                      </a:r>
                      <a:endParaRPr lang="en-GB" sz="20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2000" kern="100" dirty="0">
                          <a:effectLst/>
                          <a:latin typeface="Times New Roman" panose="02020603050405020304" pitchFamily="18" charset="0"/>
                          <a:ea typeface="Calibri" panose="020F0502020204030204" pitchFamily="34" charset="0"/>
                          <a:cs typeface="Vrinda" panose="020B0502040204020203" pitchFamily="34" charset="0"/>
                        </a:rPr>
                        <a:t>1 hour 30 minutes</a:t>
                      </a:r>
                      <a:endParaRPr lang="en-GB" sz="20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81783410"/>
                  </a:ext>
                </a:extLst>
              </a:tr>
              <a:tr h="378778">
                <a:tc>
                  <a:txBody>
                    <a:bodyPr/>
                    <a:lstStyle/>
                    <a:p>
                      <a:pPr algn="r">
                        <a:lnSpc>
                          <a:spcPct val="115000"/>
                        </a:lnSpc>
                        <a:spcAft>
                          <a:spcPts val="1000"/>
                        </a:spcAft>
                        <a:buNone/>
                      </a:pPr>
                      <a:r>
                        <a:rPr lang="en-US" sz="2000" kern="100" dirty="0">
                          <a:solidFill>
                            <a:schemeClr val="tx1"/>
                          </a:solidFill>
                          <a:effectLst/>
                          <a:latin typeface="Times New Roman" panose="02020603050405020304" pitchFamily="18" charset="0"/>
                          <a:ea typeface="Calibri" panose="020F0502020204030204" pitchFamily="34" charset="0"/>
                          <a:cs typeface="Vrinda" panose="020B0502040204020203" pitchFamily="34" charset="0"/>
                        </a:rPr>
                        <a:t>Wednesday</a:t>
                      </a:r>
                      <a:endParaRPr lang="en-GB" sz="2000" kern="100" dirty="0">
                        <a:solidFill>
                          <a:schemeClr val="tx1"/>
                        </a:solidFill>
                        <a:effectLst/>
                        <a:latin typeface="Times New Roman" panose="02020603050405020304" pitchFamily="18" charset="0"/>
                        <a:ea typeface="Calibri" panose="020F0502020204030204" pitchFamily="34" charset="0"/>
                        <a:cs typeface="Vrinda" panose="020B0502040204020203"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2000" kern="100" dirty="0">
                          <a:effectLst/>
                          <a:latin typeface="Times New Roman" panose="02020603050405020304" pitchFamily="18" charset="0"/>
                          <a:ea typeface="Calibri" panose="020F0502020204030204" pitchFamily="34" charset="0"/>
                          <a:cs typeface="Vrinda" panose="020B0502040204020203" pitchFamily="34" charset="0"/>
                        </a:rPr>
                        <a:t>11:10 AM-12:40 PM</a:t>
                      </a:r>
                      <a:endParaRPr lang="en-GB" sz="20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2000" kern="100" dirty="0">
                          <a:effectLst/>
                          <a:latin typeface="Times New Roman" panose="02020603050405020304" pitchFamily="18" charset="0"/>
                          <a:ea typeface="Calibri" panose="020F0502020204030204" pitchFamily="34" charset="0"/>
                          <a:cs typeface="Vrinda" panose="020B0502040204020203" pitchFamily="34" charset="0"/>
                        </a:rPr>
                        <a:t>1 hour 30 minutes</a:t>
                      </a:r>
                      <a:endParaRPr lang="en-GB" sz="20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11480327"/>
                  </a:ext>
                </a:extLst>
              </a:tr>
              <a:tr h="303802">
                <a:tc>
                  <a:txBody>
                    <a:bodyPr/>
                    <a:lstStyle/>
                    <a:p>
                      <a:pPr algn="r">
                        <a:lnSpc>
                          <a:spcPct val="115000"/>
                        </a:lnSpc>
                        <a:spcAft>
                          <a:spcPts val="1000"/>
                        </a:spcAft>
                        <a:buNone/>
                      </a:pPr>
                      <a:r>
                        <a:rPr lang="en-US" sz="2000" kern="100">
                          <a:effectLst/>
                          <a:latin typeface="Times New Roman" panose="02020603050405020304" pitchFamily="18" charset="0"/>
                          <a:ea typeface="Calibri" panose="020F0502020204030204" pitchFamily="34" charset="0"/>
                          <a:cs typeface="Vrinda" panose="020B0502040204020203" pitchFamily="34" charset="0"/>
                        </a:rPr>
                        <a:t>Thursday</a:t>
                      </a:r>
                      <a:endParaRPr lang="en-GB" sz="20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2000" kern="100">
                          <a:effectLst/>
                          <a:latin typeface="Times New Roman" panose="02020603050405020304" pitchFamily="18" charset="0"/>
                          <a:ea typeface="Calibri" panose="020F0502020204030204" pitchFamily="34" charset="0"/>
                          <a:cs typeface="Vrinda" panose="020B0502040204020203" pitchFamily="34" charset="0"/>
                        </a:rPr>
                        <a:t>9:00 AM – 12:00 PM</a:t>
                      </a:r>
                      <a:endParaRPr lang="en-GB" sz="20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2000" kern="100">
                          <a:effectLst/>
                          <a:latin typeface="Times New Roman" panose="02020603050405020304" pitchFamily="18" charset="0"/>
                          <a:ea typeface="Calibri" panose="020F0502020204030204" pitchFamily="34" charset="0"/>
                          <a:cs typeface="Vrinda" panose="020B0502040204020203" pitchFamily="34" charset="0"/>
                        </a:rPr>
                        <a:t>3 hours</a:t>
                      </a:r>
                      <a:endParaRPr lang="en-GB" sz="20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92660862"/>
                  </a:ext>
                </a:extLst>
              </a:tr>
              <a:tr h="303802">
                <a:tc>
                  <a:txBody>
                    <a:bodyPr/>
                    <a:lstStyle/>
                    <a:p>
                      <a:pPr algn="r">
                        <a:lnSpc>
                          <a:spcPct val="115000"/>
                        </a:lnSpc>
                        <a:spcAft>
                          <a:spcPts val="1000"/>
                        </a:spcAft>
                        <a:buNone/>
                      </a:pPr>
                      <a:r>
                        <a:rPr lang="en-US" sz="2000" b="1"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Total</a:t>
                      </a:r>
                      <a:endParaRPr lang="en-GB" sz="20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nSpc>
                          <a:spcPct val="115000"/>
                        </a:lnSpc>
                        <a:spcAft>
                          <a:spcPts val="1000"/>
                        </a:spcAft>
                        <a:buNone/>
                      </a:pPr>
                      <a:r>
                        <a:rPr lang="en-US" sz="2000" b="1" kern="100">
                          <a:effectLst/>
                          <a:latin typeface="Times New Roman" panose="02020603050405020304" pitchFamily="18" charset="0"/>
                          <a:ea typeface="Calibri" panose="020F0502020204030204" pitchFamily="34" charset="0"/>
                          <a:cs typeface="Vrinda" panose="020B0502040204020203" pitchFamily="34" charset="0"/>
                        </a:rPr>
                        <a:t> </a:t>
                      </a:r>
                      <a:endParaRPr lang="en-GB" sz="20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nSpc>
                          <a:spcPct val="115000"/>
                        </a:lnSpc>
                        <a:spcAft>
                          <a:spcPts val="1000"/>
                        </a:spcAft>
                        <a:buNone/>
                      </a:pPr>
                      <a:r>
                        <a:rPr lang="en-US" sz="2000" b="1"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 hours</a:t>
                      </a:r>
                      <a:endParaRPr lang="en-GB" sz="20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515406656"/>
                  </a:ext>
                </a:extLst>
              </a:tr>
            </a:tbl>
          </a:graphicData>
        </a:graphic>
      </p:graphicFrame>
    </p:spTree>
    <p:extLst>
      <p:ext uri="{BB962C8B-B14F-4D97-AF65-F5344CB8AC3E}">
        <p14:creationId xmlns:p14="http://schemas.microsoft.com/office/powerpoint/2010/main" val="2997044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0986A-21F1-99AF-D60C-161EAAAE62B5}"/>
              </a:ext>
            </a:extLst>
          </p:cNvPr>
          <p:cNvSpPr>
            <a:spLocks noGrp="1"/>
          </p:cNvSpPr>
          <p:nvPr>
            <p:ph type="title"/>
          </p:nvPr>
        </p:nvSpPr>
        <p:spPr/>
        <p:txBody>
          <a:bodyPr/>
          <a:lstStyle/>
          <a:p>
            <a:r>
              <a:rPr lang="en-US" dirty="0"/>
              <a:t>Vision &amp; Mission of AIUB</a:t>
            </a:r>
          </a:p>
        </p:txBody>
      </p:sp>
      <p:sp>
        <p:nvSpPr>
          <p:cNvPr id="5" name="Rectangle 4">
            <a:extLst>
              <a:ext uri="{FF2B5EF4-FFF2-40B4-BE49-F238E27FC236}">
                <a16:creationId xmlns:a16="http://schemas.microsoft.com/office/drawing/2014/main" id="{EE55216C-88AB-B68A-E4FE-FE0109DC1C92}"/>
              </a:ext>
            </a:extLst>
          </p:cNvPr>
          <p:cNvSpPr/>
          <p:nvPr/>
        </p:nvSpPr>
        <p:spPr>
          <a:xfrm>
            <a:off x="1143000" y="2088107"/>
            <a:ext cx="9875520" cy="3785652"/>
          </a:xfrm>
          <a:prstGeom prst="rect">
            <a:avLst/>
          </a:prstGeom>
        </p:spPr>
        <p:txBody>
          <a:bodyPr wrap="square">
            <a:spAutoFit/>
          </a:bodyPr>
          <a:lstStyle/>
          <a:p>
            <a:pPr marL="274320" indent="-274320" algn="just">
              <a:spcBef>
                <a:spcPts val="600"/>
              </a:spcBef>
              <a:buFont typeface="Arial" pitchFamily="34" charset="0"/>
              <a:buChar char="•"/>
            </a:pPr>
            <a:r>
              <a:rPr lang="en-US" altLang="ja-JP" sz="2000" b="1" dirty="0">
                <a:solidFill>
                  <a:srgbClr val="0000FF"/>
                </a:solidFill>
              </a:rPr>
              <a:t>Vision</a:t>
            </a:r>
          </a:p>
          <a:p>
            <a:pPr marL="274320" indent="-274320" algn="just">
              <a:spcBef>
                <a:spcPts val="600"/>
              </a:spcBef>
            </a:pPr>
            <a:r>
              <a:rPr lang="en-US" altLang="ja-JP" sz="2000" dirty="0"/>
              <a:t>	AMERICAN INTERNATIONAL UNIVERSITY-BANGLADESH (AIUB) envisions promoting professionals and excellent leadership catering to the technological  progress and development needs of the country. </a:t>
            </a:r>
          </a:p>
          <a:p>
            <a:pPr marL="274320" indent="-274320" algn="just">
              <a:spcBef>
                <a:spcPts val="600"/>
              </a:spcBef>
              <a:buFont typeface="Arial" pitchFamily="34" charset="0"/>
              <a:buChar char="•"/>
            </a:pPr>
            <a:r>
              <a:rPr lang="en-US" sz="2000" b="1" dirty="0">
                <a:solidFill>
                  <a:srgbClr val="0000FF"/>
                </a:solidFill>
              </a:rPr>
              <a:t>Mission:</a:t>
            </a:r>
          </a:p>
          <a:p>
            <a:pPr marL="274320" indent="-274320" algn="just">
              <a:spcBef>
                <a:spcPts val="600"/>
              </a:spcBef>
            </a:pPr>
            <a:r>
              <a:rPr lang="en-US" altLang="ja-JP" sz="2000" dirty="0"/>
              <a:t>	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 </a:t>
            </a:r>
            <a:endParaRPr lang="en-US" sz="2000" dirty="0"/>
          </a:p>
        </p:txBody>
      </p:sp>
      <p:sp>
        <p:nvSpPr>
          <p:cNvPr id="3" name="Slide Number Placeholder 2">
            <a:extLst>
              <a:ext uri="{FF2B5EF4-FFF2-40B4-BE49-F238E27FC236}">
                <a16:creationId xmlns:a16="http://schemas.microsoft.com/office/drawing/2014/main" id="{CB0DAB1F-BE67-2825-C294-6388F5D30BFB}"/>
              </a:ext>
            </a:extLst>
          </p:cNvPr>
          <p:cNvSpPr>
            <a:spLocks noGrp="1"/>
          </p:cNvSpPr>
          <p:nvPr>
            <p:ph type="sldNum" sz="quarter" idx="12"/>
          </p:nvPr>
        </p:nvSpPr>
        <p:spPr/>
        <p:txBody>
          <a:bodyPr/>
          <a:lstStyle/>
          <a:p>
            <a:fld id="{C3584116-71E9-45F8-BC17-47CE06098486}" type="slidenum">
              <a:rPr lang="en-US" smtClean="0"/>
              <a:t>6</a:t>
            </a:fld>
            <a:endParaRPr lang="en-US"/>
          </a:p>
        </p:txBody>
      </p:sp>
    </p:spTree>
    <p:extLst>
      <p:ext uri="{BB962C8B-B14F-4D97-AF65-F5344CB8AC3E}">
        <p14:creationId xmlns:p14="http://schemas.microsoft.com/office/powerpoint/2010/main" val="2331477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511BA-8EA5-4EFE-F282-5C721B87BEE3}"/>
              </a:ext>
            </a:extLst>
          </p:cNvPr>
          <p:cNvSpPr>
            <a:spLocks noGrp="1"/>
          </p:cNvSpPr>
          <p:nvPr>
            <p:ph type="title"/>
          </p:nvPr>
        </p:nvSpPr>
        <p:spPr/>
        <p:txBody>
          <a:bodyPr/>
          <a:lstStyle/>
          <a:p>
            <a:r>
              <a:rPr lang="en-US" dirty="0"/>
              <a:t>Goals of AIUB</a:t>
            </a:r>
          </a:p>
        </p:txBody>
      </p:sp>
      <p:sp>
        <p:nvSpPr>
          <p:cNvPr id="4" name="Rectangle 3">
            <a:extLst>
              <a:ext uri="{FF2B5EF4-FFF2-40B4-BE49-F238E27FC236}">
                <a16:creationId xmlns:a16="http://schemas.microsoft.com/office/drawing/2014/main" id="{CB236575-2166-2A19-76DE-DB5C505FAA69}"/>
              </a:ext>
            </a:extLst>
          </p:cNvPr>
          <p:cNvSpPr/>
          <p:nvPr/>
        </p:nvSpPr>
        <p:spPr>
          <a:xfrm>
            <a:off x="1143000" y="2079955"/>
            <a:ext cx="9875520" cy="4001095"/>
          </a:xfrm>
          <a:prstGeom prst="rect">
            <a:avLst/>
          </a:prstGeom>
        </p:spPr>
        <p:txBody>
          <a:bodyPr wrap="square">
            <a:spAutoFit/>
          </a:bodyPr>
          <a:lstStyle/>
          <a:p>
            <a:pPr marL="274320" indent="-274320" algn="just">
              <a:spcBef>
                <a:spcPts val="600"/>
              </a:spcBef>
              <a:buFont typeface="Arial" pitchFamily="34" charset="0"/>
              <a:buChar char="•"/>
            </a:pPr>
            <a:r>
              <a:rPr lang="en-US" altLang="ja-JP" sz="1600" dirty="0"/>
              <a:t>Sustain development and progress of the university </a:t>
            </a:r>
          </a:p>
          <a:p>
            <a:pPr marL="274320" indent="-274320" algn="just">
              <a:spcBef>
                <a:spcPts val="600"/>
              </a:spcBef>
              <a:buFont typeface="Arial" pitchFamily="34" charset="0"/>
              <a:buChar char="•"/>
            </a:pPr>
            <a:r>
              <a:rPr lang="en-US" altLang="ja-JP" sz="1600" dirty="0"/>
              <a:t>Continue to upgrade educational services and facilities responsive of the demands for change and needs of the society </a:t>
            </a:r>
          </a:p>
          <a:p>
            <a:pPr marL="274320" indent="-274320" algn="just">
              <a:spcBef>
                <a:spcPts val="600"/>
              </a:spcBef>
              <a:buFont typeface="Arial" pitchFamily="34" charset="0"/>
              <a:buChar char="•"/>
            </a:pPr>
            <a:r>
              <a:rPr lang="en-US" altLang="ja-JP" sz="1600" dirty="0"/>
              <a:t>Inculcate professional culture among management, faculty and personnel in the attainment of the institution's vision, mission and goals </a:t>
            </a:r>
          </a:p>
          <a:p>
            <a:pPr marL="274320" indent="-274320" algn="just">
              <a:spcBef>
                <a:spcPts val="600"/>
              </a:spcBef>
              <a:buFont typeface="Arial" pitchFamily="34" charset="0"/>
              <a:buChar char="•"/>
            </a:pPr>
            <a:r>
              <a:rPr lang="en-US" altLang="ja-JP" sz="1600" dirty="0"/>
              <a:t>Enhance research consciousness in discovering new dimensions for curriculum development and enrichment </a:t>
            </a:r>
          </a:p>
          <a:p>
            <a:pPr marL="274320" indent="-274320" algn="just">
              <a:spcBef>
                <a:spcPts val="600"/>
              </a:spcBef>
              <a:buFont typeface="Arial" pitchFamily="34" charset="0"/>
              <a:buChar char="•"/>
            </a:pPr>
            <a:r>
              <a:rPr lang="en-US" altLang="ja-JP" sz="1600" dirty="0"/>
              <a:t>Implement meaningful and relevant community outreach programs reflective of the available resources and expertise of the university </a:t>
            </a:r>
          </a:p>
          <a:p>
            <a:pPr marL="274320" indent="-274320" algn="just">
              <a:spcBef>
                <a:spcPts val="600"/>
              </a:spcBef>
              <a:buFont typeface="Arial" pitchFamily="34" charset="0"/>
              <a:buChar char="•"/>
            </a:pPr>
            <a:r>
              <a:rPr lang="en-US" altLang="ja-JP" sz="1600" dirty="0"/>
              <a:t>Establish strong networking of programs, sharing of resources and expertise with local and international educational institutions and organizations </a:t>
            </a:r>
          </a:p>
          <a:p>
            <a:pPr marL="274320" indent="-274320" algn="just">
              <a:spcBef>
                <a:spcPts val="600"/>
              </a:spcBef>
              <a:buFont typeface="Arial" pitchFamily="34" charset="0"/>
              <a:buChar char="•"/>
            </a:pPr>
            <a:r>
              <a:rPr lang="en-US" altLang="ja-JP" sz="1600" dirty="0"/>
              <a:t>Accelerate the participation of alumni, students and professionals in the implementation of educational programs and development of projects designed to expand and improve global academic standards </a:t>
            </a:r>
            <a:r>
              <a:rPr lang="en-US" sz="1600" dirty="0"/>
              <a:t> </a:t>
            </a:r>
          </a:p>
        </p:txBody>
      </p:sp>
      <p:sp>
        <p:nvSpPr>
          <p:cNvPr id="3" name="Slide Number Placeholder 2">
            <a:extLst>
              <a:ext uri="{FF2B5EF4-FFF2-40B4-BE49-F238E27FC236}">
                <a16:creationId xmlns:a16="http://schemas.microsoft.com/office/drawing/2014/main" id="{31B3107F-17B0-99B1-58FD-A9A174D773A6}"/>
              </a:ext>
            </a:extLst>
          </p:cNvPr>
          <p:cNvSpPr>
            <a:spLocks noGrp="1"/>
          </p:cNvSpPr>
          <p:nvPr>
            <p:ph type="sldNum" sz="quarter" idx="12"/>
          </p:nvPr>
        </p:nvSpPr>
        <p:spPr/>
        <p:txBody>
          <a:bodyPr/>
          <a:lstStyle/>
          <a:p>
            <a:fld id="{C3584116-71E9-45F8-BC17-47CE06098486}" type="slidenum">
              <a:rPr lang="en-US" smtClean="0"/>
              <a:t>7</a:t>
            </a:fld>
            <a:endParaRPr lang="en-US"/>
          </a:p>
        </p:txBody>
      </p:sp>
    </p:spTree>
    <p:extLst>
      <p:ext uri="{BB962C8B-B14F-4D97-AF65-F5344CB8AC3E}">
        <p14:creationId xmlns:p14="http://schemas.microsoft.com/office/powerpoint/2010/main" val="3416222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C9DB-ED7A-106A-C67C-DCDEFCD3C4F7}"/>
              </a:ext>
            </a:extLst>
          </p:cNvPr>
          <p:cNvSpPr>
            <a:spLocks noGrp="1"/>
          </p:cNvSpPr>
          <p:nvPr>
            <p:ph type="title"/>
          </p:nvPr>
        </p:nvSpPr>
        <p:spPr/>
        <p:txBody>
          <a:bodyPr/>
          <a:lstStyle/>
          <a:p>
            <a:r>
              <a:rPr lang="en-US" dirty="0"/>
              <a:t>Vision &amp; Mission of CS Department</a:t>
            </a:r>
          </a:p>
        </p:txBody>
      </p:sp>
      <p:sp>
        <p:nvSpPr>
          <p:cNvPr id="4" name="Rectangle 3">
            <a:extLst>
              <a:ext uri="{FF2B5EF4-FFF2-40B4-BE49-F238E27FC236}">
                <a16:creationId xmlns:a16="http://schemas.microsoft.com/office/drawing/2014/main" id="{BDCB53C8-278E-FE3D-26F3-8A7B99B65D92}"/>
              </a:ext>
            </a:extLst>
          </p:cNvPr>
          <p:cNvSpPr/>
          <p:nvPr/>
        </p:nvSpPr>
        <p:spPr>
          <a:xfrm>
            <a:off x="1142999" y="2088108"/>
            <a:ext cx="9875520" cy="4370427"/>
          </a:xfrm>
          <a:prstGeom prst="rect">
            <a:avLst/>
          </a:prstGeom>
        </p:spPr>
        <p:txBody>
          <a:bodyPr wrap="square">
            <a:spAutoFit/>
          </a:bodyPr>
          <a:lstStyle/>
          <a:p>
            <a:pPr marL="274320" indent="-274320">
              <a:spcBef>
                <a:spcPts val="600"/>
              </a:spcBef>
              <a:buFont typeface="Arial" pitchFamily="34" charset="0"/>
              <a:buChar char="•"/>
              <a:defRPr/>
            </a:pPr>
            <a:r>
              <a:rPr lang="en-US" altLang="ja-JP" sz="2400" b="1" dirty="0">
                <a:solidFill>
                  <a:srgbClr val="0000FF"/>
                </a:solidFill>
                <a:cs typeface="Arial" panose="020B0604020202020204" pitchFamily="34" charset="0"/>
              </a:rPr>
              <a:t>Vision</a:t>
            </a:r>
          </a:p>
          <a:p>
            <a:pPr marL="274320" indent="-274320" algn="just">
              <a:spcBef>
                <a:spcPts val="600"/>
              </a:spcBef>
              <a:defRPr/>
            </a:pPr>
            <a:r>
              <a:rPr lang="en-US" altLang="ja-JP" sz="2000" dirty="0"/>
              <a:t>	Provides leadership in the pursuit of quality and excellent computer education and produce highly skilled and globally competitive IT professionals.</a:t>
            </a:r>
          </a:p>
          <a:p>
            <a:pPr marL="274320" indent="-274320">
              <a:spcBef>
                <a:spcPts val="600"/>
              </a:spcBef>
              <a:defRPr/>
            </a:pPr>
            <a:endParaRPr lang="en-US" altLang="ja-JP" sz="2000" dirty="0"/>
          </a:p>
          <a:p>
            <a:pPr marL="274320" indent="-274320" algn="just">
              <a:spcBef>
                <a:spcPts val="600"/>
              </a:spcBef>
              <a:buFont typeface="Arial" pitchFamily="34" charset="0"/>
              <a:buChar char="•"/>
              <a:defRPr/>
            </a:pPr>
            <a:r>
              <a:rPr lang="en-US" altLang="ja-JP" sz="2400" b="1" dirty="0">
                <a:cs typeface="Arial" panose="020B0604020202020204" pitchFamily="34" charset="0"/>
              </a:rPr>
              <a:t> </a:t>
            </a:r>
            <a:r>
              <a:rPr lang="en-US" altLang="ja-JP" sz="2400" b="1" dirty="0">
                <a:solidFill>
                  <a:srgbClr val="0000FF"/>
                </a:solidFill>
                <a:cs typeface="Arial" panose="020B0604020202020204" pitchFamily="34" charset="0"/>
              </a:rPr>
              <a:t>Mission</a:t>
            </a:r>
            <a:endParaRPr lang="en-US" sz="2400" b="1" dirty="0">
              <a:solidFill>
                <a:srgbClr val="0000FF"/>
              </a:solidFill>
              <a:cs typeface="Arial" panose="020B0604020202020204" pitchFamily="34" charset="0"/>
            </a:endParaRPr>
          </a:p>
          <a:p>
            <a:pPr marL="274320" indent="-274320" algn="just">
              <a:spcBef>
                <a:spcPts val="600"/>
              </a:spcBef>
              <a:defRPr/>
            </a:pPr>
            <a:r>
              <a:rPr lang="en-US" altLang="ja-JP" sz="2000" dirty="0"/>
              <a:t>	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p>
          <a:p>
            <a:pPr marL="274320" indent="-274320" algn="just">
              <a:spcBef>
                <a:spcPts val="600"/>
              </a:spcBef>
              <a:defRPr/>
            </a:pPr>
            <a:endParaRPr lang="en-US" sz="2000" dirty="0"/>
          </a:p>
          <a:p>
            <a:pPr marL="274320" indent="-274320">
              <a:spcBef>
                <a:spcPts val="600"/>
              </a:spcBef>
              <a:defRPr/>
            </a:pPr>
            <a:endParaRPr lang="en-US" sz="2000" dirty="0"/>
          </a:p>
        </p:txBody>
      </p:sp>
      <p:sp>
        <p:nvSpPr>
          <p:cNvPr id="3" name="Slide Number Placeholder 2">
            <a:extLst>
              <a:ext uri="{FF2B5EF4-FFF2-40B4-BE49-F238E27FC236}">
                <a16:creationId xmlns:a16="http://schemas.microsoft.com/office/drawing/2014/main" id="{1C9A7F2A-DE91-EC35-3BC2-50EA550AC028}"/>
              </a:ext>
            </a:extLst>
          </p:cNvPr>
          <p:cNvSpPr>
            <a:spLocks noGrp="1"/>
          </p:cNvSpPr>
          <p:nvPr>
            <p:ph type="sldNum" sz="quarter" idx="12"/>
          </p:nvPr>
        </p:nvSpPr>
        <p:spPr/>
        <p:txBody>
          <a:bodyPr/>
          <a:lstStyle/>
          <a:p>
            <a:fld id="{C3584116-71E9-45F8-BC17-47CE06098486}" type="slidenum">
              <a:rPr lang="en-US" smtClean="0"/>
              <a:t>8</a:t>
            </a:fld>
            <a:endParaRPr lang="en-US"/>
          </a:p>
        </p:txBody>
      </p:sp>
    </p:spTree>
    <p:extLst>
      <p:ext uri="{BB962C8B-B14F-4D97-AF65-F5344CB8AC3E}">
        <p14:creationId xmlns:p14="http://schemas.microsoft.com/office/powerpoint/2010/main" val="3735594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2925-2368-2313-E526-A5468DCFC05E}"/>
              </a:ext>
            </a:extLst>
          </p:cNvPr>
          <p:cNvSpPr>
            <a:spLocks noGrp="1"/>
          </p:cNvSpPr>
          <p:nvPr>
            <p:ph type="title"/>
          </p:nvPr>
        </p:nvSpPr>
        <p:spPr/>
        <p:txBody>
          <a:bodyPr/>
          <a:lstStyle/>
          <a:p>
            <a:r>
              <a:rPr lang="en-US" dirty="0"/>
              <a:t>Goals of CS Department</a:t>
            </a:r>
          </a:p>
        </p:txBody>
      </p:sp>
      <p:sp>
        <p:nvSpPr>
          <p:cNvPr id="4" name="Rectangle 3">
            <a:extLst>
              <a:ext uri="{FF2B5EF4-FFF2-40B4-BE49-F238E27FC236}">
                <a16:creationId xmlns:a16="http://schemas.microsoft.com/office/drawing/2014/main" id="{50CAAFDA-F110-8C2A-2A2C-BEB64317E8CF}"/>
              </a:ext>
            </a:extLst>
          </p:cNvPr>
          <p:cNvSpPr/>
          <p:nvPr/>
        </p:nvSpPr>
        <p:spPr>
          <a:xfrm>
            <a:off x="1143000" y="2085230"/>
            <a:ext cx="9875520" cy="3477875"/>
          </a:xfrm>
          <a:prstGeom prst="rect">
            <a:avLst/>
          </a:prstGeom>
        </p:spPr>
        <p:txBody>
          <a:bodyPr wrap="square">
            <a:spAutoFit/>
          </a:bodyPr>
          <a:lstStyle/>
          <a:p>
            <a:pPr marL="274320" indent="-274320" algn="just">
              <a:spcBef>
                <a:spcPts val="600"/>
              </a:spcBef>
              <a:buFont typeface="Arial" pitchFamily="34" charset="0"/>
              <a:buChar char="•"/>
            </a:pPr>
            <a:r>
              <a:rPr lang="en-US" altLang="ja-JP" sz="2000" dirty="0"/>
              <a:t>Enrich the computer education curriculum to suit the needs of the industry-wide standards for both domestic and international markets</a:t>
            </a:r>
          </a:p>
          <a:p>
            <a:pPr marL="274320" indent="-274320" algn="just">
              <a:spcBef>
                <a:spcPts val="600"/>
              </a:spcBef>
              <a:buFont typeface="Arial" pitchFamily="34" charset="0"/>
              <a:buChar char="•"/>
            </a:pPr>
            <a:r>
              <a:rPr lang="en-US" altLang="ja-JP" sz="2000" dirty="0"/>
              <a:t>Equip the faculty and staff with professional, modern technological and research skills</a:t>
            </a:r>
          </a:p>
          <a:p>
            <a:pPr marL="274320" indent="-274320" algn="just">
              <a:spcBef>
                <a:spcPts val="600"/>
              </a:spcBef>
              <a:buFont typeface="Arial" pitchFamily="34" charset="0"/>
              <a:buChar char="•"/>
            </a:pPr>
            <a:r>
              <a:rPr lang="en-US" altLang="ja-JP" sz="2000" dirty="0"/>
              <a:t>Upgrade continuously computer hardware, facilities and instructional materials to cope with the challenges of the information technology age</a:t>
            </a:r>
          </a:p>
          <a:p>
            <a:pPr marL="274320" indent="-274320" algn="just">
              <a:spcBef>
                <a:spcPts val="600"/>
              </a:spcBef>
              <a:buFont typeface="Arial" pitchFamily="34" charset="0"/>
              <a:buChar char="•"/>
            </a:pPr>
            <a:r>
              <a:rPr lang="en-US" altLang="ja-JP" sz="2000" dirty="0"/>
              <a:t>Initiate and conduct relevant research, software development and outreach services.</a:t>
            </a:r>
          </a:p>
          <a:p>
            <a:pPr marL="274320" indent="-274320" algn="just">
              <a:spcBef>
                <a:spcPts val="600"/>
              </a:spcBef>
              <a:buFont typeface="Arial" pitchFamily="34" charset="0"/>
              <a:buChar char="•"/>
            </a:pPr>
            <a:r>
              <a:rPr lang="en-US" altLang="ja-JP" sz="2000" dirty="0"/>
              <a:t>Establish linkage with industry and other IT-based organizations/institutions for sharing of resources and expertise, and better job opportunities for students </a:t>
            </a:r>
            <a:endParaRPr lang="en-US" sz="2000" dirty="0"/>
          </a:p>
        </p:txBody>
      </p:sp>
      <p:sp>
        <p:nvSpPr>
          <p:cNvPr id="3" name="Slide Number Placeholder 2">
            <a:extLst>
              <a:ext uri="{FF2B5EF4-FFF2-40B4-BE49-F238E27FC236}">
                <a16:creationId xmlns:a16="http://schemas.microsoft.com/office/drawing/2014/main" id="{86B4578E-4682-D377-7A8F-BEFF3C9D1EB7}"/>
              </a:ext>
            </a:extLst>
          </p:cNvPr>
          <p:cNvSpPr>
            <a:spLocks noGrp="1"/>
          </p:cNvSpPr>
          <p:nvPr>
            <p:ph type="sldNum" sz="quarter" idx="12"/>
          </p:nvPr>
        </p:nvSpPr>
        <p:spPr/>
        <p:txBody>
          <a:bodyPr/>
          <a:lstStyle/>
          <a:p>
            <a:fld id="{C3584116-71E9-45F8-BC17-47CE06098486}" type="slidenum">
              <a:rPr lang="en-US" smtClean="0"/>
              <a:t>9</a:t>
            </a:fld>
            <a:endParaRPr lang="en-US"/>
          </a:p>
        </p:txBody>
      </p:sp>
    </p:spTree>
    <p:extLst>
      <p:ext uri="{BB962C8B-B14F-4D97-AF65-F5344CB8AC3E}">
        <p14:creationId xmlns:p14="http://schemas.microsoft.com/office/powerpoint/2010/main" val="4226171874"/>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Tw Cen MT-Rockwell">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106</TotalTime>
  <Words>1641</Words>
  <Application>Microsoft Office PowerPoint</Application>
  <PresentationFormat>Widescreen</PresentationFormat>
  <Paragraphs>190</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Corbel</vt:lpstr>
      <vt:lpstr>Rockwell</vt:lpstr>
      <vt:lpstr>Times New Roman</vt:lpstr>
      <vt:lpstr>Tw Cen MT</vt:lpstr>
      <vt:lpstr>Wingdings</vt:lpstr>
      <vt:lpstr>Basis</vt:lpstr>
      <vt:lpstr>Course Introduction</vt:lpstr>
      <vt:lpstr>Outline</vt:lpstr>
      <vt:lpstr>PowerPoint Presentation</vt:lpstr>
      <vt:lpstr>About</vt:lpstr>
      <vt:lpstr>Consulting Hours</vt:lpstr>
      <vt:lpstr>Vision &amp; Mission of AIUB</vt:lpstr>
      <vt:lpstr>Goals of AIUB</vt:lpstr>
      <vt:lpstr>Vision &amp; Mission of CS Department</vt:lpstr>
      <vt:lpstr>Goals of CS Department</vt:lpstr>
      <vt:lpstr>Cheating Policy (Official Rule)</vt:lpstr>
      <vt:lpstr>Course Policies</vt:lpstr>
      <vt:lpstr>Classroom Policies</vt:lpstr>
      <vt:lpstr>Attendance and Probation Guidelines</vt:lpstr>
      <vt:lpstr>Grading Policies</vt:lpstr>
      <vt:lpstr>Course Evaluation</vt:lpstr>
      <vt:lpstr>Reference Books</vt:lpstr>
      <vt:lpstr>What is Data Science?</vt:lpstr>
      <vt:lpstr>Why Study Data Science?</vt:lpstr>
      <vt:lpstr>Why Study Data Science?</vt:lpstr>
      <vt:lpstr>Scopes and opportunities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Abdus Salam</dc:creator>
  <cp:lastModifiedBy>Dr. Ashraf Uddin</cp:lastModifiedBy>
  <cp:revision>56</cp:revision>
  <dcterms:created xsi:type="dcterms:W3CDTF">2023-06-04T04:14:32Z</dcterms:created>
  <dcterms:modified xsi:type="dcterms:W3CDTF">2025-07-13T06:59:03Z</dcterms:modified>
</cp:coreProperties>
</file>