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0"/>
  </p:notesMasterIdLst>
  <p:sldIdLst>
    <p:sldId id="256" r:id="rId2"/>
    <p:sldId id="287" r:id="rId3"/>
    <p:sldId id="288" r:id="rId4"/>
    <p:sldId id="259" r:id="rId5"/>
    <p:sldId id="260" r:id="rId6"/>
    <p:sldId id="262" r:id="rId7"/>
    <p:sldId id="261" r:id="rId8"/>
    <p:sldId id="276" r:id="rId9"/>
    <p:sldId id="263" r:id="rId10"/>
    <p:sldId id="264" r:id="rId11"/>
    <p:sldId id="275" r:id="rId12"/>
    <p:sldId id="265" r:id="rId13"/>
    <p:sldId id="266" r:id="rId14"/>
    <p:sldId id="274" r:id="rId15"/>
    <p:sldId id="267" r:id="rId16"/>
    <p:sldId id="268" r:id="rId17"/>
    <p:sldId id="269" r:id="rId18"/>
    <p:sldId id="277" r:id="rId19"/>
    <p:sldId id="270" r:id="rId20"/>
    <p:sldId id="271" r:id="rId21"/>
    <p:sldId id="272" r:id="rId22"/>
    <p:sldId id="273" r:id="rId23"/>
    <p:sldId id="283" r:id="rId24"/>
    <p:sldId id="285" r:id="rId25"/>
    <p:sldId id="278" r:id="rId26"/>
    <p:sldId id="280" r:id="rId27"/>
    <p:sldId id="286"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44444" autoAdjust="0"/>
  </p:normalViewPr>
  <p:slideViewPr>
    <p:cSldViewPr snapToGrid="0">
      <p:cViewPr varScale="1">
        <p:scale>
          <a:sx n="63" d="100"/>
          <a:sy n="63" d="100"/>
        </p:scale>
        <p:origin x="80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D90448-219A-4F96-9808-27A7DB31EAB5}" type="datetimeFigureOut">
              <a:rPr lang="en-AU" smtClean="0"/>
              <a:t>15/07/2025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79D320-AAC3-4274-A025-3FBFE094D139}" type="slidenum">
              <a:rPr lang="en-AU" smtClean="0"/>
              <a:t>‹#›</a:t>
            </a:fld>
            <a:endParaRPr lang="en-AU"/>
          </a:p>
        </p:txBody>
      </p:sp>
    </p:spTree>
    <p:extLst>
      <p:ext uri="{BB962C8B-B14F-4D97-AF65-F5344CB8AC3E}">
        <p14:creationId xmlns:p14="http://schemas.microsoft.com/office/powerpoint/2010/main" val="162762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sz="1800" b="0" i="0" u="none" strike="noStrike" baseline="0" dirty="0">
                <a:latin typeface="AdvOT8b89b10c.I"/>
              </a:rPr>
              <a:t>Descriptive statistics</a:t>
            </a:r>
            <a:r>
              <a:rPr lang="en-AU" sz="1800" b="0" i="0" u="none" strike="noStrike" baseline="0" dirty="0">
                <a:latin typeface="AdvOT260e5629"/>
              </a:rPr>
              <a:t>: Computing mean, standard deviation, correlation,</a:t>
            </a:r>
          </a:p>
          <a:p>
            <a:pPr algn="l"/>
            <a:r>
              <a:rPr lang="en-US" sz="1800" b="0" i="0" u="none" strike="noStrike" baseline="0" dirty="0">
                <a:latin typeface="AdvOT260e5629"/>
              </a:rPr>
              <a:t>and other descriptive statistics, quantify the aggregate structure of a dataset.</a:t>
            </a:r>
          </a:p>
          <a:p>
            <a:pPr algn="l"/>
            <a:endParaRPr lang="en-US" sz="1800" b="0" i="0" u="none" strike="noStrike" baseline="0" dirty="0">
              <a:latin typeface="AdvOT260e5629"/>
            </a:endParaRPr>
          </a:p>
          <a:p>
            <a:pPr algn="l"/>
            <a:r>
              <a:rPr lang="en-US" sz="1800" b="0" i="0" u="none" strike="noStrike" baseline="0" dirty="0">
                <a:latin typeface="AdvOT8b89b10c.I"/>
              </a:rPr>
              <a:t>Exploratory visualization</a:t>
            </a:r>
            <a:r>
              <a:rPr lang="en-US" sz="1800" b="0" i="0" u="none" strike="noStrike" baseline="0" dirty="0">
                <a:latin typeface="AdvOT260e5629"/>
              </a:rPr>
              <a:t>: The process of expressing data in visual</a:t>
            </a:r>
          </a:p>
          <a:p>
            <a:pPr algn="l"/>
            <a:r>
              <a:rPr lang="en-US" sz="1800" b="0" i="0" u="none" strike="noStrike" baseline="0" dirty="0">
                <a:latin typeface="AdvOT260e5629"/>
              </a:rPr>
              <a:t>coordinates enables users to find patterns and relationships in the data</a:t>
            </a:r>
          </a:p>
          <a:p>
            <a:pPr algn="l"/>
            <a:r>
              <a:rPr lang="en-US" sz="1800" b="0" i="0" u="none" strike="noStrike" baseline="0" dirty="0">
                <a:latin typeface="AdvOT260e5629"/>
              </a:rPr>
              <a:t>and to comprehend large datasets.</a:t>
            </a:r>
          </a:p>
          <a:p>
            <a:pPr algn="l"/>
            <a:endParaRPr lang="en-US" sz="1800" b="0" i="0" u="none" strike="noStrike" baseline="0" dirty="0">
              <a:latin typeface="AdvOT260e5629"/>
            </a:endParaRPr>
          </a:p>
          <a:p>
            <a:pPr algn="l"/>
            <a:r>
              <a:rPr lang="en-US" sz="1800" b="0" i="0" u="none" strike="noStrike" baseline="0" dirty="0">
                <a:latin typeface="AdvOT8b89b10c.I"/>
              </a:rPr>
              <a:t>Dimensional slicing</a:t>
            </a:r>
            <a:r>
              <a:rPr lang="en-US" sz="1800" b="0" i="0" u="none" strike="noStrike" baseline="0" dirty="0">
                <a:latin typeface="AdvOT260e5629"/>
              </a:rPr>
              <a:t>: Online analytical processing (OLAP) applications,</a:t>
            </a:r>
          </a:p>
          <a:p>
            <a:pPr algn="l"/>
            <a:r>
              <a:rPr lang="en-US" sz="1800" b="0" i="0" u="none" strike="noStrike" baseline="0" dirty="0">
                <a:latin typeface="AdvOT260e5629"/>
              </a:rPr>
              <a:t>which are prevalent in organizations, mainly provide information on</a:t>
            </a:r>
          </a:p>
          <a:p>
            <a:pPr algn="l"/>
            <a:r>
              <a:rPr lang="en-US" sz="1800" b="0" i="0" u="none" strike="noStrike" baseline="0" dirty="0">
                <a:latin typeface="AdvOT260e5629"/>
              </a:rPr>
              <a:t>the data through dimensional slicing, filtering, and pivoting.</a:t>
            </a:r>
          </a:p>
          <a:p>
            <a:pPr algn="l"/>
            <a:endParaRPr lang="en-US" sz="1800" b="0" i="0" u="none" strike="noStrike" baseline="0" dirty="0">
              <a:latin typeface="AdvOT260e5629"/>
            </a:endParaRPr>
          </a:p>
          <a:p>
            <a:pPr algn="l"/>
            <a:r>
              <a:rPr lang="en-US" sz="1800" b="0" i="0" u="none" strike="noStrike" baseline="0" dirty="0">
                <a:latin typeface="AdvOT8b89b10c.I"/>
              </a:rPr>
              <a:t>Hypothesis testing</a:t>
            </a:r>
            <a:r>
              <a:rPr lang="en-US" sz="1800" b="0" i="0" u="none" strike="noStrike" baseline="0" dirty="0">
                <a:latin typeface="AdvOT260e5629"/>
              </a:rPr>
              <a:t>: In confirmatory data analysis, experimental data are</a:t>
            </a:r>
          </a:p>
          <a:p>
            <a:pPr algn="l"/>
            <a:r>
              <a:rPr lang="en-US" sz="1800" b="0" i="0" u="none" strike="noStrike" baseline="0" dirty="0">
                <a:latin typeface="AdvOT260e5629"/>
              </a:rPr>
              <a:t>collected to evaluate whether a hypothesis has enough evidence to be</a:t>
            </a:r>
          </a:p>
          <a:p>
            <a:pPr algn="l"/>
            <a:r>
              <a:rPr lang="en-AU" sz="1800" b="0" i="0" u="none" strike="noStrike" baseline="0" dirty="0">
                <a:latin typeface="AdvOT260e5629"/>
              </a:rPr>
              <a:t>supported or not.</a:t>
            </a:r>
            <a:endParaRPr lang="en-US" sz="1800" b="0" i="0" u="none" strike="noStrike" baseline="0" dirty="0">
              <a:latin typeface="AdvOT260e5629"/>
            </a:endParaRPr>
          </a:p>
          <a:p>
            <a:pPr algn="l"/>
            <a:endParaRPr lang="en-US" sz="1800" b="0" i="0" u="none" strike="noStrike" baseline="0" dirty="0">
              <a:latin typeface="AdvOT260e5629"/>
            </a:endParaRPr>
          </a:p>
          <a:p>
            <a:pPr algn="l"/>
            <a:r>
              <a:rPr lang="en-US" sz="1800" b="0" i="0" u="none" strike="noStrike" baseline="0" dirty="0">
                <a:latin typeface="AdvOT8b89b10c.I"/>
              </a:rPr>
              <a:t>Data engineering</a:t>
            </a:r>
            <a:r>
              <a:rPr lang="en-US" sz="1800" b="0" i="0" u="none" strike="noStrike" baseline="0" dirty="0">
                <a:latin typeface="AdvOT260e5629"/>
              </a:rPr>
              <a:t>: Data engineering is the process of sourcing,</a:t>
            </a:r>
          </a:p>
          <a:p>
            <a:pPr algn="l"/>
            <a:r>
              <a:rPr lang="en-US" sz="1800" b="0" i="0" u="none" strike="noStrike" baseline="0" dirty="0">
                <a:latin typeface="AdvOT260e5629"/>
              </a:rPr>
              <a:t>organizing, assembling, storing, and distributing data for effective</a:t>
            </a:r>
          </a:p>
          <a:p>
            <a:pPr algn="l"/>
            <a:r>
              <a:rPr lang="en-AU" sz="1800" b="0" i="0" u="none" strike="noStrike" baseline="0" dirty="0">
                <a:latin typeface="AdvOT260e5629"/>
              </a:rPr>
              <a:t>analysis and usage.</a:t>
            </a:r>
            <a:endParaRPr lang="en-US" sz="1800" b="0" i="0" u="none" strike="noStrike" baseline="0" dirty="0">
              <a:latin typeface="AdvOT260e5629"/>
            </a:endParaRPr>
          </a:p>
          <a:p>
            <a:pPr algn="l"/>
            <a:endParaRPr lang="en-US" sz="1800" b="0" i="0" u="none" strike="noStrike" baseline="0" dirty="0">
              <a:latin typeface="AdvOT260e5629"/>
            </a:endParaRPr>
          </a:p>
          <a:p>
            <a:pPr algn="l"/>
            <a:r>
              <a:rPr lang="en-US" sz="1800" b="0" i="0" u="none" strike="noStrike" baseline="0" dirty="0">
                <a:latin typeface="AdvOT8b89b10c.I"/>
              </a:rPr>
              <a:t>Business intelligence</a:t>
            </a:r>
            <a:r>
              <a:rPr lang="en-US" sz="1800" b="0" i="0" u="none" strike="noStrike" baseline="0" dirty="0">
                <a:latin typeface="AdvOT260e5629"/>
              </a:rPr>
              <a:t>: Business intelligence helps organizations consume</a:t>
            </a:r>
          </a:p>
          <a:p>
            <a:pPr algn="l"/>
            <a:r>
              <a:rPr lang="en-US" sz="1800" b="0" i="0" u="none" strike="noStrike" baseline="0" dirty="0">
                <a:latin typeface="AdvOT260e5629"/>
              </a:rPr>
              <a:t>data effectively. It helps query the ad hoc data without the need to</a:t>
            </a:r>
          </a:p>
          <a:p>
            <a:pPr algn="l"/>
            <a:r>
              <a:rPr lang="en-US" sz="1800" b="0" i="0" u="none" strike="noStrike" baseline="0" dirty="0">
                <a:latin typeface="AdvOT260e5629"/>
              </a:rPr>
              <a:t>write the technical query command or use dashboards or visualizations</a:t>
            </a:r>
          </a:p>
          <a:p>
            <a:pPr algn="l"/>
            <a:r>
              <a:rPr lang="en-US" sz="1800" b="0" i="0" u="none" strike="noStrike" baseline="0" dirty="0">
                <a:latin typeface="AdvOT260e5629"/>
              </a:rPr>
              <a:t>to communicate the facts and trends.</a:t>
            </a:r>
            <a:endParaRPr lang="en-AU" dirty="0"/>
          </a:p>
        </p:txBody>
      </p:sp>
      <p:sp>
        <p:nvSpPr>
          <p:cNvPr id="4" name="Slide Number Placeholder 3"/>
          <p:cNvSpPr>
            <a:spLocks noGrp="1"/>
          </p:cNvSpPr>
          <p:nvPr>
            <p:ph type="sldNum" sz="quarter" idx="5"/>
          </p:nvPr>
        </p:nvSpPr>
        <p:spPr/>
        <p:txBody>
          <a:bodyPr/>
          <a:lstStyle/>
          <a:p>
            <a:fld id="{9D79D320-AAC3-4274-A025-3FBFE094D139}" type="slidenum">
              <a:rPr lang="en-AU" smtClean="0"/>
              <a:t>22</a:t>
            </a:fld>
            <a:endParaRPr lang="en-AU"/>
          </a:p>
        </p:txBody>
      </p:sp>
    </p:spTree>
    <p:extLst>
      <p:ext uri="{BB962C8B-B14F-4D97-AF65-F5344CB8AC3E}">
        <p14:creationId xmlns:p14="http://schemas.microsoft.com/office/powerpoint/2010/main" val="3215669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450" indent="0" algn="just">
              <a:lnSpc>
                <a:spcPct val="150000"/>
              </a:lnSpc>
              <a:buFont typeface="Corbel" panose="020B0503020204020204" pitchFamily="34" charset="0"/>
              <a:buNone/>
            </a:pPr>
            <a:r>
              <a:rPr lang="en-US" altLang="en-US" b="1" dirty="0"/>
              <a:t>1. Internet Search: </a:t>
            </a:r>
            <a:r>
              <a:rPr lang="en-US" altLang="en-US" sz="1200" dirty="0">
                <a:latin typeface="Times New Roman" panose="02020603050405020304" pitchFamily="18" charset="0"/>
                <a:cs typeface="Times New Roman" panose="02020603050405020304" pitchFamily="18" charset="0"/>
              </a:rPr>
              <a:t>The most useful application of Data Science is Search Engines. As we know when we want to search for something on the internet, we mostly used Search engines like Google, Yahoo, Safari, Firefox, etc. So Data Science is used to get Searches faster.</a:t>
            </a:r>
          </a:p>
          <a:p>
            <a:pPr marL="44450" indent="0" algn="just">
              <a:lnSpc>
                <a:spcPct val="150000"/>
              </a:lnSpc>
              <a:buFont typeface="Corbel" panose="020B0503020204020204" pitchFamily="34" charset="0"/>
              <a:buNone/>
            </a:pPr>
            <a:r>
              <a:rPr lang="en-US" altLang="en-US" sz="1200" b="1" dirty="0">
                <a:latin typeface="Times New Roman" panose="02020603050405020304" pitchFamily="18" charset="0"/>
                <a:cs typeface="Times New Roman" panose="02020603050405020304" pitchFamily="18" charset="0"/>
              </a:rPr>
              <a:t>2. Transport: </a:t>
            </a:r>
            <a:r>
              <a:rPr lang="en-US" altLang="en-US" sz="1200" dirty="0">
                <a:latin typeface="Times New Roman" panose="02020603050405020304" pitchFamily="18" charset="0"/>
                <a:cs typeface="Times New Roman" panose="02020603050405020304" pitchFamily="18" charset="0"/>
              </a:rPr>
              <a:t>Data Science also entered into the Transport field like Driverless Cars. With the help of Driverless Cars, it is easy to reduce the number of Accidents.</a:t>
            </a:r>
          </a:p>
          <a:p>
            <a:pPr marL="44450" indent="0" algn="just">
              <a:lnSpc>
                <a:spcPct val="150000"/>
              </a:lnSpc>
              <a:buFont typeface="Corbel" panose="020B0503020204020204" pitchFamily="34" charset="0"/>
              <a:buNone/>
            </a:pPr>
            <a:r>
              <a:rPr lang="en-US" altLang="en-US" sz="1200" b="1" dirty="0">
                <a:latin typeface="Times New Roman" panose="02020603050405020304" pitchFamily="18" charset="0"/>
                <a:cs typeface="Times New Roman" panose="02020603050405020304" pitchFamily="18" charset="0"/>
              </a:rPr>
              <a:t>3. Finance</a:t>
            </a:r>
            <a:r>
              <a:rPr lang="en-US" altLang="en-US" sz="1200" dirty="0">
                <a:latin typeface="Times New Roman" panose="02020603050405020304" pitchFamily="18" charset="0"/>
                <a:cs typeface="Times New Roman" panose="02020603050405020304" pitchFamily="18" charset="0"/>
              </a:rPr>
              <a:t> : Data Science plays a key role in Financial Industries. Financial Industries always have an issue of fraud and risk of losses. Thus, Financial Industries needs to automate risk of loss analysis in order to carry out strategic decisions for the company. Also, Financial Industries uses Data Science Analytics tools in order to predict the future. It allows the companies to predict customer lifetime value and their stock market moves. </a:t>
            </a:r>
          </a:p>
          <a:p>
            <a:pPr marL="44450" indent="0" algn="just">
              <a:lnSpc>
                <a:spcPct val="150000"/>
              </a:lnSpc>
              <a:buFont typeface="Corbel" panose="020B0503020204020204" pitchFamily="34" charset="0"/>
              <a:buNone/>
            </a:pPr>
            <a:r>
              <a:rPr lang="en-US" altLang="en-US" b="1" dirty="0"/>
              <a:t>4.  Health Care: I</a:t>
            </a:r>
            <a:r>
              <a:rPr lang="en-US" altLang="en-US" sz="2000" dirty="0">
                <a:latin typeface="Times New Roman" panose="02020603050405020304" pitchFamily="18" charset="0"/>
                <a:cs typeface="Times New Roman" panose="02020603050405020304" pitchFamily="18" charset="0"/>
              </a:rPr>
              <a:t>n the Healthcare Industry data science act as a boon. Data Science is used for:</a:t>
            </a:r>
            <a:endParaRPr lang="en-US" altLang="en-US" sz="1800" dirty="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Detecting Tumor</a:t>
            </a:r>
          </a:p>
          <a:p>
            <a:pPr lvl="1" algn="just">
              <a:lnSpc>
                <a:spcPct val="150000"/>
              </a:lnSpc>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Drug discoveries.</a:t>
            </a:r>
          </a:p>
          <a:p>
            <a:pPr lvl="1" algn="just">
              <a:lnSpc>
                <a:spcPct val="150000"/>
              </a:lnSpc>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Medical Image Analysis.</a:t>
            </a:r>
          </a:p>
          <a:p>
            <a:pPr lvl="1" algn="just">
              <a:lnSpc>
                <a:spcPct val="150000"/>
              </a:lnSpc>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Virtual Medical Bots.</a:t>
            </a:r>
          </a:p>
          <a:p>
            <a:pPr lvl="1" algn="just">
              <a:lnSpc>
                <a:spcPct val="150000"/>
              </a:lnSpc>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Genetics and Genomics.</a:t>
            </a:r>
          </a:p>
          <a:p>
            <a:pPr lvl="1" algn="just">
              <a:lnSpc>
                <a:spcPct val="150000"/>
              </a:lnSpc>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Predictive Modeling for Diagnosis etc..</a:t>
            </a:r>
          </a:p>
          <a:p>
            <a:pPr marL="44450" indent="0" algn="just">
              <a:lnSpc>
                <a:spcPct val="150000"/>
              </a:lnSpc>
              <a:buFont typeface="Corbel" panose="020B0503020204020204" pitchFamily="34" charset="0"/>
              <a:buNone/>
            </a:pPr>
            <a:r>
              <a:rPr lang="en-US" altLang="en-US" sz="3600" b="1" dirty="0"/>
              <a:t>5. </a:t>
            </a:r>
            <a:r>
              <a:rPr lang="en-US" altLang="en-US" sz="3600" b="1" dirty="0">
                <a:solidFill>
                  <a:srgbClr val="273239"/>
                </a:solidFill>
                <a:latin typeface="urw-din"/>
              </a:rPr>
              <a:t>Image Recognition </a:t>
            </a:r>
            <a:r>
              <a:rPr lang="en-US" altLang="en-US" sz="3600" b="1" dirty="0"/>
              <a:t>: </a:t>
            </a:r>
            <a:r>
              <a:rPr lang="en-US" altLang="en-US" sz="1800" dirty="0">
                <a:latin typeface="Times New Roman" panose="02020603050405020304" pitchFamily="18" charset="0"/>
                <a:cs typeface="Times New Roman" panose="02020603050405020304" pitchFamily="18" charset="0"/>
              </a:rPr>
              <a:t>Currently, Data Science is also used in Image Recognition. For Example, When we upload our image with our friend on Facebook, Facebook gives suggestions Tagging who is in the picture. This is done with the help of machine learning and Data Science. When an Image is Recognized, the data analysis is done on one’s Facebook friends and after analysis, if the faces which are present in the picture matched with someone else profile then Facebook suggests us auto-tagging.</a:t>
            </a:r>
          </a:p>
          <a:p>
            <a:pPr marL="44450" indent="0" algn="just">
              <a:lnSpc>
                <a:spcPct val="150000"/>
              </a:lnSpc>
              <a:buFont typeface="Corbel" panose="020B0503020204020204" pitchFamily="34" charset="0"/>
              <a:buNone/>
            </a:pPr>
            <a:r>
              <a:rPr lang="en-US" altLang="en-US" sz="1800" dirty="0">
                <a:latin typeface="Times New Roman" panose="02020603050405020304" pitchFamily="18" charset="0"/>
                <a:cs typeface="Times New Roman" panose="02020603050405020304" pitchFamily="18" charset="0"/>
              </a:rPr>
              <a:t>6. </a:t>
            </a:r>
            <a:r>
              <a:rPr lang="en-US" altLang="en-US" sz="1800" b="1" dirty="0">
                <a:latin typeface="Times New Roman" panose="02020603050405020304" pitchFamily="18" charset="0"/>
                <a:cs typeface="Times New Roman" panose="02020603050405020304" pitchFamily="18" charset="0"/>
              </a:rPr>
              <a:t>Airline Routing Planning : </a:t>
            </a:r>
            <a:r>
              <a:rPr lang="en-US" altLang="en-US" sz="1800" dirty="0">
                <a:latin typeface="Times New Roman" panose="02020603050405020304" pitchFamily="18" charset="0"/>
                <a:cs typeface="Times New Roman" panose="02020603050405020304" pitchFamily="18" charset="0"/>
              </a:rPr>
              <a:t>With the help of Data Science, Airline Sector is also growing like with the help of it, it becomes easy to predict flight delays. It also helps to decide whether to directly land into the destination or take a halt in between like a flight can have a direct route from Delhi to the U.S.A or it can halt in between after that reach at the destination.</a:t>
            </a: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en-US" sz="1800" b="1" dirty="0">
                <a:latin typeface="Times New Roman" panose="02020603050405020304" pitchFamily="18" charset="0"/>
                <a:cs typeface="Times New Roman" panose="02020603050405020304" pitchFamily="18" charset="0"/>
              </a:rPr>
              <a:t>7. Data Science in Gaming : </a:t>
            </a:r>
            <a:r>
              <a:rPr lang="en-US" altLang="en-US" sz="1800" dirty="0">
                <a:latin typeface="Times New Roman" panose="02020603050405020304" pitchFamily="18" charset="0"/>
                <a:cs typeface="Times New Roman" panose="02020603050405020304" pitchFamily="18" charset="0"/>
              </a:rPr>
              <a:t>In most of the games where a user will play with an opponent i.e. a Computer Opponent, data science concepts are used with machine learning where with the help of past data the Computer will improve its performance. There are many games like Chess, EA Sports, etc. will use Data Science concepts</a:t>
            </a:r>
            <a:r>
              <a:rPr lang="en-US" altLang="en-US" sz="1800" b="1"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None/>
            </a:pPr>
            <a:endParaRPr lang="en-US" altLang="en-US" sz="1800" dirty="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Ø"/>
            </a:pPr>
            <a:endParaRPr lang="en-US" altLang="en-US" sz="1800" dirty="0">
              <a:latin typeface="Times New Roman" panose="02020603050405020304" pitchFamily="18" charset="0"/>
              <a:cs typeface="Times New Roman" panose="02020603050405020304" pitchFamily="18" charset="0"/>
            </a:endParaRPr>
          </a:p>
          <a:p>
            <a:endParaRPr lang="en-AU" dirty="0"/>
          </a:p>
        </p:txBody>
      </p:sp>
      <p:sp>
        <p:nvSpPr>
          <p:cNvPr id="4" name="Slide Number Placeholder 3"/>
          <p:cNvSpPr>
            <a:spLocks noGrp="1"/>
          </p:cNvSpPr>
          <p:nvPr>
            <p:ph type="sldNum" sz="quarter" idx="5"/>
          </p:nvPr>
        </p:nvSpPr>
        <p:spPr/>
        <p:txBody>
          <a:bodyPr/>
          <a:lstStyle/>
          <a:p>
            <a:fld id="{9D79D320-AAC3-4274-A025-3FBFE094D139}" type="slidenum">
              <a:rPr lang="en-AU" smtClean="0"/>
              <a:t>27</a:t>
            </a:fld>
            <a:endParaRPr lang="en-AU"/>
          </a:p>
        </p:txBody>
      </p:sp>
    </p:spTree>
    <p:extLst>
      <p:ext uri="{BB962C8B-B14F-4D97-AF65-F5344CB8AC3E}">
        <p14:creationId xmlns:p14="http://schemas.microsoft.com/office/powerpoint/2010/main" val="2361456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19DC9E56-1FB4-450E-8B32-6DCDE4948700}" type="datetime1">
              <a:rPr lang="en-AU" smtClean="0"/>
              <a:t>15/07/2025</a:t>
            </a:fld>
            <a:endParaRPr lang="en-AU"/>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AU"/>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26C05DC-8A46-431C-AB0F-F7F5BF98DABD}" type="slidenum">
              <a:rPr lang="en-AU" smtClean="0"/>
              <a:t>‹#›</a:t>
            </a:fld>
            <a:endParaRPr lang="en-AU"/>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172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E6DCAA-E4CD-4478-9C7C-072F02816DA4}" type="datetime1">
              <a:rPr lang="en-AU" smtClean="0"/>
              <a:t>15/07/2025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26C05DC-8A46-431C-AB0F-F7F5BF98DABD}" type="slidenum">
              <a:rPr lang="en-AU" smtClean="0"/>
              <a:t>‹#›</a:t>
            </a:fld>
            <a:endParaRPr lang="en-AU"/>
          </a:p>
        </p:txBody>
      </p:sp>
    </p:spTree>
    <p:extLst>
      <p:ext uri="{BB962C8B-B14F-4D97-AF65-F5344CB8AC3E}">
        <p14:creationId xmlns:p14="http://schemas.microsoft.com/office/powerpoint/2010/main" val="254664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08E8F7-8FB0-4EF8-841D-F293CD610DA5}" type="datetime1">
              <a:rPr lang="en-AU" smtClean="0"/>
              <a:t>15/07/2025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26C05DC-8A46-431C-AB0F-F7F5BF98DABD}" type="slidenum">
              <a:rPr lang="en-AU" smtClean="0"/>
              <a:t>‹#›</a:t>
            </a:fld>
            <a:endParaRPr lang="en-AU"/>
          </a:p>
        </p:txBody>
      </p:sp>
    </p:spTree>
    <p:extLst>
      <p:ext uri="{BB962C8B-B14F-4D97-AF65-F5344CB8AC3E}">
        <p14:creationId xmlns:p14="http://schemas.microsoft.com/office/powerpoint/2010/main" val="798501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B9F253-0278-4C56-953F-86137F62206B}" type="datetime1">
              <a:rPr lang="en-AU" smtClean="0"/>
              <a:t>15/07/2025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26C05DC-8A46-431C-AB0F-F7F5BF98DABD}" type="slidenum">
              <a:rPr lang="en-AU" smtClean="0"/>
              <a:t>‹#›</a:t>
            </a:fld>
            <a:endParaRPr lang="en-AU"/>
          </a:p>
        </p:txBody>
      </p:sp>
    </p:spTree>
    <p:extLst>
      <p:ext uri="{BB962C8B-B14F-4D97-AF65-F5344CB8AC3E}">
        <p14:creationId xmlns:p14="http://schemas.microsoft.com/office/powerpoint/2010/main" val="3374804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884C7-166F-4FE1-A119-770586332946}" type="datetime1">
              <a:rPr lang="en-AU" smtClean="0"/>
              <a:t>15/07/2025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26C05DC-8A46-431C-AB0F-F7F5BF98DABD}" type="slidenum">
              <a:rPr lang="en-AU" smtClean="0"/>
              <a:t>‹#›</a:t>
            </a:fld>
            <a:endParaRPr lang="en-AU"/>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938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2A9D3D-7491-4111-9FFD-F4F1A9AE34B7}" type="datetime1">
              <a:rPr lang="en-AU" smtClean="0"/>
              <a:t>15/07/2025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26C05DC-8A46-431C-AB0F-F7F5BF98DABD}" type="slidenum">
              <a:rPr lang="en-AU" smtClean="0"/>
              <a:t>‹#›</a:t>
            </a:fld>
            <a:endParaRPr lang="en-AU"/>
          </a:p>
        </p:txBody>
      </p:sp>
    </p:spTree>
    <p:extLst>
      <p:ext uri="{BB962C8B-B14F-4D97-AF65-F5344CB8AC3E}">
        <p14:creationId xmlns:p14="http://schemas.microsoft.com/office/powerpoint/2010/main" val="1559283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F50937-86E1-4F26-ADF3-40C27DFE80A4}" type="datetime1">
              <a:rPr lang="en-AU" smtClean="0"/>
              <a:t>15/07/2025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D26C05DC-8A46-431C-AB0F-F7F5BF98DABD}" type="slidenum">
              <a:rPr lang="en-AU" smtClean="0"/>
              <a:t>‹#›</a:t>
            </a:fld>
            <a:endParaRPr lang="en-AU"/>
          </a:p>
        </p:txBody>
      </p:sp>
    </p:spTree>
    <p:extLst>
      <p:ext uri="{BB962C8B-B14F-4D97-AF65-F5344CB8AC3E}">
        <p14:creationId xmlns:p14="http://schemas.microsoft.com/office/powerpoint/2010/main" val="3098952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41564E-F98C-402C-9029-63B576937F97}" type="datetime1">
              <a:rPr lang="en-AU" smtClean="0"/>
              <a:t>15/07/2025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D26C05DC-8A46-431C-AB0F-F7F5BF98DABD}" type="slidenum">
              <a:rPr lang="en-AU" smtClean="0"/>
              <a:t>‹#›</a:t>
            </a:fld>
            <a:endParaRPr lang="en-AU"/>
          </a:p>
        </p:txBody>
      </p:sp>
    </p:spTree>
    <p:extLst>
      <p:ext uri="{BB962C8B-B14F-4D97-AF65-F5344CB8AC3E}">
        <p14:creationId xmlns:p14="http://schemas.microsoft.com/office/powerpoint/2010/main" val="3239158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049406-15EC-45A9-A688-D1B4773940DD}" type="datetime1">
              <a:rPr lang="en-AU" smtClean="0"/>
              <a:t>15/07/2025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D26C05DC-8A46-431C-AB0F-F7F5BF98DABD}" type="slidenum">
              <a:rPr lang="en-AU" smtClean="0"/>
              <a:t>‹#›</a:t>
            </a:fld>
            <a:endParaRPr lang="en-AU"/>
          </a:p>
        </p:txBody>
      </p:sp>
    </p:spTree>
    <p:extLst>
      <p:ext uri="{BB962C8B-B14F-4D97-AF65-F5344CB8AC3E}">
        <p14:creationId xmlns:p14="http://schemas.microsoft.com/office/powerpoint/2010/main" val="2349385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777FA8-CD7B-4423-A57D-E9AD49C784D9}" type="datetime1">
              <a:rPr lang="en-AU" smtClean="0"/>
              <a:t>15/07/2025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26C05DC-8A46-431C-AB0F-F7F5BF98DABD}" type="slidenum">
              <a:rPr lang="en-AU" smtClean="0"/>
              <a:t>‹#›</a:t>
            </a:fld>
            <a:endParaRPr lang="en-AU"/>
          </a:p>
        </p:txBody>
      </p:sp>
    </p:spTree>
    <p:extLst>
      <p:ext uri="{BB962C8B-B14F-4D97-AF65-F5344CB8AC3E}">
        <p14:creationId xmlns:p14="http://schemas.microsoft.com/office/powerpoint/2010/main" val="2341307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2E541-369B-45A8-AAB5-A35335150CC1}" type="datetime1">
              <a:rPr lang="en-AU" smtClean="0"/>
              <a:t>15/07/2025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26C05DC-8A46-431C-AB0F-F7F5BF98DABD}" type="slidenum">
              <a:rPr lang="en-AU" smtClean="0"/>
              <a:t>‹#›</a:t>
            </a:fld>
            <a:endParaRPr lang="en-AU"/>
          </a:p>
        </p:txBody>
      </p:sp>
    </p:spTree>
    <p:extLst>
      <p:ext uri="{BB962C8B-B14F-4D97-AF65-F5344CB8AC3E}">
        <p14:creationId xmlns:p14="http://schemas.microsoft.com/office/powerpoint/2010/main" val="2330466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A16D8DB9-9D39-4A95-8416-9868D9BBF3A1}" type="datetime1">
              <a:rPr lang="en-AU" smtClean="0"/>
              <a:t>15/07/2025</a:t>
            </a:fld>
            <a:endParaRPr lang="en-AU"/>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AU"/>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D26C05DC-8A46-431C-AB0F-F7F5BF98DABD}" type="slidenum">
              <a:rPr lang="en-AU" smtClean="0"/>
              <a:t>‹#›</a:t>
            </a:fld>
            <a:endParaRPr lang="en-AU"/>
          </a:p>
        </p:txBody>
      </p:sp>
    </p:spTree>
    <p:extLst>
      <p:ext uri="{BB962C8B-B14F-4D97-AF65-F5344CB8AC3E}">
        <p14:creationId xmlns:p14="http://schemas.microsoft.com/office/powerpoint/2010/main" val="30235234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83FFE-AE84-673C-D453-ED0947C7149F}"/>
              </a:ext>
            </a:extLst>
          </p:cNvPr>
          <p:cNvSpPr>
            <a:spLocks noGrp="1"/>
          </p:cNvSpPr>
          <p:nvPr>
            <p:ph type="ctrTitle"/>
          </p:nvPr>
        </p:nvSpPr>
        <p:spPr/>
        <p:txBody>
          <a:bodyPr/>
          <a:lstStyle/>
          <a:p>
            <a:r>
              <a:rPr lang="en-AU" sz="6000" dirty="0"/>
              <a:t>Introduction</a:t>
            </a:r>
            <a:endParaRPr lang="en-AU" dirty="0"/>
          </a:p>
        </p:txBody>
      </p:sp>
      <p:sp>
        <p:nvSpPr>
          <p:cNvPr id="3" name="Subtitle 2">
            <a:extLst>
              <a:ext uri="{FF2B5EF4-FFF2-40B4-BE49-F238E27FC236}">
                <a16:creationId xmlns:a16="http://schemas.microsoft.com/office/drawing/2014/main" id="{6BDA3644-66AD-68AA-D78D-C7A282B2CA24}"/>
              </a:ext>
            </a:extLst>
          </p:cNvPr>
          <p:cNvSpPr>
            <a:spLocks noGrp="1"/>
          </p:cNvSpPr>
          <p:nvPr>
            <p:ph type="subTitle" idx="1"/>
          </p:nvPr>
        </p:nvSpPr>
        <p:spPr/>
        <p:txBody>
          <a:bodyPr/>
          <a:lstStyle/>
          <a:p>
            <a:r>
              <a:rPr lang="en-AU" dirty="0"/>
              <a:t>Introduction to Data Science</a:t>
            </a:r>
          </a:p>
        </p:txBody>
      </p:sp>
    </p:spTree>
    <p:extLst>
      <p:ext uri="{BB962C8B-B14F-4D97-AF65-F5344CB8AC3E}">
        <p14:creationId xmlns:p14="http://schemas.microsoft.com/office/powerpoint/2010/main" val="1727497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B6B08-5DE2-95D9-A1F7-C1258ABC389C}"/>
              </a:ext>
            </a:extLst>
          </p:cNvPr>
          <p:cNvSpPr>
            <a:spLocks noGrp="1"/>
          </p:cNvSpPr>
          <p:nvPr>
            <p:ph type="title"/>
          </p:nvPr>
        </p:nvSpPr>
        <p:spPr/>
        <p:txBody>
          <a:bodyPr/>
          <a:lstStyle/>
          <a:p>
            <a:r>
              <a:rPr lang="en-US" dirty="0"/>
              <a:t>Machine Learning</a:t>
            </a:r>
            <a:endParaRPr lang="en-AU" dirty="0"/>
          </a:p>
        </p:txBody>
      </p:sp>
      <p:sp>
        <p:nvSpPr>
          <p:cNvPr id="3" name="Content Placeholder 2">
            <a:extLst>
              <a:ext uri="{FF2B5EF4-FFF2-40B4-BE49-F238E27FC236}">
                <a16:creationId xmlns:a16="http://schemas.microsoft.com/office/drawing/2014/main" id="{0EB37E19-2C2F-5C3F-58B4-E3C6A4E0B708}"/>
              </a:ext>
            </a:extLst>
          </p:cNvPr>
          <p:cNvSpPr>
            <a:spLocks noGrp="1"/>
          </p:cNvSpPr>
          <p:nvPr>
            <p:ph idx="1"/>
          </p:nvPr>
        </p:nvSpPr>
        <p:spPr/>
        <p:txBody>
          <a:bodyPr/>
          <a:lstStyle/>
          <a:p>
            <a:pPr algn="just"/>
            <a:r>
              <a:rPr lang="en-US" dirty="0"/>
              <a:t>Machine learning can either be considered </a:t>
            </a:r>
            <a:r>
              <a:rPr lang="en-US" dirty="0">
                <a:solidFill>
                  <a:srgbClr val="FF0000"/>
                </a:solidFill>
              </a:rPr>
              <a:t>a sub-field or one of the tools of artificial intelligence</a:t>
            </a:r>
            <a:r>
              <a:rPr lang="en-US" dirty="0"/>
              <a:t>, is providing machines with the capability of learning </a:t>
            </a:r>
            <a:r>
              <a:rPr lang="en-AU" dirty="0"/>
              <a:t>from experience.</a:t>
            </a:r>
          </a:p>
          <a:p>
            <a:pPr algn="just"/>
            <a:r>
              <a:rPr lang="en-US" dirty="0"/>
              <a:t>Experience for machines comes in the form of data.</a:t>
            </a:r>
            <a:endParaRPr lang="en-AU" dirty="0"/>
          </a:p>
          <a:p>
            <a:pPr algn="just"/>
            <a:r>
              <a:rPr lang="en-AU" dirty="0"/>
              <a:t>Machine learning algorithms, </a:t>
            </a:r>
            <a:r>
              <a:rPr lang="en-US" dirty="0"/>
              <a:t>also called “learners”, take both the known input and output (training data) to figure out a model for the program which converts input to output.</a:t>
            </a:r>
            <a:endParaRPr lang="en-AU" dirty="0"/>
          </a:p>
          <a:p>
            <a:pPr algn="just"/>
            <a:r>
              <a:rPr lang="en-US" dirty="0"/>
              <a:t>For example, many organizations like social media platforms, review sites, or forums are required to moderate posts and remove abusive con</a:t>
            </a:r>
            <a:r>
              <a:rPr lang="en-AU" dirty="0"/>
              <a:t>tent.</a:t>
            </a:r>
          </a:p>
        </p:txBody>
      </p:sp>
      <p:sp>
        <p:nvSpPr>
          <p:cNvPr id="6" name="Slide Number Placeholder 5">
            <a:extLst>
              <a:ext uri="{FF2B5EF4-FFF2-40B4-BE49-F238E27FC236}">
                <a16:creationId xmlns:a16="http://schemas.microsoft.com/office/drawing/2014/main" id="{1A3E426D-5BB0-77C3-E465-87EF244972D2}"/>
              </a:ext>
            </a:extLst>
          </p:cNvPr>
          <p:cNvSpPr>
            <a:spLocks noGrp="1"/>
          </p:cNvSpPr>
          <p:nvPr>
            <p:ph type="sldNum" sz="quarter" idx="12"/>
          </p:nvPr>
        </p:nvSpPr>
        <p:spPr/>
        <p:txBody>
          <a:bodyPr/>
          <a:lstStyle/>
          <a:p>
            <a:fld id="{D26C05DC-8A46-431C-AB0F-F7F5BF98DABD}" type="slidenum">
              <a:rPr lang="en-AU" smtClean="0"/>
              <a:t>10</a:t>
            </a:fld>
            <a:endParaRPr lang="en-AU"/>
          </a:p>
        </p:txBody>
      </p:sp>
    </p:spTree>
    <p:extLst>
      <p:ext uri="{BB962C8B-B14F-4D97-AF65-F5344CB8AC3E}">
        <p14:creationId xmlns:p14="http://schemas.microsoft.com/office/powerpoint/2010/main" val="3123323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B6B08-5DE2-95D9-A1F7-C1258ABC389C}"/>
              </a:ext>
            </a:extLst>
          </p:cNvPr>
          <p:cNvSpPr>
            <a:spLocks noGrp="1"/>
          </p:cNvSpPr>
          <p:nvPr>
            <p:ph type="title"/>
          </p:nvPr>
        </p:nvSpPr>
        <p:spPr/>
        <p:txBody>
          <a:bodyPr/>
          <a:lstStyle/>
          <a:p>
            <a:r>
              <a:rPr lang="en-US" dirty="0"/>
              <a:t>Machine Learning</a:t>
            </a:r>
            <a:endParaRPr lang="en-AU" dirty="0"/>
          </a:p>
        </p:txBody>
      </p:sp>
      <p:sp>
        <p:nvSpPr>
          <p:cNvPr id="3" name="Content Placeholder 2">
            <a:extLst>
              <a:ext uri="{FF2B5EF4-FFF2-40B4-BE49-F238E27FC236}">
                <a16:creationId xmlns:a16="http://schemas.microsoft.com/office/drawing/2014/main" id="{0EB37E19-2C2F-5C3F-58B4-E3C6A4E0B708}"/>
              </a:ext>
            </a:extLst>
          </p:cNvPr>
          <p:cNvSpPr>
            <a:spLocks noGrp="1"/>
          </p:cNvSpPr>
          <p:nvPr>
            <p:ph idx="1"/>
          </p:nvPr>
        </p:nvSpPr>
        <p:spPr/>
        <p:txBody>
          <a:bodyPr/>
          <a:lstStyle/>
          <a:p>
            <a:pPr algn="just"/>
            <a:r>
              <a:rPr lang="en-US" dirty="0"/>
              <a:t>Machine learning turns the traditional programing model upside down.</a:t>
            </a:r>
            <a:endParaRPr lang="en-AU" dirty="0"/>
          </a:p>
        </p:txBody>
      </p:sp>
      <p:pic>
        <p:nvPicPr>
          <p:cNvPr id="6" name="Picture 5">
            <a:extLst>
              <a:ext uri="{FF2B5EF4-FFF2-40B4-BE49-F238E27FC236}">
                <a16:creationId xmlns:a16="http://schemas.microsoft.com/office/drawing/2014/main" id="{8ED12AD0-53E8-60C8-FE9E-6349F5BBF2B3}"/>
              </a:ext>
            </a:extLst>
          </p:cNvPr>
          <p:cNvPicPr>
            <a:picLocks noChangeAspect="1"/>
          </p:cNvPicPr>
          <p:nvPr/>
        </p:nvPicPr>
        <p:blipFill>
          <a:blip r:embed="rId2"/>
          <a:stretch>
            <a:fillRect/>
          </a:stretch>
        </p:blipFill>
        <p:spPr>
          <a:xfrm>
            <a:off x="2524125" y="2724150"/>
            <a:ext cx="7143750" cy="3524250"/>
          </a:xfrm>
          <a:prstGeom prst="rect">
            <a:avLst/>
          </a:prstGeom>
        </p:spPr>
      </p:pic>
      <p:sp>
        <p:nvSpPr>
          <p:cNvPr id="7" name="Slide Number Placeholder 6">
            <a:extLst>
              <a:ext uri="{FF2B5EF4-FFF2-40B4-BE49-F238E27FC236}">
                <a16:creationId xmlns:a16="http://schemas.microsoft.com/office/drawing/2014/main" id="{E8193886-87E6-2B67-C091-9E2FF98EE344}"/>
              </a:ext>
            </a:extLst>
          </p:cNvPr>
          <p:cNvSpPr>
            <a:spLocks noGrp="1"/>
          </p:cNvSpPr>
          <p:nvPr>
            <p:ph type="sldNum" sz="quarter" idx="12"/>
          </p:nvPr>
        </p:nvSpPr>
        <p:spPr/>
        <p:txBody>
          <a:bodyPr/>
          <a:lstStyle/>
          <a:p>
            <a:fld id="{D26C05DC-8A46-431C-AB0F-F7F5BF98DABD}" type="slidenum">
              <a:rPr lang="en-AU" smtClean="0"/>
              <a:t>11</a:t>
            </a:fld>
            <a:endParaRPr lang="en-AU"/>
          </a:p>
        </p:txBody>
      </p:sp>
    </p:spTree>
    <p:extLst>
      <p:ext uri="{BB962C8B-B14F-4D97-AF65-F5344CB8AC3E}">
        <p14:creationId xmlns:p14="http://schemas.microsoft.com/office/powerpoint/2010/main" val="4103284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0D662-331D-B381-8ACF-C650037E4424}"/>
              </a:ext>
            </a:extLst>
          </p:cNvPr>
          <p:cNvSpPr>
            <a:spLocks noGrp="1"/>
          </p:cNvSpPr>
          <p:nvPr>
            <p:ph type="title"/>
          </p:nvPr>
        </p:nvSpPr>
        <p:spPr/>
        <p:txBody>
          <a:bodyPr/>
          <a:lstStyle/>
          <a:p>
            <a:r>
              <a:rPr lang="en-AU" dirty="0"/>
              <a:t>Data Science</a:t>
            </a:r>
          </a:p>
        </p:txBody>
      </p:sp>
      <p:sp>
        <p:nvSpPr>
          <p:cNvPr id="3" name="Content Placeholder 2">
            <a:extLst>
              <a:ext uri="{FF2B5EF4-FFF2-40B4-BE49-F238E27FC236}">
                <a16:creationId xmlns:a16="http://schemas.microsoft.com/office/drawing/2014/main" id="{CCC86523-57D1-A2AF-4815-C29F497E6ACD}"/>
              </a:ext>
            </a:extLst>
          </p:cNvPr>
          <p:cNvSpPr>
            <a:spLocks noGrp="1"/>
          </p:cNvSpPr>
          <p:nvPr>
            <p:ph idx="1"/>
          </p:nvPr>
        </p:nvSpPr>
        <p:spPr/>
        <p:txBody>
          <a:bodyPr>
            <a:normAutofit/>
          </a:bodyPr>
          <a:lstStyle/>
          <a:p>
            <a:pPr algn="just"/>
            <a:r>
              <a:rPr lang="en-US" dirty="0"/>
              <a:t>Data science is the business application of machine learning, artificial intelligence, and other quantitative fields like statistics, visualization, and mathematics.</a:t>
            </a:r>
          </a:p>
          <a:p>
            <a:pPr algn="just"/>
            <a:r>
              <a:rPr lang="en-US" dirty="0"/>
              <a:t>It is an interdisciplinary field that </a:t>
            </a:r>
            <a:r>
              <a:rPr lang="en-US" dirty="0">
                <a:solidFill>
                  <a:srgbClr val="FF0000"/>
                </a:solidFill>
              </a:rPr>
              <a:t>extracts value from data</a:t>
            </a:r>
            <a:r>
              <a:rPr lang="en-US" dirty="0"/>
              <a:t>.</a:t>
            </a:r>
          </a:p>
          <a:p>
            <a:pPr algn="just"/>
            <a:r>
              <a:rPr lang="en-US" dirty="0"/>
              <a:t>It relies heavily on machine learning.</a:t>
            </a:r>
          </a:p>
          <a:p>
            <a:pPr algn="just"/>
            <a:r>
              <a:rPr lang="en-US" dirty="0"/>
              <a:t> Examples of data science user cases are: </a:t>
            </a:r>
          </a:p>
          <a:p>
            <a:pPr lvl="1" algn="just"/>
            <a:r>
              <a:rPr lang="en-US" dirty="0">
                <a:solidFill>
                  <a:srgbClr val="00B0F0"/>
                </a:solidFill>
              </a:rPr>
              <a:t>recommendation engines </a:t>
            </a:r>
            <a:r>
              <a:rPr lang="en-US" dirty="0"/>
              <a:t>that can recommend movies for a particular user, </a:t>
            </a:r>
          </a:p>
          <a:p>
            <a:pPr lvl="1" algn="just"/>
            <a:r>
              <a:rPr lang="en-US" dirty="0">
                <a:solidFill>
                  <a:srgbClr val="00B0F0"/>
                </a:solidFill>
              </a:rPr>
              <a:t>a fraud alert model </a:t>
            </a:r>
            <a:r>
              <a:rPr lang="en-US" dirty="0"/>
              <a:t>that detects fraudulent credit card transactions, </a:t>
            </a:r>
          </a:p>
          <a:p>
            <a:pPr lvl="1" algn="just"/>
            <a:r>
              <a:rPr lang="en-US" dirty="0">
                <a:solidFill>
                  <a:srgbClr val="00B0F0"/>
                </a:solidFill>
              </a:rPr>
              <a:t>find customers </a:t>
            </a:r>
            <a:r>
              <a:rPr lang="en-US" dirty="0"/>
              <a:t>who will most likely buy a product, or predict revenue for the next quarter.</a:t>
            </a:r>
            <a:endParaRPr lang="en-AU" dirty="0"/>
          </a:p>
        </p:txBody>
      </p:sp>
      <p:sp>
        <p:nvSpPr>
          <p:cNvPr id="5" name="Slide Number Placeholder 4">
            <a:extLst>
              <a:ext uri="{FF2B5EF4-FFF2-40B4-BE49-F238E27FC236}">
                <a16:creationId xmlns:a16="http://schemas.microsoft.com/office/drawing/2014/main" id="{04503AB8-1215-A734-C9F2-673CA7279172}"/>
              </a:ext>
            </a:extLst>
          </p:cNvPr>
          <p:cNvSpPr>
            <a:spLocks noGrp="1"/>
          </p:cNvSpPr>
          <p:nvPr>
            <p:ph type="sldNum" sz="quarter" idx="12"/>
          </p:nvPr>
        </p:nvSpPr>
        <p:spPr/>
        <p:txBody>
          <a:bodyPr/>
          <a:lstStyle/>
          <a:p>
            <a:fld id="{D26C05DC-8A46-431C-AB0F-F7F5BF98DABD}" type="slidenum">
              <a:rPr lang="en-AU" smtClean="0"/>
              <a:t>12</a:t>
            </a:fld>
            <a:endParaRPr lang="en-AU"/>
          </a:p>
        </p:txBody>
      </p:sp>
    </p:spTree>
    <p:extLst>
      <p:ext uri="{BB962C8B-B14F-4D97-AF65-F5344CB8AC3E}">
        <p14:creationId xmlns:p14="http://schemas.microsoft.com/office/powerpoint/2010/main" val="697204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24A8-FFFA-BD0C-DF8A-48CFA165C068}"/>
              </a:ext>
            </a:extLst>
          </p:cNvPr>
          <p:cNvSpPr>
            <a:spLocks noGrp="1"/>
          </p:cNvSpPr>
          <p:nvPr>
            <p:ph type="title"/>
          </p:nvPr>
        </p:nvSpPr>
        <p:spPr/>
        <p:txBody>
          <a:bodyPr/>
          <a:lstStyle/>
          <a:p>
            <a:r>
              <a:rPr lang="en-AU" dirty="0"/>
              <a:t>What is Data Science?</a:t>
            </a:r>
          </a:p>
        </p:txBody>
      </p:sp>
      <p:sp>
        <p:nvSpPr>
          <p:cNvPr id="3" name="Content Placeholder 2">
            <a:extLst>
              <a:ext uri="{FF2B5EF4-FFF2-40B4-BE49-F238E27FC236}">
                <a16:creationId xmlns:a16="http://schemas.microsoft.com/office/drawing/2014/main" id="{B27B0BA3-19C0-D821-82D5-0C9EEF712B4E}"/>
              </a:ext>
            </a:extLst>
          </p:cNvPr>
          <p:cNvSpPr>
            <a:spLocks noGrp="1"/>
          </p:cNvSpPr>
          <p:nvPr>
            <p:ph idx="1"/>
          </p:nvPr>
        </p:nvSpPr>
        <p:spPr/>
        <p:txBody>
          <a:bodyPr/>
          <a:lstStyle/>
          <a:p>
            <a:pPr algn="just"/>
            <a:r>
              <a:rPr lang="en-US" dirty="0"/>
              <a:t>Data science starts with </a:t>
            </a:r>
            <a:r>
              <a:rPr lang="en-US" b="1" dirty="0"/>
              <a:t>data</a:t>
            </a:r>
            <a:r>
              <a:rPr lang="en-US" dirty="0"/>
              <a:t>, which can range from </a:t>
            </a:r>
            <a:r>
              <a:rPr lang="en-US" dirty="0">
                <a:solidFill>
                  <a:srgbClr val="00B0F0"/>
                </a:solidFill>
              </a:rPr>
              <a:t>a simple array of a few numeric observations to a complex matrix of millions of observations with thousands of variables</a:t>
            </a:r>
            <a:r>
              <a:rPr lang="en-US" dirty="0"/>
              <a:t>.</a:t>
            </a:r>
          </a:p>
          <a:p>
            <a:pPr algn="just"/>
            <a:r>
              <a:rPr lang="en-US" dirty="0"/>
              <a:t>Data science utilizes certain specialized </a:t>
            </a:r>
            <a:r>
              <a:rPr lang="en-US" dirty="0">
                <a:solidFill>
                  <a:srgbClr val="00B0F0"/>
                </a:solidFill>
              </a:rPr>
              <a:t>computational methods </a:t>
            </a:r>
            <a:r>
              <a:rPr lang="en-US" dirty="0"/>
              <a:t>in order to discover meaningful and useful structures within a </a:t>
            </a:r>
            <a:r>
              <a:rPr lang="en-US" b="1" dirty="0"/>
              <a:t>dataset</a:t>
            </a:r>
            <a:r>
              <a:rPr lang="en-US" dirty="0"/>
              <a:t>.</a:t>
            </a:r>
          </a:p>
          <a:p>
            <a:pPr algn="just"/>
            <a:r>
              <a:rPr lang="en-US" dirty="0"/>
              <a:t>The discipline of data science coexists and is closely associated with a number of related areas such as database systems, data engineering, visualization, data analysis, experimentation, and business intelligence (BI).</a:t>
            </a:r>
            <a:endParaRPr lang="en-AU" dirty="0"/>
          </a:p>
        </p:txBody>
      </p:sp>
      <p:sp>
        <p:nvSpPr>
          <p:cNvPr id="4" name="Rectangle 3">
            <a:extLst>
              <a:ext uri="{FF2B5EF4-FFF2-40B4-BE49-F238E27FC236}">
                <a16:creationId xmlns:a16="http://schemas.microsoft.com/office/drawing/2014/main" id="{0B98C49D-6A98-A57E-6A58-015B87C330E2}"/>
              </a:ext>
            </a:extLst>
          </p:cNvPr>
          <p:cNvSpPr/>
          <p:nvPr/>
        </p:nvSpPr>
        <p:spPr>
          <a:xfrm>
            <a:off x="528320" y="5323840"/>
            <a:ext cx="11297920" cy="9245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solidFill>
                  <a:srgbClr val="FF0000"/>
                </a:solidFill>
              </a:rPr>
              <a:t>Data science is a collection of techniques used to extract value from data</a:t>
            </a:r>
            <a:r>
              <a:rPr lang="en-US" sz="2400" dirty="0"/>
              <a:t>.</a:t>
            </a:r>
            <a:endParaRPr lang="en-AU" sz="2400" dirty="0"/>
          </a:p>
        </p:txBody>
      </p:sp>
      <p:sp>
        <p:nvSpPr>
          <p:cNvPr id="5" name="Slide Number Placeholder 4">
            <a:extLst>
              <a:ext uri="{FF2B5EF4-FFF2-40B4-BE49-F238E27FC236}">
                <a16:creationId xmlns:a16="http://schemas.microsoft.com/office/drawing/2014/main" id="{E3C1C4FF-D207-E4C2-A21E-40947FB87A02}"/>
              </a:ext>
            </a:extLst>
          </p:cNvPr>
          <p:cNvSpPr>
            <a:spLocks noGrp="1"/>
          </p:cNvSpPr>
          <p:nvPr>
            <p:ph type="sldNum" sz="quarter" idx="12"/>
          </p:nvPr>
        </p:nvSpPr>
        <p:spPr/>
        <p:txBody>
          <a:bodyPr/>
          <a:lstStyle/>
          <a:p>
            <a:fld id="{D26C05DC-8A46-431C-AB0F-F7F5BF98DABD}" type="slidenum">
              <a:rPr lang="en-AU" smtClean="0"/>
              <a:t>13</a:t>
            </a:fld>
            <a:endParaRPr lang="en-AU"/>
          </a:p>
        </p:txBody>
      </p:sp>
    </p:spTree>
    <p:extLst>
      <p:ext uri="{BB962C8B-B14F-4D97-AF65-F5344CB8AC3E}">
        <p14:creationId xmlns:p14="http://schemas.microsoft.com/office/powerpoint/2010/main" val="1818069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F4C6-912B-C22F-5E3C-11ECE1E54F0D}"/>
              </a:ext>
            </a:extLst>
          </p:cNvPr>
          <p:cNvSpPr>
            <a:spLocks noGrp="1"/>
          </p:cNvSpPr>
          <p:nvPr>
            <p:ph type="title"/>
          </p:nvPr>
        </p:nvSpPr>
        <p:spPr/>
        <p:txBody>
          <a:bodyPr/>
          <a:lstStyle/>
          <a:p>
            <a:r>
              <a:rPr lang="en-AU" dirty="0"/>
              <a:t>Dataset</a:t>
            </a:r>
          </a:p>
        </p:txBody>
      </p:sp>
      <p:sp>
        <p:nvSpPr>
          <p:cNvPr id="5" name="Slide Number Placeholder 4">
            <a:extLst>
              <a:ext uri="{FF2B5EF4-FFF2-40B4-BE49-F238E27FC236}">
                <a16:creationId xmlns:a16="http://schemas.microsoft.com/office/drawing/2014/main" id="{9926C626-813F-C64B-1910-739BF89B8297}"/>
              </a:ext>
            </a:extLst>
          </p:cNvPr>
          <p:cNvSpPr>
            <a:spLocks noGrp="1"/>
          </p:cNvSpPr>
          <p:nvPr>
            <p:ph type="sldNum" sz="quarter" idx="12"/>
          </p:nvPr>
        </p:nvSpPr>
        <p:spPr/>
        <p:txBody>
          <a:bodyPr/>
          <a:lstStyle/>
          <a:p>
            <a:fld id="{D26C05DC-8A46-431C-AB0F-F7F5BF98DABD}" type="slidenum">
              <a:rPr lang="en-AU" smtClean="0"/>
              <a:t>14</a:t>
            </a:fld>
            <a:endParaRPr lang="en-AU"/>
          </a:p>
        </p:txBody>
      </p:sp>
      <p:graphicFrame>
        <p:nvGraphicFramePr>
          <p:cNvPr id="3" name="Table 2">
            <a:extLst>
              <a:ext uri="{FF2B5EF4-FFF2-40B4-BE49-F238E27FC236}">
                <a16:creationId xmlns:a16="http://schemas.microsoft.com/office/drawing/2014/main" id="{08D2BB39-5B9A-8663-6CAF-512046C58B87}"/>
              </a:ext>
            </a:extLst>
          </p:cNvPr>
          <p:cNvGraphicFramePr>
            <a:graphicFrameLocks noGrp="1"/>
          </p:cNvGraphicFramePr>
          <p:nvPr>
            <p:extLst>
              <p:ext uri="{D42A27DB-BD31-4B8C-83A1-F6EECF244321}">
                <p14:modId xmlns:p14="http://schemas.microsoft.com/office/powerpoint/2010/main" val="4033370177"/>
              </p:ext>
            </p:extLst>
          </p:nvPr>
        </p:nvGraphicFramePr>
        <p:xfrm>
          <a:off x="1276539" y="2110740"/>
          <a:ext cx="9638921" cy="3291840"/>
        </p:xfrm>
        <a:graphic>
          <a:graphicData uri="http://schemas.openxmlformats.org/drawingml/2006/table">
            <a:tbl>
              <a:tblPr>
                <a:tableStyleId>{D7AC3CCA-C797-4891-BE02-D94E43425B78}</a:tableStyleId>
              </a:tblPr>
              <a:tblGrid>
                <a:gridCol w="1416368">
                  <a:extLst>
                    <a:ext uri="{9D8B030D-6E8A-4147-A177-3AD203B41FA5}">
                      <a16:colId xmlns:a16="http://schemas.microsoft.com/office/drawing/2014/main" val="3628694711"/>
                    </a:ext>
                  </a:extLst>
                </a:gridCol>
                <a:gridCol w="1021271">
                  <a:extLst>
                    <a:ext uri="{9D8B030D-6E8A-4147-A177-3AD203B41FA5}">
                      <a16:colId xmlns:a16="http://schemas.microsoft.com/office/drawing/2014/main" val="587996913"/>
                    </a:ext>
                  </a:extLst>
                </a:gridCol>
                <a:gridCol w="670433">
                  <a:extLst>
                    <a:ext uri="{9D8B030D-6E8A-4147-A177-3AD203B41FA5}">
                      <a16:colId xmlns:a16="http://schemas.microsoft.com/office/drawing/2014/main" val="1599220004"/>
                    </a:ext>
                  </a:extLst>
                </a:gridCol>
                <a:gridCol w="1086168">
                  <a:extLst>
                    <a:ext uri="{9D8B030D-6E8A-4147-A177-3AD203B41FA5}">
                      <a16:colId xmlns:a16="http://schemas.microsoft.com/office/drawing/2014/main" val="1531784632"/>
                    </a:ext>
                  </a:extLst>
                </a:gridCol>
                <a:gridCol w="1506855">
                  <a:extLst>
                    <a:ext uri="{9D8B030D-6E8A-4147-A177-3AD203B41FA5}">
                      <a16:colId xmlns:a16="http://schemas.microsoft.com/office/drawing/2014/main" val="521583013"/>
                    </a:ext>
                  </a:extLst>
                </a:gridCol>
                <a:gridCol w="1771968">
                  <a:extLst>
                    <a:ext uri="{9D8B030D-6E8A-4147-A177-3AD203B41FA5}">
                      <a16:colId xmlns:a16="http://schemas.microsoft.com/office/drawing/2014/main" val="1710978908"/>
                    </a:ext>
                  </a:extLst>
                </a:gridCol>
                <a:gridCol w="2165858">
                  <a:extLst>
                    <a:ext uri="{9D8B030D-6E8A-4147-A177-3AD203B41FA5}">
                      <a16:colId xmlns:a16="http://schemas.microsoft.com/office/drawing/2014/main" val="269209145"/>
                    </a:ext>
                  </a:extLst>
                </a:gridCol>
              </a:tblGrid>
              <a:tr h="0">
                <a:tc>
                  <a:txBody>
                    <a:bodyPr/>
                    <a:lstStyle/>
                    <a:p>
                      <a:pPr>
                        <a:buNone/>
                      </a:pPr>
                      <a:r>
                        <a:rPr lang="en-GB" b="1"/>
                        <a:t>Student ID</a:t>
                      </a:r>
                    </a:p>
                  </a:txBody>
                  <a:tcPr anchor="ctr"/>
                </a:tc>
                <a:tc>
                  <a:txBody>
                    <a:bodyPr/>
                    <a:lstStyle/>
                    <a:p>
                      <a:pPr>
                        <a:buNone/>
                      </a:pPr>
                      <a:r>
                        <a:rPr lang="en-GB" b="1"/>
                        <a:t>Name</a:t>
                      </a:r>
                    </a:p>
                  </a:txBody>
                  <a:tcPr anchor="ctr"/>
                </a:tc>
                <a:tc>
                  <a:txBody>
                    <a:bodyPr/>
                    <a:lstStyle/>
                    <a:p>
                      <a:pPr>
                        <a:buNone/>
                      </a:pPr>
                      <a:r>
                        <a:rPr lang="en-GB" b="1"/>
                        <a:t>Age</a:t>
                      </a:r>
                    </a:p>
                  </a:txBody>
                  <a:tcPr anchor="ctr"/>
                </a:tc>
                <a:tc>
                  <a:txBody>
                    <a:bodyPr/>
                    <a:lstStyle/>
                    <a:p>
                      <a:pPr>
                        <a:buNone/>
                      </a:pPr>
                      <a:r>
                        <a:rPr lang="en-GB" b="1"/>
                        <a:t>Gender</a:t>
                      </a:r>
                    </a:p>
                  </a:txBody>
                  <a:tcPr anchor="ctr"/>
                </a:tc>
                <a:tc>
                  <a:txBody>
                    <a:bodyPr/>
                    <a:lstStyle/>
                    <a:p>
                      <a:pPr>
                        <a:buNone/>
                      </a:pPr>
                      <a:r>
                        <a:rPr lang="en-GB" b="1"/>
                        <a:t>Math Score</a:t>
                      </a:r>
                    </a:p>
                  </a:txBody>
                  <a:tcPr anchor="ctr"/>
                </a:tc>
                <a:tc>
                  <a:txBody>
                    <a:bodyPr/>
                    <a:lstStyle/>
                    <a:p>
                      <a:pPr>
                        <a:buNone/>
                      </a:pPr>
                      <a:r>
                        <a:rPr lang="en-GB" b="1"/>
                        <a:t>English Score</a:t>
                      </a:r>
                    </a:p>
                  </a:txBody>
                  <a:tcPr anchor="ctr"/>
                </a:tc>
                <a:tc>
                  <a:txBody>
                    <a:bodyPr/>
                    <a:lstStyle/>
                    <a:p>
                      <a:pPr>
                        <a:buNone/>
                      </a:pPr>
                      <a:r>
                        <a:rPr lang="en-GB" b="1" dirty="0"/>
                        <a:t>Attendance (%)</a:t>
                      </a:r>
                    </a:p>
                  </a:txBody>
                  <a:tcPr anchor="ctr"/>
                </a:tc>
                <a:extLst>
                  <a:ext uri="{0D108BD9-81ED-4DB2-BD59-A6C34878D82A}">
                    <a16:rowId xmlns:a16="http://schemas.microsoft.com/office/drawing/2014/main" val="3589899418"/>
                  </a:ext>
                </a:extLst>
              </a:tr>
              <a:tr h="0">
                <a:tc>
                  <a:txBody>
                    <a:bodyPr/>
                    <a:lstStyle/>
                    <a:p>
                      <a:pPr>
                        <a:buNone/>
                      </a:pPr>
                      <a:r>
                        <a:rPr lang="en-GB"/>
                        <a:t>101</a:t>
                      </a:r>
                    </a:p>
                  </a:txBody>
                  <a:tcPr anchor="ctr"/>
                </a:tc>
                <a:tc>
                  <a:txBody>
                    <a:bodyPr/>
                    <a:lstStyle/>
                    <a:p>
                      <a:pPr>
                        <a:buNone/>
                      </a:pPr>
                      <a:r>
                        <a:rPr lang="en-GB"/>
                        <a:t>Alice</a:t>
                      </a:r>
                    </a:p>
                  </a:txBody>
                  <a:tcPr anchor="ctr"/>
                </a:tc>
                <a:tc>
                  <a:txBody>
                    <a:bodyPr/>
                    <a:lstStyle/>
                    <a:p>
                      <a:pPr>
                        <a:buNone/>
                      </a:pPr>
                      <a:r>
                        <a:rPr lang="en-GB"/>
                        <a:t>17</a:t>
                      </a:r>
                    </a:p>
                  </a:txBody>
                  <a:tcPr anchor="ctr"/>
                </a:tc>
                <a:tc>
                  <a:txBody>
                    <a:bodyPr/>
                    <a:lstStyle/>
                    <a:p>
                      <a:pPr>
                        <a:buNone/>
                      </a:pPr>
                      <a:r>
                        <a:rPr lang="en-GB"/>
                        <a:t>F</a:t>
                      </a:r>
                    </a:p>
                  </a:txBody>
                  <a:tcPr anchor="ctr"/>
                </a:tc>
                <a:tc>
                  <a:txBody>
                    <a:bodyPr/>
                    <a:lstStyle/>
                    <a:p>
                      <a:pPr>
                        <a:buNone/>
                      </a:pPr>
                      <a:r>
                        <a:rPr lang="en-GB"/>
                        <a:t>85</a:t>
                      </a:r>
                    </a:p>
                  </a:txBody>
                  <a:tcPr anchor="ctr"/>
                </a:tc>
                <a:tc>
                  <a:txBody>
                    <a:bodyPr/>
                    <a:lstStyle/>
                    <a:p>
                      <a:pPr>
                        <a:buNone/>
                      </a:pPr>
                      <a:r>
                        <a:rPr lang="en-GB"/>
                        <a:t>88</a:t>
                      </a:r>
                    </a:p>
                  </a:txBody>
                  <a:tcPr anchor="ctr"/>
                </a:tc>
                <a:tc>
                  <a:txBody>
                    <a:bodyPr/>
                    <a:lstStyle/>
                    <a:p>
                      <a:pPr>
                        <a:buNone/>
                      </a:pPr>
                      <a:r>
                        <a:rPr lang="en-GB"/>
                        <a:t>95</a:t>
                      </a:r>
                    </a:p>
                  </a:txBody>
                  <a:tcPr anchor="ctr"/>
                </a:tc>
                <a:extLst>
                  <a:ext uri="{0D108BD9-81ED-4DB2-BD59-A6C34878D82A}">
                    <a16:rowId xmlns:a16="http://schemas.microsoft.com/office/drawing/2014/main" val="1336494411"/>
                  </a:ext>
                </a:extLst>
              </a:tr>
              <a:tr h="0">
                <a:tc>
                  <a:txBody>
                    <a:bodyPr/>
                    <a:lstStyle/>
                    <a:p>
                      <a:pPr>
                        <a:buNone/>
                      </a:pPr>
                      <a:r>
                        <a:rPr lang="en-GB"/>
                        <a:t>102</a:t>
                      </a:r>
                    </a:p>
                  </a:txBody>
                  <a:tcPr anchor="ctr"/>
                </a:tc>
                <a:tc>
                  <a:txBody>
                    <a:bodyPr/>
                    <a:lstStyle/>
                    <a:p>
                      <a:pPr>
                        <a:buNone/>
                      </a:pPr>
                      <a:r>
                        <a:rPr lang="en-GB"/>
                        <a:t>Bob</a:t>
                      </a:r>
                    </a:p>
                  </a:txBody>
                  <a:tcPr anchor="ctr"/>
                </a:tc>
                <a:tc>
                  <a:txBody>
                    <a:bodyPr/>
                    <a:lstStyle/>
                    <a:p>
                      <a:pPr>
                        <a:buNone/>
                      </a:pPr>
                      <a:r>
                        <a:rPr lang="en-GB"/>
                        <a:t>18</a:t>
                      </a:r>
                    </a:p>
                  </a:txBody>
                  <a:tcPr anchor="ctr"/>
                </a:tc>
                <a:tc>
                  <a:txBody>
                    <a:bodyPr/>
                    <a:lstStyle/>
                    <a:p>
                      <a:pPr>
                        <a:buNone/>
                      </a:pPr>
                      <a:r>
                        <a:rPr lang="en-GB"/>
                        <a:t>M</a:t>
                      </a:r>
                    </a:p>
                  </a:txBody>
                  <a:tcPr anchor="ctr"/>
                </a:tc>
                <a:tc>
                  <a:txBody>
                    <a:bodyPr/>
                    <a:lstStyle/>
                    <a:p>
                      <a:pPr>
                        <a:buNone/>
                      </a:pPr>
                      <a:r>
                        <a:rPr lang="en-GB"/>
                        <a:t>78</a:t>
                      </a:r>
                    </a:p>
                  </a:txBody>
                  <a:tcPr anchor="ctr"/>
                </a:tc>
                <a:tc>
                  <a:txBody>
                    <a:bodyPr/>
                    <a:lstStyle/>
                    <a:p>
                      <a:pPr>
                        <a:buNone/>
                      </a:pPr>
                      <a:r>
                        <a:rPr lang="en-GB"/>
                        <a:t>74</a:t>
                      </a:r>
                    </a:p>
                  </a:txBody>
                  <a:tcPr anchor="ctr"/>
                </a:tc>
                <a:tc>
                  <a:txBody>
                    <a:bodyPr/>
                    <a:lstStyle/>
                    <a:p>
                      <a:pPr>
                        <a:buNone/>
                      </a:pPr>
                      <a:r>
                        <a:rPr lang="en-GB"/>
                        <a:t>80</a:t>
                      </a:r>
                    </a:p>
                  </a:txBody>
                  <a:tcPr anchor="ctr"/>
                </a:tc>
                <a:extLst>
                  <a:ext uri="{0D108BD9-81ED-4DB2-BD59-A6C34878D82A}">
                    <a16:rowId xmlns:a16="http://schemas.microsoft.com/office/drawing/2014/main" val="99326674"/>
                  </a:ext>
                </a:extLst>
              </a:tr>
              <a:tr h="0">
                <a:tc>
                  <a:txBody>
                    <a:bodyPr/>
                    <a:lstStyle/>
                    <a:p>
                      <a:pPr>
                        <a:buNone/>
                      </a:pPr>
                      <a:r>
                        <a:rPr lang="en-GB"/>
                        <a:t>103</a:t>
                      </a:r>
                    </a:p>
                  </a:txBody>
                  <a:tcPr anchor="ctr"/>
                </a:tc>
                <a:tc>
                  <a:txBody>
                    <a:bodyPr/>
                    <a:lstStyle/>
                    <a:p>
                      <a:pPr>
                        <a:buNone/>
                      </a:pPr>
                      <a:r>
                        <a:rPr lang="en-GB"/>
                        <a:t>Charlie</a:t>
                      </a:r>
                    </a:p>
                  </a:txBody>
                  <a:tcPr anchor="ctr"/>
                </a:tc>
                <a:tc>
                  <a:txBody>
                    <a:bodyPr/>
                    <a:lstStyle/>
                    <a:p>
                      <a:pPr>
                        <a:buNone/>
                      </a:pPr>
                      <a:r>
                        <a:rPr lang="en-GB"/>
                        <a:t>17</a:t>
                      </a:r>
                    </a:p>
                  </a:txBody>
                  <a:tcPr anchor="ctr"/>
                </a:tc>
                <a:tc>
                  <a:txBody>
                    <a:bodyPr/>
                    <a:lstStyle/>
                    <a:p>
                      <a:pPr>
                        <a:buNone/>
                      </a:pPr>
                      <a:r>
                        <a:rPr lang="en-GB"/>
                        <a:t>M</a:t>
                      </a:r>
                    </a:p>
                  </a:txBody>
                  <a:tcPr anchor="ctr"/>
                </a:tc>
                <a:tc>
                  <a:txBody>
                    <a:bodyPr/>
                    <a:lstStyle/>
                    <a:p>
                      <a:pPr>
                        <a:buNone/>
                      </a:pPr>
                      <a:r>
                        <a:rPr lang="en-GB"/>
                        <a:t>92</a:t>
                      </a:r>
                    </a:p>
                  </a:txBody>
                  <a:tcPr anchor="ctr"/>
                </a:tc>
                <a:tc>
                  <a:txBody>
                    <a:bodyPr/>
                    <a:lstStyle/>
                    <a:p>
                      <a:pPr>
                        <a:buNone/>
                      </a:pPr>
                      <a:r>
                        <a:rPr lang="en-GB"/>
                        <a:t>90</a:t>
                      </a:r>
                    </a:p>
                  </a:txBody>
                  <a:tcPr anchor="ctr"/>
                </a:tc>
                <a:tc>
                  <a:txBody>
                    <a:bodyPr/>
                    <a:lstStyle/>
                    <a:p>
                      <a:pPr>
                        <a:buNone/>
                      </a:pPr>
                      <a:r>
                        <a:rPr lang="en-GB"/>
                        <a:t>98</a:t>
                      </a:r>
                    </a:p>
                  </a:txBody>
                  <a:tcPr anchor="ctr"/>
                </a:tc>
                <a:extLst>
                  <a:ext uri="{0D108BD9-81ED-4DB2-BD59-A6C34878D82A}">
                    <a16:rowId xmlns:a16="http://schemas.microsoft.com/office/drawing/2014/main" val="1805321610"/>
                  </a:ext>
                </a:extLst>
              </a:tr>
              <a:tr h="0">
                <a:tc>
                  <a:txBody>
                    <a:bodyPr/>
                    <a:lstStyle/>
                    <a:p>
                      <a:pPr>
                        <a:buNone/>
                      </a:pPr>
                      <a:r>
                        <a:rPr lang="en-GB"/>
                        <a:t>104</a:t>
                      </a:r>
                    </a:p>
                  </a:txBody>
                  <a:tcPr anchor="ctr"/>
                </a:tc>
                <a:tc>
                  <a:txBody>
                    <a:bodyPr/>
                    <a:lstStyle/>
                    <a:p>
                      <a:pPr>
                        <a:buNone/>
                      </a:pPr>
                      <a:r>
                        <a:rPr lang="en-GB"/>
                        <a:t>Daisy</a:t>
                      </a:r>
                    </a:p>
                  </a:txBody>
                  <a:tcPr anchor="ctr"/>
                </a:tc>
                <a:tc>
                  <a:txBody>
                    <a:bodyPr/>
                    <a:lstStyle/>
                    <a:p>
                      <a:pPr>
                        <a:buNone/>
                      </a:pPr>
                      <a:r>
                        <a:rPr lang="en-GB"/>
                        <a:t>18</a:t>
                      </a:r>
                    </a:p>
                  </a:txBody>
                  <a:tcPr anchor="ctr"/>
                </a:tc>
                <a:tc>
                  <a:txBody>
                    <a:bodyPr/>
                    <a:lstStyle/>
                    <a:p>
                      <a:pPr>
                        <a:buNone/>
                      </a:pPr>
                      <a:r>
                        <a:rPr lang="en-GB"/>
                        <a:t>F</a:t>
                      </a:r>
                    </a:p>
                  </a:txBody>
                  <a:tcPr anchor="ctr"/>
                </a:tc>
                <a:tc>
                  <a:txBody>
                    <a:bodyPr/>
                    <a:lstStyle/>
                    <a:p>
                      <a:pPr>
                        <a:buNone/>
                      </a:pPr>
                      <a:r>
                        <a:rPr lang="en-GB"/>
                        <a:t>NA</a:t>
                      </a:r>
                    </a:p>
                  </a:txBody>
                  <a:tcPr anchor="ctr"/>
                </a:tc>
                <a:tc>
                  <a:txBody>
                    <a:bodyPr/>
                    <a:lstStyle/>
                    <a:p>
                      <a:pPr>
                        <a:buNone/>
                      </a:pPr>
                      <a:r>
                        <a:rPr lang="en-GB"/>
                        <a:t>85</a:t>
                      </a:r>
                    </a:p>
                  </a:txBody>
                  <a:tcPr anchor="ctr"/>
                </a:tc>
                <a:tc>
                  <a:txBody>
                    <a:bodyPr/>
                    <a:lstStyle/>
                    <a:p>
                      <a:pPr>
                        <a:buNone/>
                      </a:pPr>
                      <a:r>
                        <a:rPr lang="en-GB"/>
                        <a:t>88</a:t>
                      </a:r>
                    </a:p>
                  </a:txBody>
                  <a:tcPr anchor="ctr"/>
                </a:tc>
                <a:extLst>
                  <a:ext uri="{0D108BD9-81ED-4DB2-BD59-A6C34878D82A}">
                    <a16:rowId xmlns:a16="http://schemas.microsoft.com/office/drawing/2014/main" val="4201144986"/>
                  </a:ext>
                </a:extLst>
              </a:tr>
              <a:tr h="0">
                <a:tc>
                  <a:txBody>
                    <a:bodyPr/>
                    <a:lstStyle/>
                    <a:p>
                      <a:pPr>
                        <a:buNone/>
                      </a:pPr>
                      <a:r>
                        <a:rPr lang="en-GB"/>
                        <a:t>105</a:t>
                      </a:r>
                    </a:p>
                  </a:txBody>
                  <a:tcPr anchor="ctr"/>
                </a:tc>
                <a:tc>
                  <a:txBody>
                    <a:bodyPr/>
                    <a:lstStyle/>
                    <a:p>
                      <a:pPr>
                        <a:buNone/>
                      </a:pPr>
                      <a:r>
                        <a:rPr lang="en-GB"/>
                        <a:t>Eva</a:t>
                      </a:r>
                    </a:p>
                  </a:txBody>
                  <a:tcPr anchor="ctr"/>
                </a:tc>
                <a:tc>
                  <a:txBody>
                    <a:bodyPr/>
                    <a:lstStyle/>
                    <a:p>
                      <a:pPr>
                        <a:buNone/>
                      </a:pPr>
                      <a:r>
                        <a:rPr lang="en-GB"/>
                        <a:t>19</a:t>
                      </a:r>
                    </a:p>
                  </a:txBody>
                  <a:tcPr anchor="ctr"/>
                </a:tc>
                <a:tc>
                  <a:txBody>
                    <a:bodyPr/>
                    <a:lstStyle/>
                    <a:p>
                      <a:pPr>
                        <a:buNone/>
                      </a:pPr>
                      <a:r>
                        <a:rPr lang="en-GB"/>
                        <a:t>F</a:t>
                      </a:r>
                    </a:p>
                  </a:txBody>
                  <a:tcPr anchor="ctr"/>
                </a:tc>
                <a:tc>
                  <a:txBody>
                    <a:bodyPr/>
                    <a:lstStyle/>
                    <a:p>
                      <a:pPr>
                        <a:buNone/>
                      </a:pPr>
                      <a:r>
                        <a:rPr lang="en-GB"/>
                        <a:t>70</a:t>
                      </a:r>
                    </a:p>
                  </a:txBody>
                  <a:tcPr anchor="ctr"/>
                </a:tc>
                <a:tc>
                  <a:txBody>
                    <a:bodyPr/>
                    <a:lstStyle/>
                    <a:p>
                      <a:pPr>
                        <a:buNone/>
                      </a:pPr>
                      <a:r>
                        <a:rPr lang="en-GB"/>
                        <a:t>-10</a:t>
                      </a:r>
                    </a:p>
                  </a:txBody>
                  <a:tcPr anchor="ctr"/>
                </a:tc>
                <a:tc>
                  <a:txBody>
                    <a:bodyPr/>
                    <a:lstStyle/>
                    <a:p>
                      <a:pPr>
                        <a:buNone/>
                      </a:pPr>
                      <a:r>
                        <a:rPr lang="en-GB"/>
                        <a:t>75</a:t>
                      </a:r>
                    </a:p>
                  </a:txBody>
                  <a:tcPr anchor="ctr"/>
                </a:tc>
                <a:extLst>
                  <a:ext uri="{0D108BD9-81ED-4DB2-BD59-A6C34878D82A}">
                    <a16:rowId xmlns:a16="http://schemas.microsoft.com/office/drawing/2014/main" val="2470115682"/>
                  </a:ext>
                </a:extLst>
              </a:tr>
              <a:tr h="0">
                <a:tc>
                  <a:txBody>
                    <a:bodyPr/>
                    <a:lstStyle/>
                    <a:p>
                      <a:pPr>
                        <a:buNone/>
                      </a:pPr>
                      <a:r>
                        <a:rPr lang="en-GB"/>
                        <a:t>106</a:t>
                      </a:r>
                    </a:p>
                  </a:txBody>
                  <a:tcPr anchor="ctr"/>
                </a:tc>
                <a:tc>
                  <a:txBody>
                    <a:bodyPr/>
                    <a:lstStyle/>
                    <a:p>
                      <a:pPr>
                        <a:buNone/>
                      </a:pPr>
                      <a:r>
                        <a:rPr lang="en-GB"/>
                        <a:t>Frank</a:t>
                      </a:r>
                    </a:p>
                  </a:txBody>
                  <a:tcPr anchor="ctr"/>
                </a:tc>
                <a:tc>
                  <a:txBody>
                    <a:bodyPr/>
                    <a:lstStyle/>
                    <a:p>
                      <a:pPr>
                        <a:buNone/>
                      </a:pPr>
                      <a:r>
                        <a:rPr lang="en-GB"/>
                        <a:t>NA</a:t>
                      </a:r>
                    </a:p>
                  </a:txBody>
                  <a:tcPr anchor="ctr"/>
                </a:tc>
                <a:tc>
                  <a:txBody>
                    <a:bodyPr/>
                    <a:lstStyle/>
                    <a:p>
                      <a:pPr>
                        <a:buNone/>
                      </a:pPr>
                      <a:r>
                        <a:rPr lang="en-GB"/>
                        <a:t>M</a:t>
                      </a:r>
                    </a:p>
                  </a:txBody>
                  <a:tcPr anchor="ctr"/>
                </a:tc>
                <a:tc>
                  <a:txBody>
                    <a:bodyPr/>
                    <a:lstStyle/>
                    <a:p>
                      <a:pPr>
                        <a:buNone/>
                      </a:pPr>
                      <a:r>
                        <a:rPr lang="en-GB"/>
                        <a:t>88</a:t>
                      </a:r>
                    </a:p>
                  </a:txBody>
                  <a:tcPr anchor="ctr"/>
                </a:tc>
                <a:tc>
                  <a:txBody>
                    <a:bodyPr/>
                    <a:lstStyle/>
                    <a:p>
                      <a:pPr>
                        <a:buNone/>
                      </a:pPr>
                      <a:r>
                        <a:rPr lang="en-GB"/>
                        <a:t>84</a:t>
                      </a:r>
                    </a:p>
                  </a:txBody>
                  <a:tcPr anchor="ctr"/>
                </a:tc>
                <a:tc>
                  <a:txBody>
                    <a:bodyPr/>
                    <a:lstStyle/>
                    <a:p>
                      <a:pPr>
                        <a:buNone/>
                      </a:pPr>
                      <a:r>
                        <a:rPr lang="en-GB"/>
                        <a:t>NA</a:t>
                      </a:r>
                    </a:p>
                  </a:txBody>
                  <a:tcPr anchor="ctr"/>
                </a:tc>
                <a:extLst>
                  <a:ext uri="{0D108BD9-81ED-4DB2-BD59-A6C34878D82A}">
                    <a16:rowId xmlns:a16="http://schemas.microsoft.com/office/drawing/2014/main" val="2370746030"/>
                  </a:ext>
                </a:extLst>
              </a:tr>
              <a:tr h="0">
                <a:tc>
                  <a:txBody>
                    <a:bodyPr/>
                    <a:lstStyle/>
                    <a:p>
                      <a:pPr>
                        <a:buNone/>
                      </a:pPr>
                      <a:r>
                        <a:rPr lang="en-GB"/>
                        <a:t>107</a:t>
                      </a:r>
                    </a:p>
                  </a:txBody>
                  <a:tcPr anchor="ctr"/>
                </a:tc>
                <a:tc>
                  <a:txBody>
                    <a:bodyPr/>
                    <a:lstStyle/>
                    <a:p>
                      <a:pPr>
                        <a:buNone/>
                      </a:pPr>
                      <a:r>
                        <a:rPr lang="en-GB"/>
                        <a:t>Grace</a:t>
                      </a:r>
                    </a:p>
                  </a:txBody>
                  <a:tcPr anchor="ctr"/>
                </a:tc>
                <a:tc>
                  <a:txBody>
                    <a:bodyPr/>
                    <a:lstStyle/>
                    <a:p>
                      <a:pPr>
                        <a:buNone/>
                      </a:pPr>
                      <a:r>
                        <a:rPr lang="en-GB"/>
                        <a:t>17</a:t>
                      </a:r>
                    </a:p>
                  </a:txBody>
                  <a:tcPr anchor="ctr"/>
                </a:tc>
                <a:tc>
                  <a:txBody>
                    <a:bodyPr/>
                    <a:lstStyle/>
                    <a:p>
                      <a:pPr>
                        <a:buNone/>
                      </a:pPr>
                      <a:r>
                        <a:rPr lang="en-GB"/>
                        <a:t>F</a:t>
                      </a:r>
                    </a:p>
                  </a:txBody>
                  <a:tcPr anchor="ctr"/>
                </a:tc>
                <a:tc>
                  <a:txBody>
                    <a:bodyPr/>
                    <a:lstStyle/>
                    <a:p>
                      <a:pPr>
                        <a:buNone/>
                      </a:pPr>
                      <a:r>
                        <a:rPr lang="en-GB"/>
                        <a:t>95</a:t>
                      </a:r>
                    </a:p>
                  </a:txBody>
                  <a:tcPr anchor="ctr"/>
                </a:tc>
                <a:tc>
                  <a:txBody>
                    <a:bodyPr/>
                    <a:lstStyle/>
                    <a:p>
                      <a:pPr>
                        <a:buNone/>
                      </a:pPr>
                      <a:r>
                        <a:rPr lang="en-GB"/>
                        <a:t>95</a:t>
                      </a:r>
                    </a:p>
                  </a:txBody>
                  <a:tcPr anchor="ctr"/>
                </a:tc>
                <a:tc>
                  <a:txBody>
                    <a:bodyPr/>
                    <a:lstStyle/>
                    <a:p>
                      <a:pPr>
                        <a:buNone/>
                      </a:pPr>
                      <a:r>
                        <a:rPr lang="en-GB"/>
                        <a:t>100</a:t>
                      </a:r>
                    </a:p>
                  </a:txBody>
                  <a:tcPr anchor="ctr"/>
                </a:tc>
                <a:extLst>
                  <a:ext uri="{0D108BD9-81ED-4DB2-BD59-A6C34878D82A}">
                    <a16:rowId xmlns:a16="http://schemas.microsoft.com/office/drawing/2014/main" val="76995777"/>
                  </a:ext>
                </a:extLst>
              </a:tr>
              <a:tr h="0">
                <a:tc>
                  <a:txBody>
                    <a:bodyPr/>
                    <a:lstStyle/>
                    <a:p>
                      <a:pPr>
                        <a:buNone/>
                      </a:pPr>
                      <a:r>
                        <a:rPr lang="en-GB"/>
                        <a:t>108</a:t>
                      </a:r>
                    </a:p>
                  </a:txBody>
                  <a:tcPr anchor="ctr"/>
                </a:tc>
                <a:tc>
                  <a:txBody>
                    <a:bodyPr/>
                    <a:lstStyle/>
                    <a:p>
                      <a:pPr>
                        <a:buNone/>
                      </a:pPr>
                      <a:r>
                        <a:rPr lang="en-GB"/>
                        <a:t>Henry</a:t>
                      </a:r>
                    </a:p>
                  </a:txBody>
                  <a:tcPr anchor="ctr"/>
                </a:tc>
                <a:tc>
                  <a:txBody>
                    <a:bodyPr/>
                    <a:lstStyle/>
                    <a:p>
                      <a:pPr>
                        <a:buNone/>
                      </a:pPr>
                      <a:r>
                        <a:rPr lang="en-GB"/>
                        <a:t>18</a:t>
                      </a:r>
                    </a:p>
                  </a:txBody>
                  <a:tcPr anchor="ctr"/>
                </a:tc>
                <a:tc>
                  <a:txBody>
                    <a:bodyPr/>
                    <a:lstStyle/>
                    <a:p>
                      <a:pPr>
                        <a:buNone/>
                      </a:pPr>
                      <a:r>
                        <a:rPr lang="en-GB"/>
                        <a:t>M</a:t>
                      </a:r>
                    </a:p>
                  </a:txBody>
                  <a:tcPr anchor="ctr"/>
                </a:tc>
                <a:tc>
                  <a:txBody>
                    <a:bodyPr/>
                    <a:lstStyle/>
                    <a:p>
                      <a:pPr>
                        <a:buNone/>
                      </a:pPr>
                      <a:r>
                        <a:rPr lang="en-GB"/>
                        <a:t>60</a:t>
                      </a:r>
                    </a:p>
                  </a:txBody>
                  <a:tcPr anchor="ctr"/>
                </a:tc>
                <a:tc>
                  <a:txBody>
                    <a:bodyPr/>
                    <a:lstStyle/>
                    <a:p>
                      <a:pPr>
                        <a:buNone/>
                      </a:pPr>
                      <a:r>
                        <a:rPr lang="en-GB"/>
                        <a:t>65</a:t>
                      </a:r>
                    </a:p>
                  </a:txBody>
                  <a:tcPr anchor="ctr"/>
                </a:tc>
                <a:tc>
                  <a:txBody>
                    <a:bodyPr/>
                    <a:lstStyle/>
                    <a:p>
                      <a:pPr>
                        <a:buNone/>
                      </a:pPr>
                      <a:r>
                        <a:rPr lang="en-GB" dirty="0"/>
                        <a:t>60</a:t>
                      </a:r>
                    </a:p>
                  </a:txBody>
                  <a:tcPr anchor="ctr"/>
                </a:tc>
                <a:extLst>
                  <a:ext uri="{0D108BD9-81ED-4DB2-BD59-A6C34878D82A}">
                    <a16:rowId xmlns:a16="http://schemas.microsoft.com/office/drawing/2014/main" val="971947180"/>
                  </a:ext>
                </a:extLst>
              </a:tr>
            </a:tbl>
          </a:graphicData>
        </a:graphic>
      </p:graphicFrame>
    </p:spTree>
    <p:extLst>
      <p:ext uri="{BB962C8B-B14F-4D97-AF65-F5344CB8AC3E}">
        <p14:creationId xmlns:p14="http://schemas.microsoft.com/office/powerpoint/2010/main" val="167403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AB522-6E48-16C0-9E8B-10C5EE9F34F5}"/>
              </a:ext>
            </a:extLst>
          </p:cNvPr>
          <p:cNvSpPr>
            <a:spLocks noGrp="1"/>
          </p:cNvSpPr>
          <p:nvPr>
            <p:ph type="title"/>
          </p:nvPr>
        </p:nvSpPr>
        <p:spPr/>
        <p:txBody>
          <a:bodyPr/>
          <a:lstStyle/>
          <a:p>
            <a:r>
              <a:rPr lang="en-AU" dirty="0"/>
              <a:t>Key Features and Motivations</a:t>
            </a:r>
          </a:p>
        </p:txBody>
      </p:sp>
      <p:sp>
        <p:nvSpPr>
          <p:cNvPr id="3" name="Content Placeholder 2">
            <a:extLst>
              <a:ext uri="{FF2B5EF4-FFF2-40B4-BE49-F238E27FC236}">
                <a16:creationId xmlns:a16="http://schemas.microsoft.com/office/drawing/2014/main" id="{4EA36EB3-C7B2-AA9F-7714-67FE8776198E}"/>
              </a:ext>
            </a:extLst>
          </p:cNvPr>
          <p:cNvSpPr>
            <a:spLocks noGrp="1"/>
          </p:cNvSpPr>
          <p:nvPr>
            <p:ph idx="1"/>
          </p:nvPr>
        </p:nvSpPr>
        <p:spPr/>
        <p:txBody>
          <a:bodyPr/>
          <a:lstStyle/>
          <a:p>
            <a:r>
              <a:rPr lang="en-AU" dirty="0"/>
              <a:t>Extracting Meaningful Patterns</a:t>
            </a:r>
          </a:p>
          <a:p>
            <a:r>
              <a:rPr lang="en-AU" dirty="0"/>
              <a:t>Building Representative Models</a:t>
            </a:r>
          </a:p>
          <a:p>
            <a:r>
              <a:rPr lang="en-US" dirty="0"/>
              <a:t>Combination of Statistics, Machine Learning, and Computing</a:t>
            </a:r>
          </a:p>
          <a:p>
            <a:r>
              <a:rPr lang="en-AU" dirty="0"/>
              <a:t>Learning Algorithms</a:t>
            </a:r>
            <a:endParaRPr lang="en-US" dirty="0"/>
          </a:p>
          <a:p>
            <a:r>
              <a:rPr lang="en-AU" dirty="0"/>
              <a:t>Associated Fields</a:t>
            </a:r>
          </a:p>
        </p:txBody>
      </p:sp>
      <p:sp>
        <p:nvSpPr>
          <p:cNvPr id="4" name="Slide Number Placeholder 3">
            <a:extLst>
              <a:ext uri="{FF2B5EF4-FFF2-40B4-BE49-F238E27FC236}">
                <a16:creationId xmlns:a16="http://schemas.microsoft.com/office/drawing/2014/main" id="{BD2BB338-7950-F3DC-3FE8-4A9CB4ACFA4C}"/>
              </a:ext>
            </a:extLst>
          </p:cNvPr>
          <p:cNvSpPr>
            <a:spLocks noGrp="1"/>
          </p:cNvSpPr>
          <p:nvPr>
            <p:ph type="sldNum" sz="quarter" idx="12"/>
          </p:nvPr>
        </p:nvSpPr>
        <p:spPr/>
        <p:txBody>
          <a:bodyPr/>
          <a:lstStyle/>
          <a:p>
            <a:fld id="{D26C05DC-8A46-431C-AB0F-F7F5BF98DABD}" type="slidenum">
              <a:rPr lang="en-AU" smtClean="0"/>
              <a:t>15</a:t>
            </a:fld>
            <a:endParaRPr lang="en-AU"/>
          </a:p>
        </p:txBody>
      </p:sp>
    </p:spTree>
    <p:extLst>
      <p:ext uri="{BB962C8B-B14F-4D97-AF65-F5344CB8AC3E}">
        <p14:creationId xmlns:p14="http://schemas.microsoft.com/office/powerpoint/2010/main" val="3836632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59765-1669-B754-EEFC-2D24D862DCE2}"/>
              </a:ext>
            </a:extLst>
          </p:cNvPr>
          <p:cNvSpPr>
            <a:spLocks noGrp="1"/>
          </p:cNvSpPr>
          <p:nvPr>
            <p:ph type="title"/>
          </p:nvPr>
        </p:nvSpPr>
        <p:spPr/>
        <p:txBody>
          <a:bodyPr/>
          <a:lstStyle/>
          <a:p>
            <a:r>
              <a:rPr lang="en-AU" dirty="0"/>
              <a:t>Extracting Meaningful Patterns</a:t>
            </a:r>
          </a:p>
        </p:txBody>
      </p:sp>
      <p:sp>
        <p:nvSpPr>
          <p:cNvPr id="3" name="Content Placeholder 2">
            <a:extLst>
              <a:ext uri="{FF2B5EF4-FFF2-40B4-BE49-F238E27FC236}">
                <a16:creationId xmlns:a16="http://schemas.microsoft.com/office/drawing/2014/main" id="{5B635A58-00A7-AF06-9554-E5A51C331AC6}"/>
              </a:ext>
            </a:extLst>
          </p:cNvPr>
          <p:cNvSpPr>
            <a:spLocks noGrp="1"/>
          </p:cNvSpPr>
          <p:nvPr>
            <p:ph idx="1"/>
          </p:nvPr>
        </p:nvSpPr>
        <p:spPr/>
        <p:txBody>
          <a:bodyPr/>
          <a:lstStyle/>
          <a:p>
            <a:pPr algn="just"/>
            <a:r>
              <a:rPr lang="en-US" dirty="0">
                <a:solidFill>
                  <a:srgbClr val="FF0000"/>
                </a:solidFill>
              </a:rPr>
              <a:t>Knowledge discovery </a:t>
            </a:r>
            <a:r>
              <a:rPr lang="en-US" dirty="0"/>
              <a:t>in databases is the nontrivial process of identifying valid, novel, potentially useful, and ultimately understandable patterns or relationships within a dataset in order </a:t>
            </a:r>
            <a:r>
              <a:rPr lang="en-US" dirty="0">
                <a:solidFill>
                  <a:srgbClr val="FF0000"/>
                </a:solidFill>
              </a:rPr>
              <a:t>to make important decisions</a:t>
            </a:r>
            <a:r>
              <a:rPr lang="en-US" dirty="0"/>
              <a:t>.</a:t>
            </a:r>
          </a:p>
          <a:p>
            <a:pPr algn="just"/>
            <a:r>
              <a:rPr lang="en-US" dirty="0"/>
              <a:t>One of the key aspects of data science is the process of generalization of patterns from a dataset.</a:t>
            </a:r>
          </a:p>
          <a:p>
            <a:pPr algn="just"/>
            <a:r>
              <a:rPr lang="en-US" dirty="0"/>
              <a:t>The term novel indicates that data science is usually involved in finding </a:t>
            </a:r>
            <a:r>
              <a:rPr lang="en-US" dirty="0">
                <a:solidFill>
                  <a:srgbClr val="FF0000"/>
                </a:solidFill>
              </a:rPr>
              <a:t>previously unknown patterns </a:t>
            </a:r>
            <a:r>
              <a:rPr lang="en-US" dirty="0"/>
              <a:t>in data.</a:t>
            </a:r>
          </a:p>
          <a:p>
            <a:pPr algn="just"/>
            <a:r>
              <a:rPr lang="en-US" dirty="0"/>
              <a:t>The ultimate objective of data science is to find potentially useful conclusions that can be acted upon by the users of the analysis.</a:t>
            </a:r>
            <a:endParaRPr lang="en-AU" dirty="0"/>
          </a:p>
        </p:txBody>
      </p:sp>
      <p:sp>
        <p:nvSpPr>
          <p:cNvPr id="4" name="Slide Number Placeholder 3">
            <a:extLst>
              <a:ext uri="{FF2B5EF4-FFF2-40B4-BE49-F238E27FC236}">
                <a16:creationId xmlns:a16="http://schemas.microsoft.com/office/drawing/2014/main" id="{93C6366A-6766-D5BD-8614-B7D868E646B8}"/>
              </a:ext>
            </a:extLst>
          </p:cNvPr>
          <p:cNvSpPr>
            <a:spLocks noGrp="1"/>
          </p:cNvSpPr>
          <p:nvPr>
            <p:ph type="sldNum" sz="quarter" idx="12"/>
          </p:nvPr>
        </p:nvSpPr>
        <p:spPr/>
        <p:txBody>
          <a:bodyPr/>
          <a:lstStyle/>
          <a:p>
            <a:fld id="{D26C05DC-8A46-431C-AB0F-F7F5BF98DABD}" type="slidenum">
              <a:rPr lang="en-AU" smtClean="0"/>
              <a:t>16</a:t>
            </a:fld>
            <a:endParaRPr lang="en-AU"/>
          </a:p>
        </p:txBody>
      </p:sp>
    </p:spTree>
    <p:extLst>
      <p:ext uri="{BB962C8B-B14F-4D97-AF65-F5344CB8AC3E}">
        <p14:creationId xmlns:p14="http://schemas.microsoft.com/office/powerpoint/2010/main" val="720023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81EBE-B999-19BA-9271-0C0BA872A4E3}"/>
              </a:ext>
            </a:extLst>
          </p:cNvPr>
          <p:cNvSpPr>
            <a:spLocks noGrp="1"/>
          </p:cNvSpPr>
          <p:nvPr>
            <p:ph type="title"/>
          </p:nvPr>
        </p:nvSpPr>
        <p:spPr/>
        <p:txBody>
          <a:bodyPr/>
          <a:lstStyle/>
          <a:p>
            <a:r>
              <a:rPr lang="en-AU" dirty="0"/>
              <a:t>Building Representative Models</a:t>
            </a:r>
          </a:p>
        </p:txBody>
      </p:sp>
      <p:sp>
        <p:nvSpPr>
          <p:cNvPr id="3" name="Content Placeholder 2">
            <a:extLst>
              <a:ext uri="{FF2B5EF4-FFF2-40B4-BE49-F238E27FC236}">
                <a16:creationId xmlns:a16="http://schemas.microsoft.com/office/drawing/2014/main" id="{904E788B-2CE8-4E60-8FFC-1B27CEB187BA}"/>
              </a:ext>
            </a:extLst>
          </p:cNvPr>
          <p:cNvSpPr>
            <a:spLocks noGrp="1"/>
          </p:cNvSpPr>
          <p:nvPr>
            <p:ph idx="1"/>
          </p:nvPr>
        </p:nvSpPr>
        <p:spPr/>
        <p:txBody>
          <a:bodyPr>
            <a:normAutofit/>
          </a:bodyPr>
          <a:lstStyle/>
          <a:p>
            <a:pPr algn="just"/>
            <a:r>
              <a:rPr lang="en-US" dirty="0"/>
              <a:t>In statistics, a model is the representation of </a:t>
            </a:r>
            <a:r>
              <a:rPr lang="en-US" dirty="0">
                <a:solidFill>
                  <a:srgbClr val="FF0000"/>
                </a:solidFill>
              </a:rPr>
              <a:t>a relationship between variables in a dataset</a:t>
            </a:r>
            <a:r>
              <a:rPr lang="en-US" dirty="0"/>
              <a:t>. </a:t>
            </a:r>
          </a:p>
          <a:p>
            <a:pPr algn="just"/>
            <a:r>
              <a:rPr lang="en-US" dirty="0"/>
              <a:t>It describes how one or more variables in the data are related to other variables. </a:t>
            </a:r>
          </a:p>
          <a:p>
            <a:pPr algn="just"/>
            <a:r>
              <a:rPr lang="en-US" dirty="0"/>
              <a:t>Modeling is a process in which </a:t>
            </a:r>
            <a:r>
              <a:rPr lang="en-US" dirty="0">
                <a:solidFill>
                  <a:srgbClr val="FF0000"/>
                </a:solidFill>
              </a:rPr>
              <a:t>a representative abstraction is built from the observed dataset</a:t>
            </a:r>
            <a:r>
              <a:rPr lang="en-US" dirty="0"/>
              <a:t>. </a:t>
            </a:r>
          </a:p>
          <a:p>
            <a:pPr algn="just"/>
            <a:r>
              <a:rPr lang="en-US" dirty="0"/>
              <a:t>For example, based on </a:t>
            </a:r>
            <a:r>
              <a:rPr lang="en-US" dirty="0">
                <a:solidFill>
                  <a:srgbClr val="00B0F0"/>
                </a:solidFill>
              </a:rPr>
              <a:t>credit score</a:t>
            </a:r>
            <a:r>
              <a:rPr lang="en-US" dirty="0"/>
              <a:t>, </a:t>
            </a:r>
            <a:r>
              <a:rPr lang="en-US" dirty="0">
                <a:solidFill>
                  <a:srgbClr val="00B0F0"/>
                </a:solidFill>
              </a:rPr>
              <a:t>income level</a:t>
            </a:r>
            <a:r>
              <a:rPr lang="en-US" dirty="0"/>
              <a:t>, and </a:t>
            </a:r>
            <a:r>
              <a:rPr lang="en-US" dirty="0">
                <a:solidFill>
                  <a:srgbClr val="00B0F0"/>
                </a:solidFill>
              </a:rPr>
              <a:t>requested loan amount</a:t>
            </a:r>
            <a:r>
              <a:rPr lang="en-US" dirty="0"/>
              <a:t>, a model can be developed to determine </a:t>
            </a:r>
            <a:r>
              <a:rPr lang="en-US" dirty="0">
                <a:solidFill>
                  <a:srgbClr val="00B0F0"/>
                </a:solidFill>
              </a:rPr>
              <a:t>the interest rate </a:t>
            </a:r>
            <a:r>
              <a:rPr lang="en-US" dirty="0"/>
              <a:t>of a loan.</a:t>
            </a:r>
          </a:p>
          <a:p>
            <a:pPr algn="just"/>
            <a:endParaRPr lang="en-AU" dirty="0"/>
          </a:p>
        </p:txBody>
      </p:sp>
      <p:sp>
        <p:nvSpPr>
          <p:cNvPr id="7" name="Slide Number Placeholder 6">
            <a:extLst>
              <a:ext uri="{FF2B5EF4-FFF2-40B4-BE49-F238E27FC236}">
                <a16:creationId xmlns:a16="http://schemas.microsoft.com/office/drawing/2014/main" id="{2DED41C1-6FE5-DB47-2D94-8C3A82DEC9FD}"/>
              </a:ext>
            </a:extLst>
          </p:cNvPr>
          <p:cNvSpPr>
            <a:spLocks noGrp="1"/>
          </p:cNvSpPr>
          <p:nvPr>
            <p:ph type="sldNum" sz="quarter" idx="12"/>
          </p:nvPr>
        </p:nvSpPr>
        <p:spPr/>
        <p:txBody>
          <a:bodyPr/>
          <a:lstStyle/>
          <a:p>
            <a:fld id="{D26C05DC-8A46-431C-AB0F-F7F5BF98DABD}" type="slidenum">
              <a:rPr lang="en-AU" smtClean="0"/>
              <a:t>17</a:t>
            </a:fld>
            <a:endParaRPr lang="en-AU"/>
          </a:p>
        </p:txBody>
      </p:sp>
    </p:spTree>
    <p:extLst>
      <p:ext uri="{BB962C8B-B14F-4D97-AF65-F5344CB8AC3E}">
        <p14:creationId xmlns:p14="http://schemas.microsoft.com/office/powerpoint/2010/main" val="2096693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81EBE-B999-19BA-9271-0C0BA872A4E3}"/>
              </a:ext>
            </a:extLst>
          </p:cNvPr>
          <p:cNvSpPr>
            <a:spLocks noGrp="1"/>
          </p:cNvSpPr>
          <p:nvPr>
            <p:ph type="title"/>
          </p:nvPr>
        </p:nvSpPr>
        <p:spPr/>
        <p:txBody>
          <a:bodyPr/>
          <a:lstStyle/>
          <a:p>
            <a:r>
              <a:rPr lang="en-AU" dirty="0"/>
              <a:t>Building Representative Models</a:t>
            </a:r>
          </a:p>
        </p:txBody>
      </p:sp>
      <p:pic>
        <p:nvPicPr>
          <p:cNvPr id="6" name="Picture 5">
            <a:extLst>
              <a:ext uri="{FF2B5EF4-FFF2-40B4-BE49-F238E27FC236}">
                <a16:creationId xmlns:a16="http://schemas.microsoft.com/office/drawing/2014/main" id="{C536B8DC-E01E-C8E1-E673-01DAFE5D7CE5}"/>
              </a:ext>
            </a:extLst>
          </p:cNvPr>
          <p:cNvPicPr>
            <a:picLocks noChangeAspect="1"/>
          </p:cNvPicPr>
          <p:nvPr/>
        </p:nvPicPr>
        <p:blipFill>
          <a:blip r:embed="rId2"/>
          <a:stretch>
            <a:fillRect/>
          </a:stretch>
        </p:blipFill>
        <p:spPr>
          <a:xfrm>
            <a:off x="1522992" y="1991360"/>
            <a:ext cx="7934325" cy="3886200"/>
          </a:xfrm>
          <a:prstGeom prst="rect">
            <a:avLst/>
          </a:prstGeom>
        </p:spPr>
      </p:pic>
      <p:sp>
        <p:nvSpPr>
          <p:cNvPr id="4" name="Slide Number Placeholder 3">
            <a:extLst>
              <a:ext uri="{FF2B5EF4-FFF2-40B4-BE49-F238E27FC236}">
                <a16:creationId xmlns:a16="http://schemas.microsoft.com/office/drawing/2014/main" id="{FC31F43F-4AEC-A0A7-2449-D4C81E75B772}"/>
              </a:ext>
            </a:extLst>
          </p:cNvPr>
          <p:cNvSpPr>
            <a:spLocks noGrp="1"/>
          </p:cNvSpPr>
          <p:nvPr>
            <p:ph type="sldNum" sz="quarter" idx="12"/>
          </p:nvPr>
        </p:nvSpPr>
        <p:spPr/>
        <p:txBody>
          <a:bodyPr/>
          <a:lstStyle/>
          <a:p>
            <a:fld id="{D26C05DC-8A46-431C-AB0F-F7F5BF98DABD}" type="slidenum">
              <a:rPr lang="en-AU" smtClean="0"/>
              <a:t>18</a:t>
            </a:fld>
            <a:endParaRPr lang="en-AU"/>
          </a:p>
        </p:txBody>
      </p:sp>
    </p:spTree>
    <p:extLst>
      <p:ext uri="{BB962C8B-B14F-4D97-AF65-F5344CB8AC3E}">
        <p14:creationId xmlns:p14="http://schemas.microsoft.com/office/powerpoint/2010/main" val="1554556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81EBE-B999-19BA-9271-0C0BA872A4E3}"/>
              </a:ext>
            </a:extLst>
          </p:cNvPr>
          <p:cNvSpPr>
            <a:spLocks noGrp="1"/>
          </p:cNvSpPr>
          <p:nvPr>
            <p:ph type="title"/>
          </p:nvPr>
        </p:nvSpPr>
        <p:spPr/>
        <p:txBody>
          <a:bodyPr/>
          <a:lstStyle/>
          <a:p>
            <a:r>
              <a:rPr lang="en-AU" dirty="0"/>
              <a:t>Building Representative Models</a:t>
            </a:r>
          </a:p>
        </p:txBody>
      </p:sp>
      <p:sp>
        <p:nvSpPr>
          <p:cNvPr id="3" name="Content Placeholder 2">
            <a:extLst>
              <a:ext uri="{FF2B5EF4-FFF2-40B4-BE49-F238E27FC236}">
                <a16:creationId xmlns:a16="http://schemas.microsoft.com/office/drawing/2014/main" id="{904E788B-2CE8-4E60-8FFC-1B27CEB187BA}"/>
              </a:ext>
            </a:extLst>
          </p:cNvPr>
          <p:cNvSpPr>
            <a:spLocks noGrp="1"/>
          </p:cNvSpPr>
          <p:nvPr>
            <p:ph idx="1"/>
          </p:nvPr>
        </p:nvSpPr>
        <p:spPr/>
        <p:txBody>
          <a:bodyPr>
            <a:normAutofit fontScale="92500" lnSpcReduction="10000"/>
          </a:bodyPr>
          <a:lstStyle/>
          <a:p>
            <a:pPr algn="just"/>
            <a:r>
              <a:rPr lang="en-US" dirty="0"/>
              <a:t>Data science is the process of building a representative model that fits the observational data.</a:t>
            </a:r>
          </a:p>
          <a:p>
            <a:pPr algn="just"/>
            <a:r>
              <a:rPr lang="en-US" dirty="0"/>
              <a:t>This model serves two purposes:</a:t>
            </a:r>
          </a:p>
          <a:p>
            <a:pPr lvl="1" algn="just"/>
            <a:r>
              <a:rPr lang="en-US" dirty="0"/>
              <a:t>it </a:t>
            </a:r>
            <a:r>
              <a:rPr lang="en-US" dirty="0">
                <a:solidFill>
                  <a:srgbClr val="00B0F0"/>
                </a:solidFill>
              </a:rPr>
              <a:t>predicts the output </a:t>
            </a:r>
            <a:r>
              <a:rPr lang="en-US" dirty="0"/>
              <a:t>(interest rate) based on the new and unseen set of input variables (credit score, income level, and loan amount)</a:t>
            </a:r>
          </a:p>
          <a:p>
            <a:pPr lvl="1" algn="just"/>
            <a:r>
              <a:rPr lang="en-US" dirty="0"/>
              <a:t>the model can be used </a:t>
            </a:r>
            <a:r>
              <a:rPr lang="en-US" dirty="0">
                <a:solidFill>
                  <a:srgbClr val="00B0F0"/>
                </a:solidFill>
              </a:rPr>
              <a:t>to understand the relationship </a:t>
            </a:r>
            <a:r>
              <a:rPr lang="en-US" dirty="0"/>
              <a:t>between the output variable and all the input variables.</a:t>
            </a:r>
          </a:p>
          <a:p>
            <a:pPr algn="just"/>
            <a:r>
              <a:rPr lang="en-US" dirty="0"/>
              <a:t>For example, </a:t>
            </a:r>
          </a:p>
          <a:p>
            <a:pPr lvl="1" algn="just"/>
            <a:r>
              <a:rPr lang="en-US" dirty="0"/>
              <a:t>does income level really matter in determining the interest rate of a loan? </a:t>
            </a:r>
          </a:p>
          <a:p>
            <a:pPr lvl="1" algn="just"/>
            <a:r>
              <a:rPr lang="en-US" dirty="0"/>
              <a:t>Does income level matter more than credit score? </a:t>
            </a:r>
          </a:p>
          <a:p>
            <a:pPr lvl="1" algn="just"/>
            <a:r>
              <a:rPr lang="en-US" dirty="0"/>
              <a:t>What happens when income levels double or if credit score drops by 10 points?</a:t>
            </a:r>
          </a:p>
          <a:p>
            <a:pPr algn="just"/>
            <a:r>
              <a:rPr lang="en-US" dirty="0"/>
              <a:t>A Model can be used for both </a:t>
            </a:r>
            <a:r>
              <a:rPr lang="en-US" b="1" dirty="0"/>
              <a:t>predictive and explanatory applications</a:t>
            </a:r>
            <a:r>
              <a:rPr lang="en-US" dirty="0"/>
              <a:t>.</a:t>
            </a:r>
            <a:endParaRPr lang="en-AU" dirty="0"/>
          </a:p>
        </p:txBody>
      </p:sp>
      <p:sp>
        <p:nvSpPr>
          <p:cNvPr id="4" name="Slide Number Placeholder 3">
            <a:extLst>
              <a:ext uri="{FF2B5EF4-FFF2-40B4-BE49-F238E27FC236}">
                <a16:creationId xmlns:a16="http://schemas.microsoft.com/office/drawing/2014/main" id="{2E52199D-6659-5A66-EC4D-8E73E2A26233}"/>
              </a:ext>
            </a:extLst>
          </p:cNvPr>
          <p:cNvSpPr>
            <a:spLocks noGrp="1"/>
          </p:cNvSpPr>
          <p:nvPr>
            <p:ph type="sldNum" sz="quarter" idx="12"/>
          </p:nvPr>
        </p:nvSpPr>
        <p:spPr/>
        <p:txBody>
          <a:bodyPr/>
          <a:lstStyle/>
          <a:p>
            <a:fld id="{D26C05DC-8A46-431C-AB0F-F7F5BF98DABD}" type="slidenum">
              <a:rPr lang="en-AU" smtClean="0"/>
              <a:t>19</a:t>
            </a:fld>
            <a:endParaRPr lang="en-AU"/>
          </a:p>
        </p:txBody>
      </p:sp>
    </p:spTree>
    <p:extLst>
      <p:ext uri="{BB962C8B-B14F-4D97-AF65-F5344CB8AC3E}">
        <p14:creationId xmlns:p14="http://schemas.microsoft.com/office/powerpoint/2010/main" val="3294782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A90F4-F3A9-87DB-834C-812228887951}"/>
              </a:ext>
            </a:extLst>
          </p:cNvPr>
          <p:cNvSpPr>
            <a:spLocks noGrp="1"/>
          </p:cNvSpPr>
          <p:nvPr>
            <p:ph type="title"/>
          </p:nvPr>
        </p:nvSpPr>
        <p:spPr/>
        <p:txBody>
          <a:bodyPr/>
          <a:lstStyle/>
          <a:p>
            <a:r>
              <a:rPr lang="en-AU" dirty="0"/>
              <a:t>The Human Data Point</a:t>
            </a:r>
          </a:p>
        </p:txBody>
      </p:sp>
      <p:sp>
        <p:nvSpPr>
          <p:cNvPr id="3" name="Content Placeholder 2">
            <a:extLst>
              <a:ext uri="{FF2B5EF4-FFF2-40B4-BE49-F238E27FC236}">
                <a16:creationId xmlns:a16="http://schemas.microsoft.com/office/drawing/2014/main" id="{82E5B04F-3D7E-0F2F-E185-AC25EB1F976A}"/>
              </a:ext>
            </a:extLst>
          </p:cNvPr>
          <p:cNvSpPr>
            <a:spLocks noGrp="1"/>
          </p:cNvSpPr>
          <p:nvPr>
            <p:ph idx="1"/>
          </p:nvPr>
        </p:nvSpPr>
        <p:spPr/>
        <p:txBody>
          <a:bodyPr/>
          <a:lstStyle/>
          <a:p>
            <a:pPr algn="just"/>
            <a:r>
              <a:rPr lang="en-US" dirty="0"/>
              <a:t>Share one quantifiable piece of data about yourself.</a:t>
            </a:r>
          </a:p>
          <a:p>
            <a:pPr algn="just"/>
            <a:r>
              <a:rPr lang="en-US" dirty="0"/>
              <a:t>It could be the number of cups of coffee you have consumed today, the distance you traveled to get to class, or the number of unread emails in your inbox.</a:t>
            </a:r>
            <a:endParaRPr lang="en-AU" dirty="0"/>
          </a:p>
        </p:txBody>
      </p:sp>
      <p:sp>
        <p:nvSpPr>
          <p:cNvPr id="4" name="Slide Number Placeholder 3">
            <a:extLst>
              <a:ext uri="{FF2B5EF4-FFF2-40B4-BE49-F238E27FC236}">
                <a16:creationId xmlns:a16="http://schemas.microsoft.com/office/drawing/2014/main" id="{73FE88C1-3E11-06DD-3CAA-6EB009E66774}"/>
              </a:ext>
            </a:extLst>
          </p:cNvPr>
          <p:cNvSpPr>
            <a:spLocks noGrp="1"/>
          </p:cNvSpPr>
          <p:nvPr>
            <p:ph type="sldNum" sz="quarter" idx="12"/>
          </p:nvPr>
        </p:nvSpPr>
        <p:spPr/>
        <p:txBody>
          <a:bodyPr/>
          <a:lstStyle/>
          <a:p>
            <a:fld id="{D26C05DC-8A46-431C-AB0F-F7F5BF98DABD}" type="slidenum">
              <a:rPr lang="en-AU" smtClean="0"/>
              <a:t>2</a:t>
            </a:fld>
            <a:endParaRPr lang="en-AU"/>
          </a:p>
        </p:txBody>
      </p:sp>
    </p:spTree>
    <p:extLst>
      <p:ext uri="{BB962C8B-B14F-4D97-AF65-F5344CB8AC3E}">
        <p14:creationId xmlns:p14="http://schemas.microsoft.com/office/powerpoint/2010/main" val="3595504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8C215-469B-43B9-0FF9-1E2859BD0734}"/>
              </a:ext>
            </a:extLst>
          </p:cNvPr>
          <p:cNvSpPr>
            <a:spLocks noGrp="1"/>
          </p:cNvSpPr>
          <p:nvPr>
            <p:ph type="title"/>
          </p:nvPr>
        </p:nvSpPr>
        <p:spPr/>
        <p:txBody>
          <a:bodyPr/>
          <a:lstStyle/>
          <a:p>
            <a:r>
              <a:rPr lang="en-US" dirty="0"/>
              <a:t>Combination of Statistics, Machine Learning, and Computing</a:t>
            </a:r>
            <a:endParaRPr lang="en-AU" dirty="0"/>
          </a:p>
        </p:txBody>
      </p:sp>
      <p:sp>
        <p:nvSpPr>
          <p:cNvPr id="3" name="Content Placeholder 2">
            <a:extLst>
              <a:ext uri="{FF2B5EF4-FFF2-40B4-BE49-F238E27FC236}">
                <a16:creationId xmlns:a16="http://schemas.microsoft.com/office/drawing/2014/main" id="{7ED4874A-2588-A14F-C5D3-D58AA4286D3D}"/>
              </a:ext>
            </a:extLst>
          </p:cNvPr>
          <p:cNvSpPr>
            <a:spLocks noGrp="1"/>
          </p:cNvSpPr>
          <p:nvPr>
            <p:ph idx="1"/>
          </p:nvPr>
        </p:nvSpPr>
        <p:spPr/>
        <p:txBody>
          <a:bodyPr/>
          <a:lstStyle/>
          <a:p>
            <a:pPr algn="just"/>
            <a:r>
              <a:rPr lang="en-US" dirty="0"/>
              <a:t>In the pursuit of extracting useful and relevant information from large datasets, data science borrows </a:t>
            </a:r>
            <a:r>
              <a:rPr lang="en-US" dirty="0">
                <a:solidFill>
                  <a:srgbClr val="00B0F0"/>
                </a:solidFill>
              </a:rPr>
              <a:t>computational techniques </a:t>
            </a:r>
            <a:r>
              <a:rPr lang="en-US" dirty="0"/>
              <a:t>from the disciplines of </a:t>
            </a:r>
            <a:r>
              <a:rPr lang="en-US" b="1" dirty="0"/>
              <a:t>statistics</a:t>
            </a:r>
            <a:r>
              <a:rPr lang="en-US" dirty="0"/>
              <a:t>, </a:t>
            </a:r>
            <a:r>
              <a:rPr lang="en-US" b="1" dirty="0"/>
              <a:t>machine learning</a:t>
            </a:r>
            <a:r>
              <a:rPr lang="en-US" dirty="0"/>
              <a:t>, and </a:t>
            </a:r>
            <a:r>
              <a:rPr lang="en-US" b="1" dirty="0"/>
              <a:t>database theories</a:t>
            </a:r>
            <a:r>
              <a:rPr lang="en-US" dirty="0"/>
              <a:t>.</a:t>
            </a:r>
          </a:p>
          <a:p>
            <a:pPr algn="just"/>
            <a:r>
              <a:rPr lang="en-US" dirty="0"/>
              <a:t>One of the key ingredients of successful data science is substantial </a:t>
            </a:r>
            <a:r>
              <a:rPr lang="en-US" b="1" dirty="0"/>
              <a:t>prior knowledge</a:t>
            </a:r>
            <a:r>
              <a:rPr lang="en-US" dirty="0"/>
              <a:t> about the data and the business processes that generate the data, known as subject matter expertise. </a:t>
            </a:r>
          </a:p>
          <a:p>
            <a:pPr algn="just"/>
            <a:r>
              <a:rPr lang="en-US" dirty="0"/>
              <a:t>Like many quantitative frameworks, data science is an </a:t>
            </a:r>
            <a:r>
              <a:rPr lang="en-US" b="1" dirty="0"/>
              <a:t>iterative process </a:t>
            </a:r>
            <a:r>
              <a:rPr lang="en-US" dirty="0"/>
              <a:t>in which the practitioner gains more information about the patterns and relationships from data in each cycle.</a:t>
            </a:r>
            <a:endParaRPr lang="en-AU" dirty="0"/>
          </a:p>
        </p:txBody>
      </p:sp>
      <p:sp>
        <p:nvSpPr>
          <p:cNvPr id="4" name="Slide Number Placeholder 3">
            <a:extLst>
              <a:ext uri="{FF2B5EF4-FFF2-40B4-BE49-F238E27FC236}">
                <a16:creationId xmlns:a16="http://schemas.microsoft.com/office/drawing/2014/main" id="{920080A9-C06D-4CA4-46A1-9528E5544E3A}"/>
              </a:ext>
            </a:extLst>
          </p:cNvPr>
          <p:cNvSpPr>
            <a:spLocks noGrp="1"/>
          </p:cNvSpPr>
          <p:nvPr>
            <p:ph type="sldNum" sz="quarter" idx="12"/>
          </p:nvPr>
        </p:nvSpPr>
        <p:spPr/>
        <p:txBody>
          <a:bodyPr/>
          <a:lstStyle/>
          <a:p>
            <a:fld id="{D26C05DC-8A46-431C-AB0F-F7F5BF98DABD}" type="slidenum">
              <a:rPr lang="en-AU" smtClean="0"/>
              <a:t>20</a:t>
            </a:fld>
            <a:endParaRPr lang="en-AU"/>
          </a:p>
        </p:txBody>
      </p:sp>
    </p:spTree>
    <p:extLst>
      <p:ext uri="{BB962C8B-B14F-4D97-AF65-F5344CB8AC3E}">
        <p14:creationId xmlns:p14="http://schemas.microsoft.com/office/powerpoint/2010/main" val="450735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F3496-22AD-D6DF-0880-A2A38CD08F9E}"/>
              </a:ext>
            </a:extLst>
          </p:cNvPr>
          <p:cNvSpPr>
            <a:spLocks noGrp="1"/>
          </p:cNvSpPr>
          <p:nvPr>
            <p:ph type="title"/>
          </p:nvPr>
        </p:nvSpPr>
        <p:spPr/>
        <p:txBody>
          <a:bodyPr/>
          <a:lstStyle/>
          <a:p>
            <a:r>
              <a:rPr lang="en-AU" dirty="0"/>
              <a:t>Learning Algorithms</a:t>
            </a:r>
          </a:p>
        </p:txBody>
      </p:sp>
      <p:sp>
        <p:nvSpPr>
          <p:cNvPr id="3" name="Content Placeholder 2">
            <a:extLst>
              <a:ext uri="{FF2B5EF4-FFF2-40B4-BE49-F238E27FC236}">
                <a16:creationId xmlns:a16="http://schemas.microsoft.com/office/drawing/2014/main" id="{ABFF36F4-21F9-8672-AB4D-FB13DC04B07B}"/>
              </a:ext>
            </a:extLst>
          </p:cNvPr>
          <p:cNvSpPr>
            <a:spLocks noGrp="1"/>
          </p:cNvSpPr>
          <p:nvPr>
            <p:ph idx="1"/>
          </p:nvPr>
        </p:nvSpPr>
        <p:spPr/>
        <p:txBody>
          <a:bodyPr/>
          <a:lstStyle/>
          <a:p>
            <a:pPr algn="just"/>
            <a:r>
              <a:rPr lang="en-US" dirty="0"/>
              <a:t>We can also define data science as a process of discovering previously unknown patterns in data using automatic iterative methods.</a:t>
            </a:r>
          </a:p>
          <a:p>
            <a:pPr algn="just"/>
            <a:r>
              <a:rPr lang="en-US" dirty="0"/>
              <a:t>The application of sophisticated learning algorithms for extracting useful patterns from data differentiates data science from traditional data analysis techniques.</a:t>
            </a:r>
          </a:p>
          <a:p>
            <a:pPr algn="just"/>
            <a:r>
              <a:rPr lang="en-US" dirty="0"/>
              <a:t>Based on the problem, data science is classified into tasks such as </a:t>
            </a:r>
            <a:r>
              <a:rPr lang="en-US" b="1" dirty="0"/>
              <a:t>classification</a:t>
            </a:r>
            <a:r>
              <a:rPr lang="en-US" dirty="0"/>
              <a:t>, </a:t>
            </a:r>
            <a:r>
              <a:rPr lang="en-US" b="1" dirty="0"/>
              <a:t>association analysis</a:t>
            </a:r>
            <a:r>
              <a:rPr lang="en-US" dirty="0"/>
              <a:t>, </a:t>
            </a:r>
            <a:r>
              <a:rPr lang="en-US" b="1" dirty="0"/>
              <a:t>clustering</a:t>
            </a:r>
            <a:r>
              <a:rPr lang="en-US" dirty="0"/>
              <a:t>, and </a:t>
            </a:r>
            <a:r>
              <a:rPr lang="en-US" b="1" dirty="0"/>
              <a:t>regression</a:t>
            </a:r>
            <a:r>
              <a:rPr lang="en-US" dirty="0"/>
              <a:t>. Each data science task uses specific learning algorithms like decision trees, neural networks, k-nearest neighbors (k-NN), and k-means clustering, among others.</a:t>
            </a:r>
            <a:endParaRPr lang="en-AU" dirty="0"/>
          </a:p>
        </p:txBody>
      </p:sp>
      <p:sp>
        <p:nvSpPr>
          <p:cNvPr id="4" name="Slide Number Placeholder 3">
            <a:extLst>
              <a:ext uri="{FF2B5EF4-FFF2-40B4-BE49-F238E27FC236}">
                <a16:creationId xmlns:a16="http://schemas.microsoft.com/office/drawing/2014/main" id="{40DC6EFD-33DF-B3FE-53C0-F076506179DC}"/>
              </a:ext>
            </a:extLst>
          </p:cNvPr>
          <p:cNvSpPr>
            <a:spLocks noGrp="1"/>
          </p:cNvSpPr>
          <p:nvPr>
            <p:ph type="sldNum" sz="quarter" idx="12"/>
          </p:nvPr>
        </p:nvSpPr>
        <p:spPr/>
        <p:txBody>
          <a:bodyPr/>
          <a:lstStyle/>
          <a:p>
            <a:fld id="{D26C05DC-8A46-431C-AB0F-F7F5BF98DABD}" type="slidenum">
              <a:rPr lang="en-AU" smtClean="0"/>
              <a:t>21</a:t>
            </a:fld>
            <a:endParaRPr lang="en-AU"/>
          </a:p>
        </p:txBody>
      </p:sp>
    </p:spTree>
    <p:extLst>
      <p:ext uri="{BB962C8B-B14F-4D97-AF65-F5344CB8AC3E}">
        <p14:creationId xmlns:p14="http://schemas.microsoft.com/office/powerpoint/2010/main" val="1151702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6ECD-4440-AD44-7A0B-31351B54B34E}"/>
              </a:ext>
            </a:extLst>
          </p:cNvPr>
          <p:cNvSpPr>
            <a:spLocks noGrp="1"/>
          </p:cNvSpPr>
          <p:nvPr>
            <p:ph type="title"/>
          </p:nvPr>
        </p:nvSpPr>
        <p:spPr/>
        <p:txBody>
          <a:bodyPr/>
          <a:lstStyle/>
          <a:p>
            <a:r>
              <a:rPr lang="en-AU" dirty="0"/>
              <a:t>Associated Fields</a:t>
            </a:r>
          </a:p>
        </p:txBody>
      </p:sp>
      <p:sp>
        <p:nvSpPr>
          <p:cNvPr id="3" name="Content Placeholder 2">
            <a:extLst>
              <a:ext uri="{FF2B5EF4-FFF2-40B4-BE49-F238E27FC236}">
                <a16:creationId xmlns:a16="http://schemas.microsoft.com/office/drawing/2014/main" id="{060CAD39-5987-4F82-5558-6D3CA44DA3CF}"/>
              </a:ext>
            </a:extLst>
          </p:cNvPr>
          <p:cNvSpPr>
            <a:spLocks noGrp="1"/>
          </p:cNvSpPr>
          <p:nvPr>
            <p:ph idx="1"/>
          </p:nvPr>
        </p:nvSpPr>
        <p:spPr/>
        <p:txBody>
          <a:bodyPr/>
          <a:lstStyle/>
          <a:p>
            <a:pPr algn="just"/>
            <a:r>
              <a:rPr lang="en-US" dirty="0"/>
              <a:t>While data science covers a wide set of techniques, applications, and disciplines, there a few associated fields that data science heavily relies on:</a:t>
            </a:r>
            <a:endParaRPr lang="en-AU" dirty="0"/>
          </a:p>
          <a:p>
            <a:pPr lvl="1" algn="just"/>
            <a:r>
              <a:rPr lang="en-AU" dirty="0"/>
              <a:t>Descriptive statistics</a:t>
            </a:r>
          </a:p>
          <a:p>
            <a:pPr lvl="1" algn="just"/>
            <a:r>
              <a:rPr lang="en-AU" dirty="0"/>
              <a:t>Exploratory visualization</a:t>
            </a:r>
          </a:p>
          <a:p>
            <a:pPr lvl="1" algn="just"/>
            <a:r>
              <a:rPr lang="en-AU" dirty="0"/>
              <a:t>Dimensional slicing</a:t>
            </a:r>
          </a:p>
          <a:p>
            <a:pPr lvl="1" algn="just"/>
            <a:r>
              <a:rPr lang="en-AU" dirty="0"/>
              <a:t>Hypothesis testing</a:t>
            </a:r>
          </a:p>
          <a:p>
            <a:pPr lvl="1" algn="just"/>
            <a:r>
              <a:rPr lang="en-AU" dirty="0"/>
              <a:t>Data engineering</a:t>
            </a:r>
          </a:p>
          <a:p>
            <a:pPr lvl="1" algn="just"/>
            <a:r>
              <a:rPr lang="en-AU" dirty="0"/>
              <a:t>Business intelligence</a:t>
            </a:r>
          </a:p>
        </p:txBody>
      </p:sp>
      <p:sp>
        <p:nvSpPr>
          <p:cNvPr id="4" name="Slide Number Placeholder 3">
            <a:extLst>
              <a:ext uri="{FF2B5EF4-FFF2-40B4-BE49-F238E27FC236}">
                <a16:creationId xmlns:a16="http://schemas.microsoft.com/office/drawing/2014/main" id="{8C2427AE-CF8B-4562-D8E7-C41EA0922BF9}"/>
              </a:ext>
            </a:extLst>
          </p:cNvPr>
          <p:cNvSpPr>
            <a:spLocks noGrp="1"/>
          </p:cNvSpPr>
          <p:nvPr>
            <p:ph type="sldNum" sz="quarter" idx="12"/>
          </p:nvPr>
        </p:nvSpPr>
        <p:spPr/>
        <p:txBody>
          <a:bodyPr/>
          <a:lstStyle/>
          <a:p>
            <a:fld id="{D26C05DC-8A46-431C-AB0F-F7F5BF98DABD}" type="slidenum">
              <a:rPr lang="en-AU" smtClean="0"/>
              <a:t>22</a:t>
            </a:fld>
            <a:endParaRPr lang="en-AU"/>
          </a:p>
        </p:txBody>
      </p:sp>
    </p:spTree>
    <p:extLst>
      <p:ext uri="{BB962C8B-B14F-4D97-AF65-F5344CB8AC3E}">
        <p14:creationId xmlns:p14="http://schemas.microsoft.com/office/powerpoint/2010/main" val="3040814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E150E-FA40-8B15-7AAE-774CEBCA7F65}"/>
              </a:ext>
            </a:extLst>
          </p:cNvPr>
          <p:cNvSpPr>
            <a:spLocks noGrp="1"/>
          </p:cNvSpPr>
          <p:nvPr>
            <p:ph type="title"/>
          </p:nvPr>
        </p:nvSpPr>
        <p:spPr/>
        <p:txBody>
          <a:bodyPr/>
          <a:lstStyle/>
          <a:p>
            <a:r>
              <a:rPr lang="en-AU" dirty="0"/>
              <a:t>Case for Data Science</a:t>
            </a:r>
          </a:p>
        </p:txBody>
      </p:sp>
      <p:sp>
        <p:nvSpPr>
          <p:cNvPr id="3" name="Content Placeholder 2">
            <a:extLst>
              <a:ext uri="{FF2B5EF4-FFF2-40B4-BE49-F238E27FC236}">
                <a16:creationId xmlns:a16="http://schemas.microsoft.com/office/drawing/2014/main" id="{BAB86C29-388A-1EA4-56F0-7C6797B2FBAC}"/>
              </a:ext>
            </a:extLst>
          </p:cNvPr>
          <p:cNvSpPr>
            <a:spLocks noGrp="1"/>
          </p:cNvSpPr>
          <p:nvPr>
            <p:ph idx="1"/>
          </p:nvPr>
        </p:nvSpPr>
        <p:spPr/>
        <p:txBody>
          <a:bodyPr/>
          <a:lstStyle/>
          <a:p>
            <a:pPr algn="just"/>
            <a:r>
              <a:rPr lang="en-US" dirty="0"/>
              <a:t>Data science is one such paradigm that can handle large volumes with multiple attributes and deploy complex algorithms to search for patterns from data. </a:t>
            </a:r>
          </a:p>
          <a:p>
            <a:pPr algn="just"/>
            <a:r>
              <a:rPr lang="en-US" dirty="0"/>
              <a:t>Key motivations for using data science techniques:</a:t>
            </a:r>
          </a:p>
          <a:p>
            <a:pPr lvl="1" algn="just"/>
            <a:r>
              <a:rPr lang="en-AU" dirty="0"/>
              <a:t>Volume</a:t>
            </a:r>
          </a:p>
          <a:p>
            <a:pPr lvl="1" algn="just"/>
            <a:r>
              <a:rPr lang="en-AU" dirty="0"/>
              <a:t>Dimensions</a:t>
            </a:r>
          </a:p>
          <a:p>
            <a:pPr lvl="1" algn="just"/>
            <a:r>
              <a:rPr lang="en-AU" dirty="0"/>
              <a:t>Complex Questions</a:t>
            </a:r>
          </a:p>
        </p:txBody>
      </p:sp>
      <p:sp>
        <p:nvSpPr>
          <p:cNvPr id="4" name="Slide Number Placeholder 3">
            <a:extLst>
              <a:ext uri="{FF2B5EF4-FFF2-40B4-BE49-F238E27FC236}">
                <a16:creationId xmlns:a16="http://schemas.microsoft.com/office/drawing/2014/main" id="{CBF9EF32-7964-C2E2-D982-5FDC935CE09D}"/>
              </a:ext>
            </a:extLst>
          </p:cNvPr>
          <p:cNvSpPr>
            <a:spLocks noGrp="1"/>
          </p:cNvSpPr>
          <p:nvPr>
            <p:ph type="sldNum" sz="quarter" idx="12"/>
          </p:nvPr>
        </p:nvSpPr>
        <p:spPr/>
        <p:txBody>
          <a:bodyPr/>
          <a:lstStyle/>
          <a:p>
            <a:fld id="{D26C05DC-8A46-431C-AB0F-F7F5BF98DABD}" type="slidenum">
              <a:rPr lang="en-AU" smtClean="0"/>
              <a:t>23</a:t>
            </a:fld>
            <a:endParaRPr lang="en-AU"/>
          </a:p>
        </p:txBody>
      </p:sp>
    </p:spTree>
    <p:extLst>
      <p:ext uri="{BB962C8B-B14F-4D97-AF65-F5344CB8AC3E}">
        <p14:creationId xmlns:p14="http://schemas.microsoft.com/office/powerpoint/2010/main" val="1864631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9C57C-7D05-62BF-7097-1484E754CD90}"/>
              </a:ext>
            </a:extLst>
          </p:cNvPr>
          <p:cNvSpPr>
            <a:spLocks noGrp="1"/>
          </p:cNvSpPr>
          <p:nvPr>
            <p:ph type="title"/>
          </p:nvPr>
        </p:nvSpPr>
        <p:spPr/>
        <p:txBody>
          <a:bodyPr/>
          <a:lstStyle/>
          <a:p>
            <a:r>
              <a:rPr lang="en-AU" dirty="0"/>
              <a:t>Data Science Classification</a:t>
            </a:r>
          </a:p>
        </p:txBody>
      </p:sp>
      <p:pic>
        <p:nvPicPr>
          <p:cNvPr id="5" name="Picture 4">
            <a:extLst>
              <a:ext uri="{FF2B5EF4-FFF2-40B4-BE49-F238E27FC236}">
                <a16:creationId xmlns:a16="http://schemas.microsoft.com/office/drawing/2014/main" id="{E72FB1D7-1EAE-386A-EC3D-18912E58FAA8}"/>
              </a:ext>
            </a:extLst>
          </p:cNvPr>
          <p:cNvPicPr>
            <a:picLocks noChangeAspect="1"/>
          </p:cNvPicPr>
          <p:nvPr/>
        </p:nvPicPr>
        <p:blipFill>
          <a:blip r:embed="rId2"/>
          <a:stretch>
            <a:fillRect/>
          </a:stretch>
        </p:blipFill>
        <p:spPr>
          <a:xfrm>
            <a:off x="2311028" y="1763139"/>
            <a:ext cx="7536814" cy="4627121"/>
          </a:xfrm>
          <a:prstGeom prst="rect">
            <a:avLst/>
          </a:prstGeom>
        </p:spPr>
      </p:pic>
      <p:sp>
        <p:nvSpPr>
          <p:cNvPr id="6" name="Slide Number Placeholder 5">
            <a:extLst>
              <a:ext uri="{FF2B5EF4-FFF2-40B4-BE49-F238E27FC236}">
                <a16:creationId xmlns:a16="http://schemas.microsoft.com/office/drawing/2014/main" id="{CEDC7E74-FD3A-34C1-635F-43A44B1A3FD2}"/>
              </a:ext>
            </a:extLst>
          </p:cNvPr>
          <p:cNvSpPr>
            <a:spLocks noGrp="1"/>
          </p:cNvSpPr>
          <p:nvPr>
            <p:ph type="sldNum" sz="quarter" idx="12"/>
          </p:nvPr>
        </p:nvSpPr>
        <p:spPr/>
        <p:txBody>
          <a:bodyPr/>
          <a:lstStyle/>
          <a:p>
            <a:fld id="{D26C05DC-8A46-431C-AB0F-F7F5BF98DABD}" type="slidenum">
              <a:rPr lang="en-AU" smtClean="0"/>
              <a:t>24</a:t>
            </a:fld>
            <a:endParaRPr lang="en-AU"/>
          </a:p>
        </p:txBody>
      </p:sp>
    </p:spTree>
    <p:extLst>
      <p:ext uri="{BB962C8B-B14F-4D97-AF65-F5344CB8AC3E}">
        <p14:creationId xmlns:p14="http://schemas.microsoft.com/office/powerpoint/2010/main" val="1685036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7F354-221E-51D6-3391-3E3538F1198E}"/>
              </a:ext>
            </a:extLst>
          </p:cNvPr>
          <p:cNvSpPr>
            <a:spLocks noGrp="1"/>
          </p:cNvSpPr>
          <p:nvPr>
            <p:ph type="title"/>
          </p:nvPr>
        </p:nvSpPr>
        <p:spPr/>
        <p:txBody>
          <a:bodyPr/>
          <a:lstStyle/>
          <a:p>
            <a:r>
              <a:rPr lang="en-AU" dirty="0"/>
              <a:t>Data Science Algorithms</a:t>
            </a:r>
          </a:p>
        </p:txBody>
      </p:sp>
      <p:sp>
        <p:nvSpPr>
          <p:cNvPr id="3" name="Content Placeholder 2">
            <a:extLst>
              <a:ext uri="{FF2B5EF4-FFF2-40B4-BE49-F238E27FC236}">
                <a16:creationId xmlns:a16="http://schemas.microsoft.com/office/drawing/2014/main" id="{CD0B0EB1-A877-FAEF-08E2-73692D50C21D}"/>
              </a:ext>
            </a:extLst>
          </p:cNvPr>
          <p:cNvSpPr>
            <a:spLocks noGrp="1"/>
          </p:cNvSpPr>
          <p:nvPr>
            <p:ph idx="1"/>
          </p:nvPr>
        </p:nvSpPr>
        <p:spPr/>
        <p:txBody>
          <a:bodyPr/>
          <a:lstStyle/>
          <a:p>
            <a:r>
              <a:rPr lang="en-AU" dirty="0"/>
              <a:t>Next slide </a:t>
            </a:r>
            <a:r>
              <a:rPr lang="en-US" dirty="0"/>
              <a:t>provides a summary of data science tasks with commonly used algorithmic techniques and example cases.</a:t>
            </a:r>
            <a:endParaRPr lang="en-AU" dirty="0"/>
          </a:p>
        </p:txBody>
      </p:sp>
      <p:sp>
        <p:nvSpPr>
          <p:cNvPr id="4" name="Slide Number Placeholder 3">
            <a:extLst>
              <a:ext uri="{FF2B5EF4-FFF2-40B4-BE49-F238E27FC236}">
                <a16:creationId xmlns:a16="http://schemas.microsoft.com/office/drawing/2014/main" id="{5D5AED61-71BD-C540-133D-CC3032604C3B}"/>
              </a:ext>
            </a:extLst>
          </p:cNvPr>
          <p:cNvSpPr>
            <a:spLocks noGrp="1"/>
          </p:cNvSpPr>
          <p:nvPr>
            <p:ph type="sldNum" sz="quarter" idx="12"/>
          </p:nvPr>
        </p:nvSpPr>
        <p:spPr/>
        <p:txBody>
          <a:bodyPr/>
          <a:lstStyle/>
          <a:p>
            <a:fld id="{D26C05DC-8A46-431C-AB0F-F7F5BF98DABD}" type="slidenum">
              <a:rPr lang="en-AU" smtClean="0"/>
              <a:t>25</a:t>
            </a:fld>
            <a:endParaRPr lang="en-AU"/>
          </a:p>
        </p:txBody>
      </p:sp>
    </p:spTree>
    <p:extLst>
      <p:ext uri="{BB962C8B-B14F-4D97-AF65-F5344CB8AC3E}">
        <p14:creationId xmlns:p14="http://schemas.microsoft.com/office/powerpoint/2010/main" val="1980138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7C4A5C-DD98-2808-8EC5-97D8D59051A9}"/>
              </a:ext>
            </a:extLst>
          </p:cNvPr>
          <p:cNvPicPr>
            <a:picLocks noChangeAspect="1"/>
          </p:cNvPicPr>
          <p:nvPr/>
        </p:nvPicPr>
        <p:blipFill>
          <a:blip r:embed="rId2"/>
          <a:stretch>
            <a:fillRect/>
          </a:stretch>
        </p:blipFill>
        <p:spPr>
          <a:xfrm>
            <a:off x="2712719" y="343922"/>
            <a:ext cx="8168641" cy="5748514"/>
          </a:xfrm>
          <a:prstGeom prst="rect">
            <a:avLst/>
          </a:prstGeom>
        </p:spPr>
      </p:pic>
      <p:sp>
        <p:nvSpPr>
          <p:cNvPr id="6" name="Slide Number Placeholder 5">
            <a:extLst>
              <a:ext uri="{FF2B5EF4-FFF2-40B4-BE49-F238E27FC236}">
                <a16:creationId xmlns:a16="http://schemas.microsoft.com/office/drawing/2014/main" id="{95F52BA8-C657-27B6-A4CC-3AEBC84E4467}"/>
              </a:ext>
            </a:extLst>
          </p:cNvPr>
          <p:cNvSpPr>
            <a:spLocks noGrp="1"/>
          </p:cNvSpPr>
          <p:nvPr>
            <p:ph type="sldNum" sz="quarter" idx="12"/>
          </p:nvPr>
        </p:nvSpPr>
        <p:spPr/>
        <p:txBody>
          <a:bodyPr/>
          <a:lstStyle/>
          <a:p>
            <a:fld id="{D26C05DC-8A46-431C-AB0F-F7F5BF98DABD}" type="slidenum">
              <a:rPr lang="en-AU" smtClean="0"/>
              <a:t>26</a:t>
            </a:fld>
            <a:endParaRPr lang="en-AU"/>
          </a:p>
        </p:txBody>
      </p:sp>
      <p:sp>
        <p:nvSpPr>
          <p:cNvPr id="4" name="Title 1">
            <a:extLst>
              <a:ext uri="{FF2B5EF4-FFF2-40B4-BE49-F238E27FC236}">
                <a16:creationId xmlns:a16="http://schemas.microsoft.com/office/drawing/2014/main" id="{E0B16E8A-8D4A-9D34-1914-C0E66FE9C89B}"/>
              </a:ext>
            </a:extLst>
          </p:cNvPr>
          <p:cNvSpPr txBox="1">
            <a:spLocks/>
          </p:cNvSpPr>
          <p:nvPr/>
        </p:nvSpPr>
        <p:spPr>
          <a:xfrm>
            <a:off x="408940" y="2539999"/>
            <a:ext cx="2128520" cy="1356360"/>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dirty="0"/>
              <a:t>Data </a:t>
            </a:r>
          </a:p>
          <a:p>
            <a:pPr algn="ctr"/>
            <a:r>
              <a:rPr lang="en-AU" dirty="0"/>
              <a:t>Science </a:t>
            </a:r>
          </a:p>
          <a:p>
            <a:pPr algn="ctr"/>
            <a:r>
              <a:rPr lang="en-AU" dirty="0"/>
              <a:t>Algorithms</a:t>
            </a:r>
          </a:p>
        </p:txBody>
      </p:sp>
    </p:spTree>
    <p:extLst>
      <p:ext uri="{BB962C8B-B14F-4D97-AF65-F5344CB8AC3E}">
        <p14:creationId xmlns:p14="http://schemas.microsoft.com/office/powerpoint/2010/main" val="1121907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907B8-E8D6-BE19-70EE-2C10AAC01544}"/>
              </a:ext>
            </a:extLst>
          </p:cNvPr>
          <p:cNvSpPr>
            <a:spLocks noGrp="1"/>
          </p:cNvSpPr>
          <p:nvPr>
            <p:ph type="title"/>
          </p:nvPr>
        </p:nvSpPr>
        <p:spPr/>
        <p:txBody>
          <a:bodyPr/>
          <a:lstStyle/>
          <a:p>
            <a:r>
              <a:rPr lang="en-AU" dirty="0"/>
              <a:t>Applications of Data Science</a:t>
            </a:r>
          </a:p>
        </p:txBody>
      </p:sp>
      <p:sp>
        <p:nvSpPr>
          <p:cNvPr id="3" name="Content Placeholder 2">
            <a:extLst>
              <a:ext uri="{FF2B5EF4-FFF2-40B4-BE49-F238E27FC236}">
                <a16:creationId xmlns:a16="http://schemas.microsoft.com/office/drawing/2014/main" id="{57C62719-B554-4C03-CA60-9D9A8DE9AE69}"/>
              </a:ext>
            </a:extLst>
          </p:cNvPr>
          <p:cNvSpPr>
            <a:spLocks noGrp="1"/>
          </p:cNvSpPr>
          <p:nvPr>
            <p:ph idx="1"/>
          </p:nvPr>
        </p:nvSpPr>
        <p:spPr/>
        <p:txBody>
          <a:bodyPr/>
          <a:lstStyle/>
          <a:p>
            <a:r>
              <a:rPr lang="en-AU" dirty="0"/>
              <a:t>Internet Search</a:t>
            </a:r>
          </a:p>
          <a:p>
            <a:r>
              <a:rPr lang="en-AU" dirty="0"/>
              <a:t>Transport</a:t>
            </a:r>
          </a:p>
          <a:p>
            <a:r>
              <a:rPr lang="en-AU" dirty="0"/>
              <a:t>Finance</a:t>
            </a:r>
          </a:p>
          <a:p>
            <a:r>
              <a:rPr lang="en-AU" dirty="0"/>
              <a:t>HealthCare</a:t>
            </a:r>
          </a:p>
          <a:p>
            <a:r>
              <a:rPr lang="en-AU" dirty="0"/>
              <a:t>Image Recognition</a:t>
            </a:r>
          </a:p>
          <a:p>
            <a:r>
              <a:rPr lang="en-AU" dirty="0"/>
              <a:t>Airline Routing Planning</a:t>
            </a:r>
          </a:p>
          <a:p>
            <a:r>
              <a:rPr lang="en-AU" dirty="0"/>
              <a:t>Data Science in Gaming</a:t>
            </a:r>
          </a:p>
        </p:txBody>
      </p:sp>
      <p:sp>
        <p:nvSpPr>
          <p:cNvPr id="4" name="Slide Number Placeholder 3">
            <a:extLst>
              <a:ext uri="{FF2B5EF4-FFF2-40B4-BE49-F238E27FC236}">
                <a16:creationId xmlns:a16="http://schemas.microsoft.com/office/drawing/2014/main" id="{323DD392-1CAE-C202-6C6D-CB126B7A1BD1}"/>
              </a:ext>
            </a:extLst>
          </p:cNvPr>
          <p:cNvSpPr>
            <a:spLocks noGrp="1"/>
          </p:cNvSpPr>
          <p:nvPr>
            <p:ph type="sldNum" sz="quarter" idx="12"/>
          </p:nvPr>
        </p:nvSpPr>
        <p:spPr/>
        <p:txBody>
          <a:bodyPr/>
          <a:lstStyle/>
          <a:p>
            <a:fld id="{D26C05DC-8A46-431C-AB0F-F7F5BF98DABD}" type="slidenum">
              <a:rPr lang="en-AU" smtClean="0"/>
              <a:t>27</a:t>
            </a:fld>
            <a:endParaRPr lang="en-AU"/>
          </a:p>
        </p:txBody>
      </p:sp>
    </p:spTree>
    <p:extLst>
      <p:ext uri="{BB962C8B-B14F-4D97-AF65-F5344CB8AC3E}">
        <p14:creationId xmlns:p14="http://schemas.microsoft.com/office/powerpoint/2010/main" val="38226389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BD5F8-CD51-56E0-D07F-40825605B29A}"/>
              </a:ext>
            </a:extLst>
          </p:cNvPr>
          <p:cNvSpPr>
            <a:spLocks noGrp="1"/>
          </p:cNvSpPr>
          <p:nvPr>
            <p:ph type="title"/>
          </p:nvPr>
        </p:nvSpPr>
        <p:spPr/>
        <p:txBody>
          <a:bodyPr/>
          <a:lstStyle/>
          <a:p>
            <a:r>
              <a:rPr lang="en-AU" dirty="0"/>
              <a:t>References</a:t>
            </a:r>
          </a:p>
        </p:txBody>
      </p:sp>
      <p:sp>
        <p:nvSpPr>
          <p:cNvPr id="3" name="Content Placeholder 2">
            <a:extLst>
              <a:ext uri="{FF2B5EF4-FFF2-40B4-BE49-F238E27FC236}">
                <a16:creationId xmlns:a16="http://schemas.microsoft.com/office/drawing/2014/main" id="{44749D26-FA7C-8CC3-C84E-25791B4EECA7}"/>
              </a:ext>
            </a:extLst>
          </p:cNvPr>
          <p:cNvSpPr>
            <a:spLocks noGrp="1"/>
          </p:cNvSpPr>
          <p:nvPr>
            <p:ph idx="1"/>
          </p:nvPr>
        </p:nvSpPr>
        <p:spPr/>
        <p:txBody>
          <a:bodyPr/>
          <a:lstStyle/>
          <a:p>
            <a:r>
              <a:rPr lang="en-US" dirty="0"/>
              <a:t>Data Science: Concepts and Practice by </a:t>
            </a:r>
            <a:r>
              <a:rPr lang="en-US" dirty="0" err="1"/>
              <a:t>Vijoy</a:t>
            </a:r>
            <a:r>
              <a:rPr lang="en-US" dirty="0"/>
              <a:t> </a:t>
            </a:r>
            <a:r>
              <a:rPr lang="en-US" dirty="0" err="1"/>
              <a:t>Kotu</a:t>
            </a:r>
            <a:r>
              <a:rPr lang="en-US" dirty="0"/>
              <a:t> , Bala Deshpande (2</a:t>
            </a:r>
            <a:r>
              <a:rPr lang="en-US" baseline="30000" dirty="0"/>
              <a:t>nd</a:t>
            </a:r>
            <a:r>
              <a:rPr lang="en-US" dirty="0"/>
              <a:t> Edition)</a:t>
            </a:r>
            <a:endParaRPr lang="en-AU" dirty="0"/>
          </a:p>
        </p:txBody>
      </p:sp>
      <p:sp>
        <p:nvSpPr>
          <p:cNvPr id="4" name="Slide Number Placeholder 3">
            <a:extLst>
              <a:ext uri="{FF2B5EF4-FFF2-40B4-BE49-F238E27FC236}">
                <a16:creationId xmlns:a16="http://schemas.microsoft.com/office/drawing/2014/main" id="{C4201AF2-51D9-3FC8-FA1E-D648192203C2}"/>
              </a:ext>
            </a:extLst>
          </p:cNvPr>
          <p:cNvSpPr>
            <a:spLocks noGrp="1"/>
          </p:cNvSpPr>
          <p:nvPr>
            <p:ph type="sldNum" sz="quarter" idx="12"/>
          </p:nvPr>
        </p:nvSpPr>
        <p:spPr/>
        <p:txBody>
          <a:bodyPr/>
          <a:lstStyle/>
          <a:p>
            <a:fld id="{D26C05DC-8A46-431C-AB0F-F7F5BF98DABD}" type="slidenum">
              <a:rPr lang="en-AU" smtClean="0"/>
              <a:t>28</a:t>
            </a:fld>
            <a:endParaRPr lang="en-AU"/>
          </a:p>
        </p:txBody>
      </p:sp>
    </p:spTree>
    <p:extLst>
      <p:ext uri="{BB962C8B-B14F-4D97-AF65-F5344CB8AC3E}">
        <p14:creationId xmlns:p14="http://schemas.microsoft.com/office/powerpoint/2010/main" val="414467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A90F4-F3A9-87DB-834C-812228887951}"/>
              </a:ext>
            </a:extLst>
          </p:cNvPr>
          <p:cNvSpPr>
            <a:spLocks noGrp="1"/>
          </p:cNvSpPr>
          <p:nvPr>
            <p:ph type="title"/>
          </p:nvPr>
        </p:nvSpPr>
        <p:spPr/>
        <p:txBody>
          <a:bodyPr/>
          <a:lstStyle/>
          <a:p>
            <a:r>
              <a:rPr lang="en-AU" dirty="0"/>
              <a:t>Motivation</a:t>
            </a:r>
          </a:p>
        </p:txBody>
      </p:sp>
      <p:sp>
        <p:nvSpPr>
          <p:cNvPr id="3" name="Content Placeholder 2">
            <a:extLst>
              <a:ext uri="{FF2B5EF4-FFF2-40B4-BE49-F238E27FC236}">
                <a16:creationId xmlns:a16="http://schemas.microsoft.com/office/drawing/2014/main" id="{82E5B04F-3D7E-0F2F-E185-AC25EB1F976A}"/>
              </a:ext>
            </a:extLst>
          </p:cNvPr>
          <p:cNvSpPr>
            <a:spLocks noGrp="1"/>
          </p:cNvSpPr>
          <p:nvPr>
            <p:ph idx="1"/>
          </p:nvPr>
        </p:nvSpPr>
        <p:spPr/>
        <p:txBody>
          <a:bodyPr>
            <a:normAutofit/>
          </a:bodyPr>
          <a:lstStyle/>
          <a:p>
            <a:pPr algn="just"/>
            <a:r>
              <a:rPr lang="en-US" dirty="0"/>
              <a:t>The technology revolution has brought about the need to process, store, analyze, and comprehend large volumes of diverse data in meaningful ways.  The value of the stored data is zero unless it is acted upon.</a:t>
            </a:r>
          </a:p>
          <a:p>
            <a:pPr marL="45720" indent="0" algn="just">
              <a:buNone/>
            </a:pPr>
            <a:r>
              <a:rPr lang="en-US" dirty="0"/>
              <a:t>Some real-world examples that you encounter daily:</a:t>
            </a:r>
          </a:p>
          <a:p>
            <a:pPr marL="45720" indent="0" algn="just">
              <a:buNone/>
            </a:pPr>
            <a:r>
              <a:rPr lang="en-US" dirty="0">
                <a:solidFill>
                  <a:srgbClr val="00B0F0"/>
                </a:solidFill>
              </a:rPr>
              <a:t>Recommendation Engines:</a:t>
            </a:r>
            <a:r>
              <a:rPr lang="en-US" dirty="0"/>
              <a:t> How does Netflix know what you want to watch next?</a:t>
            </a:r>
          </a:p>
          <a:p>
            <a:pPr marL="45720" indent="0" algn="just">
              <a:buNone/>
            </a:pPr>
            <a:r>
              <a:rPr lang="en-US" dirty="0">
                <a:solidFill>
                  <a:srgbClr val="00B0F0"/>
                </a:solidFill>
              </a:rPr>
              <a:t>Spam Filtering: </a:t>
            </a:r>
            <a:r>
              <a:rPr lang="en-US" dirty="0"/>
              <a:t>How does your email provider keep your inbox (mostly) clean?</a:t>
            </a:r>
          </a:p>
          <a:p>
            <a:pPr marL="45720" indent="0" algn="just">
              <a:buNone/>
            </a:pPr>
            <a:r>
              <a:rPr lang="en-US" dirty="0">
                <a:solidFill>
                  <a:srgbClr val="00B0F0"/>
                </a:solidFill>
              </a:rPr>
              <a:t>Personalized Advertising: </a:t>
            </a:r>
            <a:r>
              <a:rPr lang="en-US" dirty="0"/>
              <a:t>Why do you see ads for something you just searched for?</a:t>
            </a:r>
          </a:p>
          <a:p>
            <a:pPr algn="just"/>
            <a:endParaRPr lang="en-US" dirty="0"/>
          </a:p>
        </p:txBody>
      </p:sp>
      <p:sp>
        <p:nvSpPr>
          <p:cNvPr id="4" name="Slide Number Placeholder 3">
            <a:extLst>
              <a:ext uri="{FF2B5EF4-FFF2-40B4-BE49-F238E27FC236}">
                <a16:creationId xmlns:a16="http://schemas.microsoft.com/office/drawing/2014/main" id="{73FE88C1-3E11-06DD-3CAA-6EB009E66774}"/>
              </a:ext>
            </a:extLst>
          </p:cNvPr>
          <p:cNvSpPr>
            <a:spLocks noGrp="1"/>
          </p:cNvSpPr>
          <p:nvPr>
            <p:ph type="sldNum" sz="quarter" idx="12"/>
          </p:nvPr>
        </p:nvSpPr>
        <p:spPr/>
        <p:txBody>
          <a:bodyPr/>
          <a:lstStyle/>
          <a:p>
            <a:fld id="{D26C05DC-8A46-431C-AB0F-F7F5BF98DABD}" type="slidenum">
              <a:rPr lang="en-AU" smtClean="0"/>
              <a:t>3</a:t>
            </a:fld>
            <a:endParaRPr lang="en-AU"/>
          </a:p>
        </p:txBody>
      </p:sp>
    </p:spTree>
    <p:extLst>
      <p:ext uri="{BB962C8B-B14F-4D97-AF65-F5344CB8AC3E}">
        <p14:creationId xmlns:p14="http://schemas.microsoft.com/office/powerpoint/2010/main" val="1078524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EED0-4A88-F692-08AE-2A949BEC758C}"/>
              </a:ext>
            </a:extLst>
          </p:cNvPr>
          <p:cNvSpPr>
            <a:spLocks noGrp="1"/>
          </p:cNvSpPr>
          <p:nvPr>
            <p:ph type="title"/>
          </p:nvPr>
        </p:nvSpPr>
        <p:spPr/>
        <p:txBody>
          <a:bodyPr/>
          <a:lstStyle/>
          <a:p>
            <a:r>
              <a:rPr lang="en-AU" dirty="0"/>
              <a:t>Introduction</a:t>
            </a:r>
          </a:p>
        </p:txBody>
      </p:sp>
      <p:sp>
        <p:nvSpPr>
          <p:cNvPr id="3" name="Content Placeholder 2">
            <a:extLst>
              <a:ext uri="{FF2B5EF4-FFF2-40B4-BE49-F238E27FC236}">
                <a16:creationId xmlns:a16="http://schemas.microsoft.com/office/drawing/2014/main" id="{9671B630-83F6-43A2-5031-5F780C538072}"/>
              </a:ext>
            </a:extLst>
          </p:cNvPr>
          <p:cNvSpPr>
            <a:spLocks noGrp="1"/>
          </p:cNvSpPr>
          <p:nvPr>
            <p:ph idx="1"/>
          </p:nvPr>
        </p:nvSpPr>
        <p:spPr/>
        <p:txBody>
          <a:bodyPr>
            <a:normAutofit/>
          </a:bodyPr>
          <a:lstStyle/>
          <a:p>
            <a:pPr algn="just"/>
            <a:r>
              <a:rPr lang="en-US" b="1" dirty="0"/>
              <a:t>Data science </a:t>
            </a:r>
            <a:r>
              <a:rPr lang="en-US" dirty="0"/>
              <a:t>is a compilation of techniques that extract value from data.</a:t>
            </a:r>
            <a:endParaRPr lang="en-AU" dirty="0"/>
          </a:p>
          <a:p>
            <a:pPr algn="just"/>
            <a:r>
              <a:rPr lang="en-US" dirty="0"/>
              <a:t>Data science techniques rely on finding useful patterns, connections, and relationships within data.</a:t>
            </a:r>
          </a:p>
          <a:p>
            <a:pPr algn="just"/>
            <a:r>
              <a:rPr lang="en-US" dirty="0"/>
              <a:t>Data science is also commonly referred to as knowledge discovery, machine learning, predictive analytics, and data mining.</a:t>
            </a:r>
          </a:p>
          <a:p>
            <a:pPr algn="just"/>
            <a:r>
              <a:rPr lang="en-US" dirty="0"/>
              <a:t>The use of the term science in data science indicates that the methods are evidence based, and are built on empirical knowledge, more specifically historical observations.</a:t>
            </a:r>
            <a:endParaRPr lang="en-AU" dirty="0"/>
          </a:p>
        </p:txBody>
      </p:sp>
      <p:sp>
        <p:nvSpPr>
          <p:cNvPr id="4" name="Slide Number Placeholder 3">
            <a:extLst>
              <a:ext uri="{FF2B5EF4-FFF2-40B4-BE49-F238E27FC236}">
                <a16:creationId xmlns:a16="http://schemas.microsoft.com/office/drawing/2014/main" id="{857D0F5F-85C3-17EC-700B-A25ECF6BFA60}"/>
              </a:ext>
            </a:extLst>
          </p:cNvPr>
          <p:cNvSpPr>
            <a:spLocks noGrp="1"/>
          </p:cNvSpPr>
          <p:nvPr>
            <p:ph type="sldNum" sz="quarter" idx="12"/>
          </p:nvPr>
        </p:nvSpPr>
        <p:spPr/>
        <p:txBody>
          <a:bodyPr/>
          <a:lstStyle/>
          <a:p>
            <a:fld id="{D26C05DC-8A46-431C-AB0F-F7F5BF98DABD}" type="slidenum">
              <a:rPr lang="en-AU" smtClean="0"/>
              <a:t>4</a:t>
            </a:fld>
            <a:endParaRPr lang="en-AU"/>
          </a:p>
        </p:txBody>
      </p:sp>
    </p:spTree>
    <p:extLst>
      <p:ext uri="{BB962C8B-B14F-4D97-AF65-F5344CB8AC3E}">
        <p14:creationId xmlns:p14="http://schemas.microsoft.com/office/powerpoint/2010/main" val="3567740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3FF3B-099A-B5CE-1193-B6C92779EF54}"/>
              </a:ext>
            </a:extLst>
          </p:cNvPr>
          <p:cNvSpPr>
            <a:spLocks noGrp="1"/>
          </p:cNvSpPr>
          <p:nvPr>
            <p:ph type="title"/>
          </p:nvPr>
        </p:nvSpPr>
        <p:spPr/>
        <p:txBody>
          <a:bodyPr/>
          <a:lstStyle/>
          <a:p>
            <a:r>
              <a:rPr lang="en-US" dirty="0"/>
              <a:t>Who uses Data Science today?</a:t>
            </a:r>
            <a:endParaRPr lang="en-AU" dirty="0"/>
          </a:p>
        </p:txBody>
      </p:sp>
      <p:sp>
        <p:nvSpPr>
          <p:cNvPr id="3" name="Content Placeholder 2">
            <a:extLst>
              <a:ext uri="{FF2B5EF4-FFF2-40B4-BE49-F238E27FC236}">
                <a16:creationId xmlns:a16="http://schemas.microsoft.com/office/drawing/2014/main" id="{4D3DE2A1-F1C4-FE6C-02F7-CB3AA37AEC14}"/>
              </a:ext>
            </a:extLst>
          </p:cNvPr>
          <p:cNvSpPr>
            <a:spLocks noGrp="1"/>
          </p:cNvSpPr>
          <p:nvPr>
            <p:ph idx="1"/>
          </p:nvPr>
        </p:nvSpPr>
        <p:spPr/>
        <p:txBody>
          <a:bodyPr/>
          <a:lstStyle/>
          <a:p>
            <a:r>
              <a:rPr lang="en-US" dirty="0"/>
              <a:t>Almost every organization and business.</a:t>
            </a:r>
            <a:endParaRPr lang="en-AU" dirty="0"/>
          </a:p>
        </p:txBody>
      </p:sp>
      <p:sp>
        <p:nvSpPr>
          <p:cNvPr id="4" name="Slide Number Placeholder 3">
            <a:extLst>
              <a:ext uri="{FF2B5EF4-FFF2-40B4-BE49-F238E27FC236}">
                <a16:creationId xmlns:a16="http://schemas.microsoft.com/office/drawing/2014/main" id="{28E3A523-4F57-2CBD-E7F0-879F8435CBFB}"/>
              </a:ext>
            </a:extLst>
          </p:cNvPr>
          <p:cNvSpPr>
            <a:spLocks noGrp="1"/>
          </p:cNvSpPr>
          <p:nvPr>
            <p:ph type="sldNum" sz="quarter" idx="12"/>
          </p:nvPr>
        </p:nvSpPr>
        <p:spPr/>
        <p:txBody>
          <a:bodyPr/>
          <a:lstStyle/>
          <a:p>
            <a:fld id="{D26C05DC-8A46-431C-AB0F-F7F5BF98DABD}" type="slidenum">
              <a:rPr lang="en-AU" smtClean="0"/>
              <a:t>5</a:t>
            </a:fld>
            <a:endParaRPr lang="en-AU"/>
          </a:p>
        </p:txBody>
      </p:sp>
    </p:spTree>
    <p:extLst>
      <p:ext uri="{BB962C8B-B14F-4D97-AF65-F5344CB8AC3E}">
        <p14:creationId xmlns:p14="http://schemas.microsoft.com/office/powerpoint/2010/main" val="3348818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0656-D220-DEEE-DF81-733CC873E2CE}"/>
              </a:ext>
            </a:extLst>
          </p:cNvPr>
          <p:cNvSpPr>
            <a:spLocks noGrp="1"/>
          </p:cNvSpPr>
          <p:nvPr>
            <p:ph type="title"/>
          </p:nvPr>
        </p:nvSpPr>
        <p:spPr/>
        <p:txBody>
          <a:bodyPr/>
          <a:lstStyle/>
          <a:p>
            <a:r>
              <a:rPr lang="en-AU" dirty="0"/>
              <a:t>Data Science Techniques</a:t>
            </a:r>
          </a:p>
        </p:txBody>
      </p:sp>
      <p:sp>
        <p:nvSpPr>
          <p:cNvPr id="3" name="Content Placeholder 2">
            <a:extLst>
              <a:ext uri="{FF2B5EF4-FFF2-40B4-BE49-F238E27FC236}">
                <a16:creationId xmlns:a16="http://schemas.microsoft.com/office/drawing/2014/main" id="{20E6F356-702D-23F1-C19D-811289B473BA}"/>
              </a:ext>
            </a:extLst>
          </p:cNvPr>
          <p:cNvSpPr>
            <a:spLocks noGrp="1"/>
          </p:cNvSpPr>
          <p:nvPr>
            <p:ph idx="1"/>
          </p:nvPr>
        </p:nvSpPr>
        <p:spPr/>
        <p:txBody>
          <a:bodyPr/>
          <a:lstStyle/>
          <a:p>
            <a:r>
              <a:rPr lang="en-US" dirty="0"/>
              <a:t>Decision trees, </a:t>
            </a:r>
          </a:p>
          <a:p>
            <a:r>
              <a:rPr lang="en-US" dirty="0"/>
              <a:t>Regression models, </a:t>
            </a:r>
          </a:p>
          <a:p>
            <a:r>
              <a:rPr lang="en-US" dirty="0"/>
              <a:t>Deep learning, </a:t>
            </a:r>
          </a:p>
          <a:p>
            <a:r>
              <a:rPr lang="en-US" dirty="0"/>
              <a:t>Clustering</a:t>
            </a:r>
          </a:p>
          <a:p>
            <a:r>
              <a:rPr lang="en-US" dirty="0"/>
              <a:t>…</a:t>
            </a:r>
            <a:endParaRPr lang="en-AU" dirty="0"/>
          </a:p>
        </p:txBody>
      </p:sp>
      <p:sp>
        <p:nvSpPr>
          <p:cNvPr id="4" name="Slide Number Placeholder 3">
            <a:extLst>
              <a:ext uri="{FF2B5EF4-FFF2-40B4-BE49-F238E27FC236}">
                <a16:creationId xmlns:a16="http://schemas.microsoft.com/office/drawing/2014/main" id="{0099F7C9-D1CD-306B-945B-8D0031638E2D}"/>
              </a:ext>
            </a:extLst>
          </p:cNvPr>
          <p:cNvSpPr>
            <a:spLocks noGrp="1"/>
          </p:cNvSpPr>
          <p:nvPr>
            <p:ph type="sldNum" sz="quarter" idx="12"/>
          </p:nvPr>
        </p:nvSpPr>
        <p:spPr/>
        <p:txBody>
          <a:bodyPr/>
          <a:lstStyle/>
          <a:p>
            <a:fld id="{D26C05DC-8A46-431C-AB0F-F7F5BF98DABD}" type="slidenum">
              <a:rPr lang="en-AU" smtClean="0"/>
              <a:t>6</a:t>
            </a:fld>
            <a:endParaRPr lang="en-AU"/>
          </a:p>
        </p:txBody>
      </p:sp>
    </p:spTree>
    <p:extLst>
      <p:ext uri="{BB962C8B-B14F-4D97-AF65-F5344CB8AC3E}">
        <p14:creationId xmlns:p14="http://schemas.microsoft.com/office/powerpoint/2010/main" val="2676902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1ED43-EC83-AD34-2C1E-FB9DE8A11248}"/>
              </a:ext>
            </a:extLst>
          </p:cNvPr>
          <p:cNvSpPr>
            <a:spLocks noGrp="1"/>
          </p:cNvSpPr>
          <p:nvPr>
            <p:ph type="title"/>
          </p:nvPr>
        </p:nvSpPr>
        <p:spPr/>
        <p:txBody>
          <a:bodyPr>
            <a:normAutofit/>
          </a:bodyPr>
          <a:lstStyle/>
          <a:p>
            <a:r>
              <a:rPr lang="en-US" dirty="0"/>
              <a:t>AI, Machine Learning, and Data Science</a:t>
            </a:r>
            <a:endParaRPr lang="en-AU" dirty="0"/>
          </a:p>
        </p:txBody>
      </p:sp>
      <p:sp>
        <p:nvSpPr>
          <p:cNvPr id="3" name="Content Placeholder 2">
            <a:extLst>
              <a:ext uri="{FF2B5EF4-FFF2-40B4-BE49-F238E27FC236}">
                <a16:creationId xmlns:a16="http://schemas.microsoft.com/office/drawing/2014/main" id="{D797902A-A3DE-1C44-E35F-66A3C2CE3115}"/>
              </a:ext>
            </a:extLst>
          </p:cNvPr>
          <p:cNvSpPr>
            <a:spLocks noGrp="1"/>
          </p:cNvSpPr>
          <p:nvPr>
            <p:ph idx="1"/>
          </p:nvPr>
        </p:nvSpPr>
        <p:spPr/>
        <p:txBody>
          <a:bodyPr/>
          <a:lstStyle/>
          <a:p>
            <a:pPr algn="just"/>
            <a:r>
              <a:rPr lang="en-US" dirty="0"/>
              <a:t>Artificial intelligence, Machine learning, and data science are all related to each other. </a:t>
            </a:r>
          </a:p>
          <a:p>
            <a:pPr algn="just"/>
            <a:r>
              <a:rPr lang="en-US" dirty="0"/>
              <a:t>Unsurprisingly, they are often used interchangeably and conflated with each other in popular media and business communication.</a:t>
            </a:r>
          </a:p>
          <a:p>
            <a:pPr algn="just"/>
            <a:r>
              <a:rPr lang="en-US" dirty="0"/>
              <a:t>However, all of these three fields are distinct depending on the context.</a:t>
            </a:r>
            <a:endParaRPr lang="en-AU" dirty="0"/>
          </a:p>
        </p:txBody>
      </p:sp>
      <p:sp>
        <p:nvSpPr>
          <p:cNvPr id="4" name="Slide Number Placeholder 3">
            <a:extLst>
              <a:ext uri="{FF2B5EF4-FFF2-40B4-BE49-F238E27FC236}">
                <a16:creationId xmlns:a16="http://schemas.microsoft.com/office/drawing/2014/main" id="{AB251B28-7299-ED76-A4C9-2748B7B62860}"/>
              </a:ext>
            </a:extLst>
          </p:cNvPr>
          <p:cNvSpPr>
            <a:spLocks noGrp="1"/>
          </p:cNvSpPr>
          <p:nvPr>
            <p:ph type="sldNum" sz="quarter" idx="12"/>
          </p:nvPr>
        </p:nvSpPr>
        <p:spPr/>
        <p:txBody>
          <a:bodyPr/>
          <a:lstStyle/>
          <a:p>
            <a:fld id="{D26C05DC-8A46-431C-AB0F-F7F5BF98DABD}" type="slidenum">
              <a:rPr lang="en-AU" smtClean="0"/>
              <a:t>7</a:t>
            </a:fld>
            <a:endParaRPr lang="en-AU"/>
          </a:p>
        </p:txBody>
      </p:sp>
    </p:spTree>
    <p:extLst>
      <p:ext uri="{BB962C8B-B14F-4D97-AF65-F5344CB8AC3E}">
        <p14:creationId xmlns:p14="http://schemas.microsoft.com/office/powerpoint/2010/main" val="2318834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1ED43-EC83-AD34-2C1E-FB9DE8A11248}"/>
              </a:ext>
            </a:extLst>
          </p:cNvPr>
          <p:cNvSpPr>
            <a:spLocks noGrp="1"/>
          </p:cNvSpPr>
          <p:nvPr>
            <p:ph type="title"/>
          </p:nvPr>
        </p:nvSpPr>
        <p:spPr/>
        <p:txBody>
          <a:bodyPr>
            <a:normAutofit/>
          </a:bodyPr>
          <a:lstStyle/>
          <a:p>
            <a:r>
              <a:rPr lang="en-US" dirty="0"/>
              <a:t>AI, Machine Learning, and Data Science</a:t>
            </a:r>
            <a:endParaRPr lang="en-AU" dirty="0"/>
          </a:p>
        </p:txBody>
      </p:sp>
      <p:pic>
        <p:nvPicPr>
          <p:cNvPr id="5" name="Picture 4">
            <a:extLst>
              <a:ext uri="{FF2B5EF4-FFF2-40B4-BE49-F238E27FC236}">
                <a16:creationId xmlns:a16="http://schemas.microsoft.com/office/drawing/2014/main" id="{8A64EEC2-7DA4-E3DE-D34B-3FBC96C27892}"/>
              </a:ext>
            </a:extLst>
          </p:cNvPr>
          <p:cNvPicPr>
            <a:picLocks noChangeAspect="1"/>
          </p:cNvPicPr>
          <p:nvPr/>
        </p:nvPicPr>
        <p:blipFill>
          <a:blip r:embed="rId2"/>
          <a:stretch>
            <a:fillRect/>
          </a:stretch>
        </p:blipFill>
        <p:spPr>
          <a:xfrm>
            <a:off x="2347078" y="1813560"/>
            <a:ext cx="7497844" cy="4800600"/>
          </a:xfrm>
          <a:prstGeom prst="rect">
            <a:avLst/>
          </a:prstGeom>
        </p:spPr>
      </p:pic>
      <p:sp>
        <p:nvSpPr>
          <p:cNvPr id="6" name="Slide Number Placeholder 5">
            <a:extLst>
              <a:ext uri="{FF2B5EF4-FFF2-40B4-BE49-F238E27FC236}">
                <a16:creationId xmlns:a16="http://schemas.microsoft.com/office/drawing/2014/main" id="{A4E2D810-FF91-D074-79EE-04E2F07044D4}"/>
              </a:ext>
            </a:extLst>
          </p:cNvPr>
          <p:cNvSpPr>
            <a:spLocks noGrp="1"/>
          </p:cNvSpPr>
          <p:nvPr>
            <p:ph type="sldNum" sz="quarter" idx="12"/>
          </p:nvPr>
        </p:nvSpPr>
        <p:spPr/>
        <p:txBody>
          <a:bodyPr/>
          <a:lstStyle/>
          <a:p>
            <a:fld id="{D26C05DC-8A46-431C-AB0F-F7F5BF98DABD}" type="slidenum">
              <a:rPr lang="en-AU" smtClean="0"/>
              <a:t>8</a:t>
            </a:fld>
            <a:endParaRPr lang="en-AU"/>
          </a:p>
        </p:txBody>
      </p:sp>
    </p:spTree>
    <p:extLst>
      <p:ext uri="{BB962C8B-B14F-4D97-AF65-F5344CB8AC3E}">
        <p14:creationId xmlns:p14="http://schemas.microsoft.com/office/powerpoint/2010/main" val="441180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4B136-12F2-AFE3-FD66-CD2E08EFA110}"/>
              </a:ext>
            </a:extLst>
          </p:cNvPr>
          <p:cNvSpPr>
            <a:spLocks noGrp="1"/>
          </p:cNvSpPr>
          <p:nvPr>
            <p:ph type="title"/>
          </p:nvPr>
        </p:nvSpPr>
        <p:spPr/>
        <p:txBody>
          <a:bodyPr/>
          <a:lstStyle/>
          <a:p>
            <a:r>
              <a:rPr lang="en-US" dirty="0"/>
              <a:t>Artificial Intelligence</a:t>
            </a:r>
            <a:endParaRPr lang="en-AU" dirty="0"/>
          </a:p>
        </p:txBody>
      </p:sp>
      <p:sp>
        <p:nvSpPr>
          <p:cNvPr id="3" name="Content Placeholder 2">
            <a:extLst>
              <a:ext uri="{FF2B5EF4-FFF2-40B4-BE49-F238E27FC236}">
                <a16:creationId xmlns:a16="http://schemas.microsoft.com/office/drawing/2014/main" id="{C7460700-F17B-477B-80AE-428DC5FC3A17}"/>
              </a:ext>
            </a:extLst>
          </p:cNvPr>
          <p:cNvSpPr>
            <a:spLocks noGrp="1"/>
          </p:cNvSpPr>
          <p:nvPr>
            <p:ph idx="1"/>
          </p:nvPr>
        </p:nvSpPr>
        <p:spPr/>
        <p:txBody>
          <a:bodyPr/>
          <a:lstStyle/>
          <a:p>
            <a:pPr algn="just"/>
            <a:r>
              <a:rPr lang="en-US" dirty="0"/>
              <a:t>Artificial intelligence is about giving machines </a:t>
            </a:r>
            <a:r>
              <a:rPr lang="en-US" dirty="0">
                <a:solidFill>
                  <a:srgbClr val="FF0000"/>
                </a:solidFill>
              </a:rPr>
              <a:t>the capability of mimicking human behavior, particularly cognitive functions</a:t>
            </a:r>
            <a:r>
              <a:rPr lang="en-US" dirty="0"/>
              <a:t>.</a:t>
            </a:r>
          </a:p>
          <a:p>
            <a:pPr algn="just"/>
            <a:r>
              <a:rPr lang="en-US" dirty="0"/>
              <a:t>Examples: Facial recognition, automated driving, sorting mail based on postal code…</a:t>
            </a:r>
          </a:p>
          <a:p>
            <a:pPr algn="just"/>
            <a:r>
              <a:rPr lang="en-US" dirty="0"/>
              <a:t>A range of techniques that fall under artificial intelligence: </a:t>
            </a:r>
          </a:p>
          <a:p>
            <a:pPr lvl="1" algn="just"/>
            <a:r>
              <a:rPr lang="en-US" dirty="0"/>
              <a:t>linguistics, </a:t>
            </a:r>
          </a:p>
          <a:p>
            <a:pPr lvl="1" algn="just"/>
            <a:r>
              <a:rPr lang="en-US" dirty="0"/>
              <a:t>natural language processing, </a:t>
            </a:r>
          </a:p>
          <a:p>
            <a:pPr lvl="1" algn="just"/>
            <a:r>
              <a:rPr lang="en-US" dirty="0"/>
              <a:t>decision science, </a:t>
            </a:r>
          </a:p>
          <a:p>
            <a:pPr lvl="1" algn="just"/>
            <a:r>
              <a:rPr lang="en-US" dirty="0"/>
              <a:t>vision, </a:t>
            </a:r>
          </a:p>
          <a:p>
            <a:pPr lvl="1" algn="just"/>
            <a:r>
              <a:rPr lang="en-US" dirty="0"/>
              <a:t>robotics, </a:t>
            </a:r>
          </a:p>
          <a:p>
            <a:pPr lvl="1" algn="just"/>
            <a:r>
              <a:rPr lang="en-US" dirty="0"/>
              <a:t>planning, etc.</a:t>
            </a:r>
            <a:endParaRPr lang="en-AU" dirty="0"/>
          </a:p>
        </p:txBody>
      </p:sp>
      <p:sp>
        <p:nvSpPr>
          <p:cNvPr id="4" name="Slide Number Placeholder 3">
            <a:extLst>
              <a:ext uri="{FF2B5EF4-FFF2-40B4-BE49-F238E27FC236}">
                <a16:creationId xmlns:a16="http://schemas.microsoft.com/office/drawing/2014/main" id="{39D050A5-34E4-46E1-6DF8-6443917A08FC}"/>
              </a:ext>
            </a:extLst>
          </p:cNvPr>
          <p:cNvSpPr>
            <a:spLocks noGrp="1"/>
          </p:cNvSpPr>
          <p:nvPr>
            <p:ph type="sldNum" sz="quarter" idx="12"/>
          </p:nvPr>
        </p:nvSpPr>
        <p:spPr/>
        <p:txBody>
          <a:bodyPr/>
          <a:lstStyle/>
          <a:p>
            <a:fld id="{D26C05DC-8A46-431C-AB0F-F7F5BF98DABD}" type="slidenum">
              <a:rPr lang="en-AU" smtClean="0"/>
              <a:t>9</a:t>
            </a:fld>
            <a:endParaRPr lang="en-AU"/>
          </a:p>
        </p:txBody>
      </p:sp>
    </p:spTree>
    <p:extLst>
      <p:ext uri="{BB962C8B-B14F-4D97-AF65-F5344CB8AC3E}">
        <p14:creationId xmlns:p14="http://schemas.microsoft.com/office/powerpoint/2010/main" val="833452573"/>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Tw Cen MT-Rockwell">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301</TotalTime>
  <Words>2085</Words>
  <Application>Microsoft Office PowerPoint</Application>
  <PresentationFormat>Widescreen</PresentationFormat>
  <Paragraphs>254</Paragraphs>
  <Slides>28</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AdvOT260e5629</vt:lpstr>
      <vt:lpstr>AdvOT8b89b10c.I</vt:lpstr>
      <vt:lpstr>urw-din</vt:lpstr>
      <vt:lpstr>Calibri</vt:lpstr>
      <vt:lpstr>Corbel</vt:lpstr>
      <vt:lpstr>Rockwell</vt:lpstr>
      <vt:lpstr>Times New Roman</vt:lpstr>
      <vt:lpstr>Tw Cen MT</vt:lpstr>
      <vt:lpstr>Wingdings</vt:lpstr>
      <vt:lpstr>Basis</vt:lpstr>
      <vt:lpstr>Introduction</vt:lpstr>
      <vt:lpstr>The Human Data Point</vt:lpstr>
      <vt:lpstr>Motivation</vt:lpstr>
      <vt:lpstr>Introduction</vt:lpstr>
      <vt:lpstr>Who uses Data Science today?</vt:lpstr>
      <vt:lpstr>Data Science Techniques</vt:lpstr>
      <vt:lpstr>AI, Machine Learning, and Data Science</vt:lpstr>
      <vt:lpstr>AI, Machine Learning, and Data Science</vt:lpstr>
      <vt:lpstr>Artificial Intelligence</vt:lpstr>
      <vt:lpstr>Machine Learning</vt:lpstr>
      <vt:lpstr>Machine Learning</vt:lpstr>
      <vt:lpstr>Data Science</vt:lpstr>
      <vt:lpstr>What is Data Science?</vt:lpstr>
      <vt:lpstr>Dataset</vt:lpstr>
      <vt:lpstr>Key Features and Motivations</vt:lpstr>
      <vt:lpstr>Extracting Meaningful Patterns</vt:lpstr>
      <vt:lpstr>Building Representative Models</vt:lpstr>
      <vt:lpstr>Building Representative Models</vt:lpstr>
      <vt:lpstr>Building Representative Models</vt:lpstr>
      <vt:lpstr>Combination of Statistics, Machine Learning, and Computing</vt:lpstr>
      <vt:lpstr>Learning Algorithms</vt:lpstr>
      <vt:lpstr>Associated Fields</vt:lpstr>
      <vt:lpstr>Case for Data Science</vt:lpstr>
      <vt:lpstr>Data Science Classification</vt:lpstr>
      <vt:lpstr>Data Science Algorithms</vt:lpstr>
      <vt:lpstr>PowerPoint Presentation</vt:lpstr>
      <vt:lpstr>Applications of Data Science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Abdus Salam</dc:creator>
  <cp:lastModifiedBy>Dr. Ashraf Uddin</cp:lastModifiedBy>
  <cp:revision>40</cp:revision>
  <dcterms:created xsi:type="dcterms:W3CDTF">2023-06-04T18:58:53Z</dcterms:created>
  <dcterms:modified xsi:type="dcterms:W3CDTF">2025-07-15T06:07:04Z</dcterms:modified>
</cp:coreProperties>
</file>