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6"/>
  </p:notesMasterIdLst>
  <p:sldIdLst>
    <p:sldId id="256" r:id="rId2"/>
    <p:sldId id="257" r:id="rId3"/>
    <p:sldId id="275" r:id="rId4"/>
    <p:sldId id="301" r:id="rId5"/>
    <p:sldId id="276" r:id="rId6"/>
    <p:sldId id="277" r:id="rId7"/>
    <p:sldId id="302" r:id="rId8"/>
    <p:sldId id="303" r:id="rId9"/>
    <p:sldId id="304" r:id="rId10"/>
    <p:sldId id="305" r:id="rId11"/>
    <p:sldId id="281" r:id="rId12"/>
    <p:sldId id="306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2" r:id="rId22"/>
    <p:sldId id="293" r:id="rId23"/>
    <p:sldId id="294" r:id="rId24"/>
    <p:sldId id="29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3300"/>
    <a:srgbClr val="CC0000"/>
    <a:srgbClr val="3366CC"/>
    <a:srgbClr val="FF9933"/>
    <a:srgbClr val="33CCCC"/>
    <a:srgbClr val="99003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90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>
                <a:latin typeface="Arial" charset="0"/>
              </a:defRPr>
            </a:lvl1pPr>
          </a:lstStyle>
          <a:p>
            <a:fld id="{6F5DB5DC-3CEA-47B0-BC83-D44D79ADEF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69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5DB5DC-3CEA-47B0-BC83-D44D79ADEF8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11"/>
          <p:cNvSpPr>
            <a:spLocks noGrp="1" noChangeArrowheads="1"/>
          </p:cNvSpPr>
          <p:nvPr>
            <p:ph type="ftr" sz="quarter" idx="3"/>
          </p:nvPr>
        </p:nvSpPr>
        <p:spPr>
          <a:xfrm>
            <a:off x="5580063" y="5867400"/>
            <a:ext cx="2649537" cy="762000"/>
          </a:xfrm>
        </p:spPr>
        <p:txBody>
          <a:bodyPr/>
          <a:lstStyle>
            <a:lvl1pPr algn="r">
              <a:defRPr sz="9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en-US"/>
              <a:t>PowerPoint Presentation by Charlie Cook</a:t>
            </a:r>
          </a:p>
          <a:p>
            <a:r>
              <a:rPr lang="en-US"/>
              <a:t>Copyright © 2005 Prentice Hall, Inc.</a:t>
            </a:r>
            <a:br>
              <a:rPr lang="en-US"/>
            </a:br>
            <a:r>
              <a:rPr lang="en-US"/>
              <a:t> All rights reserved.</a:t>
            </a:r>
          </a:p>
        </p:txBody>
      </p:sp>
      <p:pic>
        <p:nvPicPr>
          <p:cNvPr id="5132" name="Picture 12" descr="BookTitle01-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543175" y="685800"/>
            <a:ext cx="5991225" cy="1336675"/>
          </a:xfrm>
          <a:prstGeom prst="rect">
            <a:avLst/>
          </a:prstGeom>
          <a:noFill/>
        </p:spPr>
      </p:pic>
      <p:pic>
        <p:nvPicPr>
          <p:cNvPr id="5133" name="Picture 1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228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134" name="Text Box 14"/>
          <p:cNvSpPr txBox="1">
            <a:spLocks noChangeArrowheads="1"/>
          </p:cNvSpPr>
          <p:nvPr userDrawn="1"/>
        </p:nvSpPr>
        <p:spPr bwMode="auto">
          <a:xfrm>
            <a:off x="6934200" y="1690688"/>
            <a:ext cx="1295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</p:spPr>
        <p:txBody>
          <a:bodyPr lIns="0" rIns="0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 b="1">
                <a:solidFill>
                  <a:srgbClr val="CC6600"/>
                </a:solidFill>
                <a:latin typeface="Arial" charset="0"/>
              </a:rPr>
              <a:t>8</a:t>
            </a:r>
            <a:r>
              <a:rPr lang="en-US" sz="1800" b="1" baseline="30000">
                <a:solidFill>
                  <a:srgbClr val="CC6600"/>
                </a:solidFill>
                <a:latin typeface="Arial" charset="0"/>
              </a:rPr>
              <a:t>th</a:t>
            </a:r>
            <a:r>
              <a:rPr lang="en-US" sz="1800" b="1">
                <a:solidFill>
                  <a:srgbClr val="CC6600"/>
                </a:solidFill>
                <a:latin typeface="Arial" charset="0"/>
              </a:rPr>
              <a:t> edition</a:t>
            </a:r>
          </a:p>
        </p:txBody>
      </p:sp>
      <p:sp>
        <p:nvSpPr>
          <p:cNvPr id="5135" name="Text Box 15"/>
          <p:cNvSpPr txBox="1">
            <a:spLocks noChangeArrowheads="1"/>
          </p:cNvSpPr>
          <p:nvPr userDrawn="1"/>
        </p:nvSpPr>
        <p:spPr bwMode="auto">
          <a:xfrm>
            <a:off x="5334000" y="2025650"/>
            <a:ext cx="2971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C0C0C0"/>
            </a:outerShdw>
          </a:effec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 b="1" i="1">
                <a:solidFill>
                  <a:srgbClr val="008000"/>
                </a:solidFill>
                <a:latin typeface="Arial" charset="0"/>
              </a:rPr>
              <a:t>Steven P. Robbins</a:t>
            </a:r>
            <a:br>
              <a:rPr lang="en-US" sz="1800" b="1" i="1">
                <a:solidFill>
                  <a:srgbClr val="008000"/>
                </a:solidFill>
                <a:latin typeface="Arial" charset="0"/>
              </a:rPr>
            </a:br>
            <a:r>
              <a:rPr lang="en-US" sz="1800" b="1" i="1">
                <a:solidFill>
                  <a:srgbClr val="008000"/>
                </a:solidFill>
                <a:latin typeface="Arial" charset="0"/>
              </a:rPr>
              <a:t>Mary Coulter</a:t>
            </a:r>
          </a:p>
        </p:txBody>
      </p:sp>
      <p:pic>
        <p:nvPicPr>
          <p:cNvPr id="5136" name="Picture 16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124200"/>
            <a:ext cx="502920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6–</a:t>
            </a:r>
            <a:fld id="{C267D459-3FA2-475A-B7D3-CB0F182543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579438"/>
            <a:ext cx="2025650" cy="5440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79438"/>
            <a:ext cx="5924550" cy="5440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6–</a:t>
            </a:r>
            <a:fld id="{82846456-7578-42B4-9B4C-2B3F2B66E7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6–</a:t>
            </a:r>
            <a:fld id="{C188FE89-AD46-4355-825F-C42E9A3790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6–</a:t>
            </a:r>
            <a:fld id="{F9C75713-54CA-4D99-8562-9263D20B60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3975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371600"/>
            <a:ext cx="39751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6–</a:t>
            </a:r>
            <a:fld id="{476E48FB-05E9-4834-9D1B-323A7C8803E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6–</a:t>
            </a:r>
            <a:fld id="{D1DD274A-27A2-4D03-894F-A7C58421D6D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6–</a:t>
            </a:r>
            <a:fld id="{0DBEC134-C8AE-45F8-B01E-B3A33F15BC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6–</a:t>
            </a:r>
            <a:fld id="{99D3CD28-2477-4E0F-A2A9-39C8C6BEC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6–</a:t>
            </a:r>
            <a:fld id="{3F3498B6-A7AA-4C83-B043-90CB6F99B8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6–</a:t>
            </a:r>
            <a:fld id="{8A98DF9C-334D-402D-8A97-48F927D666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79438"/>
            <a:ext cx="8077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371600"/>
            <a:ext cx="8102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096000"/>
            <a:ext cx="403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>
              <a:defRPr sz="1000" b="1">
                <a:latin typeface="+mn-lt"/>
              </a:defRPr>
            </a:lvl1pPr>
          </a:lstStyle>
          <a:p>
            <a:r>
              <a:rPr lang="en-US"/>
              <a:t>Copyright © 2005 Prentice Hall, Inc. All rights reserved. 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096000"/>
            <a:ext cx="2209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+mn-lt"/>
                <a:cs typeface="Times New Roman" pitchFamily="18" charset="0"/>
              </a:defRPr>
            </a:lvl1pPr>
          </a:lstStyle>
          <a:p>
            <a:r>
              <a:rPr lang="en-US"/>
              <a:t>6–</a:t>
            </a:r>
            <a:fld id="{E350E258-887C-4358-A0B5-C770BC5C670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 autoUpdateAnimBg="0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9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rgbClr val="336699"/>
          </a:solidFill>
          <a:latin typeface="Arial" charset="0"/>
        </a:defRPr>
      </a:lvl9pPr>
    </p:titleStyle>
    <p:bodyStyle>
      <a:lvl1pPr marL="222250" indent="-222250" algn="l" rtl="0" fontAlgn="base">
        <a:spcBef>
          <a:spcPct val="20000"/>
        </a:spcBef>
        <a:spcAft>
          <a:spcPct val="0"/>
        </a:spcAft>
        <a:buClr>
          <a:schemeClr val="bg1"/>
        </a:buClr>
        <a:buChar char="•"/>
        <a:defRPr sz="2800">
          <a:solidFill>
            <a:srgbClr val="010000"/>
          </a:solidFill>
          <a:latin typeface="+mn-lt"/>
          <a:ea typeface="+mn-ea"/>
          <a:cs typeface="+mn-cs"/>
        </a:defRPr>
      </a:lvl1pPr>
      <a:lvl2pPr marL="625475" indent="-284163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Ø"/>
        <a:defRPr sz="2400">
          <a:solidFill>
            <a:srgbClr val="990033"/>
          </a:solidFill>
          <a:latin typeface="+mn-lt"/>
        </a:defRPr>
      </a:lvl2pPr>
      <a:lvl3pPr marL="974725" indent="-234950" algn="l" rtl="0" fontAlgn="base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v"/>
        <a:defRPr sz="2200">
          <a:solidFill>
            <a:srgbClr val="010000"/>
          </a:solidFill>
          <a:latin typeface="+mn-lt"/>
        </a:defRPr>
      </a:lvl3pPr>
      <a:lvl4pPr marL="1311275" indent="-222250" algn="l" rtl="0" fontAlgn="base">
        <a:spcBef>
          <a:spcPct val="20000"/>
        </a:spcBef>
        <a:spcAft>
          <a:spcPct val="0"/>
        </a:spcAft>
        <a:buClr>
          <a:schemeClr val="bg2"/>
        </a:buClr>
        <a:buChar char="–"/>
        <a:defRPr sz="2000">
          <a:solidFill>
            <a:srgbClr val="010000"/>
          </a:solidFill>
          <a:latin typeface="+mn-lt"/>
        </a:defRPr>
      </a:lvl4pPr>
      <a:lvl5pPr marL="16573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latin typeface="+mn-lt"/>
        </a:defRPr>
      </a:lvl5pPr>
      <a:lvl6pPr marL="21145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latin typeface="+mn-lt"/>
        </a:defRPr>
      </a:lvl6pPr>
      <a:lvl7pPr marL="25717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latin typeface="+mn-lt"/>
        </a:defRPr>
      </a:lvl7pPr>
      <a:lvl8pPr marL="30289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latin typeface="+mn-lt"/>
        </a:defRPr>
      </a:lvl8pPr>
      <a:lvl9pPr marL="3486150" indent="-173038" algn="l" rtl="0" fontAlgn="base">
        <a:spcBef>
          <a:spcPct val="20000"/>
        </a:spcBef>
        <a:spcAft>
          <a:spcPct val="0"/>
        </a:spcAft>
        <a:buClr>
          <a:schemeClr val="bg2"/>
        </a:buClr>
        <a:buChar char="•"/>
        <a:defRPr sz="2000">
          <a:solidFill>
            <a:srgbClr val="01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885008DB-DE0B-4696-9E26-94E89A92F8B4}" type="slidenum">
              <a:rPr lang="en-US"/>
              <a:pPr/>
              <a:t>10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79438"/>
            <a:ext cx="7543800" cy="1077218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/>
              <a:t>6</a:t>
            </a:r>
            <a:r>
              <a:rPr lang="en-US" dirty="0" smtClean="0"/>
              <a:t>: Following up and Evaluating the Results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419600"/>
          </a:xfrm>
        </p:spPr>
        <p:txBody>
          <a:bodyPr/>
          <a:lstStyle/>
          <a:p>
            <a:pPr>
              <a:spcBef>
                <a:spcPct val="30000"/>
              </a:spcBef>
            </a:pPr>
            <a:endParaRPr lang="en-US" dirty="0" smtClean="0"/>
          </a:p>
          <a:p>
            <a:pPr>
              <a:spcBef>
                <a:spcPct val="30000"/>
              </a:spcBef>
            </a:pPr>
            <a:r>
              <a:rPr lang="en-US" sz="2600" dirty="0" smtClean="0"/>
              <a:t>The manager should continuously observe whether the implementation is going on appropriately. </a:t>
            </a:r>
          </a:p>
          <a:p>
            <a:pPr>
              <a:spcBef>
                <a:spcPct val="30000"/>
              </a:spcBef>
            </a:pPr>
            <a:r>
              <a:rPr lang="en-US" sz="2600" b="1" dirty="0" smtClean="0"/>
              <a:t>At the end</a:t>
            </a:r>
            <a:r>
              <a:rPr lang="en-US" sz="2600" dirty="0" smtClean="0"/>
              <a:t>, the manager should ascertain the extent to which alternative chosen and implemented has worked.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ct val="30000"/>
              </a:spcBef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spcBef>
                <a:spcPct val="300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For 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The plant manager notes that, six months later, turnover drops to previous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F25A822A-6E4F-43F9-93A9-D8B7EE6FEA2D}" type="slidenum">
              <a:rPr lang="en-US"/>
              <a:pPr/>
              <a:t>11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79438"/>
            <a:ext cx="8458200" cy="553998"/>
          </a:xfrm>
        </p:spPr>
        <p:txBody>
          <a:bodyPr/>
          <a:lstStyle/>
          <a:p>
            <a:r>
              <a:rPr lang="en-US" sz="3000" dirty="0" smtClean="0"/>
              <a:t>Assumptions of Rational Making </a:t>
            </a:r>
            <a:r>
              <a:rPr lang="en-US" sz="3000" dirty="0"/>
              <a:t>Decisions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2600" cy="4953000"/>
          </a:xfrm>
        </p:spPr>
        <p:txBody>
          <a:bodyPr/>
          <a:lstStyle/>
          <a:p>
            <a:pPr>
              <a:spcBef>
                <a:spcPct val="35000"/>
              </a:spcBef>
            </a:pPr>
            <a:r>
              <a:rPr lang="en-US" sz="2400" b="1" dirty="0"/>
              <a:t>Rationality</a:t>
            </a:r>
          </a:p>
          <a:p>
            <a:pPr marL="341312" lvl="1" indent="0">
              <a:spcBef>
                <a:spcPct val="35000"/>
              </a:spcBef>
              <a:buNone/>
            </a:pPr>
            <a:r>
              <a:rPr lang="en-US" dirty="0"/>
              <a:t>Managers make consistent, value-maximizing choices with specified constraints.</a:t>
            </a:r>
          </a:p>
          <a:p>
            <a:pPr marL="341312" lvl="1" indent="0">
              <a:spcBef>
                <a:spcPct val="35000"/>
              </a:spcBef>
              <a:buNone/>
            </a:pPr>
            <a:r>
              <a:rPr lang="en-US" b="1" dirty="0">
                <a:solidFill>
                  <a:schemeClr val="tx1"/>
                </a:solidFill>
              </a:rPr>
              <a:t>Assumptions </a:t>
            </a:r>
            <a:r>
              <a:rPr lang="en-US" b="1" dirty="0" smtClean="0">
                <a:solidFill>
                  <a:schemeClr val="tx1"/>
                </a:solidFill>
              </a:rPr>
              <a:t>of Rational</a:t>
            </a:r>
            <a:r>
              <a:rPr lang="en-US" b="1" dirty="0" smtClean="0">
                <a:solidFill>
                  <a:schemeClr val="tx1"/>
                </a:solidFill>
              </a:rPr>
              <a:t> Decision Making:</a:t>
            </a:r>
            <a:endParaRPr lang="en-US" b="1" dirty="0">
              <a:solidFill>
                <a:schemeClr val="tx1"/>
              </a:solidFill>
            </a:endParaRPr>
          </a:p>
          <a:p>
            <a:pPr lvl="2">
              <a:spcBef>
                <a:spcPct val="35000"/>
              </a:spcBef>
            </a:pPr>
            <a:r>
              <a:rPr lang="en-US" dirty="0" smtClean="0"/>
              <a:t>Managers are </a:t>
            </a:r>
            <a:r>
              <a:rPr lang="en-US" dirty="0"/>
              <a:t>perfectly rational, fully objective, and logical.</a:t>
            </a:r>
          </a:p>
          <a:p>
            <a:pPr lvl="2">
              <a:spcBef>
                <a:spcPct val="35000"/>
              </a:spcBef>
            </a:pPr>
            <a:r>
              <a:rPr lang="en-US" dirty="0" smtClean="0"/>
              <a:t>They can clearly define </a:t>
            </a:r>
            <a:r>
              <a:rPr lang="en-US" dirty="0"/>
              <a:t>the problem and </a:t>
            </a:r>
            <a:r>
              <a:rPr lang="en-US" dirty="0" smtClean="0"/>
              <a:t>identify </a:t>
            </a:r>
            <a:r>
              <a:rPr lang="en-US" dirty="0"/>
              <a:t>all viable </a:t>
            </a:r>
            <a:r>
              <a:rPr lang="en-US" dirty="0" smtClean="0"/>
              <a:t>alternatives and consequences.</a:t>
            </a:r>
            <a:endParaRPr lang="en-US" dirty="0"/>
          </a:p>
          <a:p>
            <a:pPr lvl="2">
              <a:spcBef>
                <a:spcPct val="35000"/>
              </a:spcBef>
            </a:pPr>
            <a:r>
              <a:rPr lang="en-US" dirty="0" smtClean="0"/>
              <a:t>They will </a:t>
            </a:r>
            <a:r>
              <a:rPr lang="en-US" dirty="0"/>
              <a:t>select the alternative that maximizes outcomes in the organization’s interests rather than in their personal interests.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F25A822A-6E4F-43F9-93A9-D8B7EE6FEA2D}" type="slidenum">
              <a:rPr lang="en-US"/>
              <a:pPr/>
              <a:t>12</a:t>
            </a:fld>
            <a:endParaRPr lang="en-US"/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79438"/>
            <a:ext cx="8458200" cy="553998"/>
          </a:xfrm>
        </p:spPr>
        <p:txBody>
          <a:bodyPr/>
          <a:lstStyle/>
          <a:p>
            <a:r>
              <a:rPr lang="en-US" sz="3000" dirty="0" smtClean="0"/>
              <a:t>Assumptions of Rational Making </a:t>
            </a:r>
            <a:r>
              <a:rPr lang="en-US" sz="3000" dirty="0"/>
              <a:t>Decisions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02600" cy="4953000"/>
          </a:xfrm>
        </p:spPr>
        <p:txBody>
          <a:bodyPr/>
          <a:lstStyle/>
          <a:p>
            <a:pPr marL="341312" lvl="1" indent="0">
              <a:spcBef>
                <a:spcPct val="35000"/>
              </a:spcBef>
              <a:buNone/>
            </a:pPr>
            <a:r>
              <a:rPr lang="en-US" sz="3000" b="1" dirty="0" smtClean="0">
                <a:solidFill>
                  <a:schemeClr val="tx1"/>
                </a:solidFill>
              </a:rPr>
              <a:t>Are these Assumptions </a:t>
            </a:r>
            <a:r>
              <a:rPr lang="en-US" sz="3000" b="1" dirty="0" smtClean="0">
                <a:solidFill>
                  <a:schemeClr val="tx1"/>
                </a:solidFill>
              </a:rPr>
              <a:t>of Rational</a:t>
            </a:r>
            <a:r>
              <a:rPr lang="en-US" sz="3000" b="1" dirty="0" smtClean="0">
                <a:solidFill>
                  <a:schemeClr val="tx1"/>
                </a:solidFill>
              </a:rPr>
              <a:t> Decision Making Realistic?</a:t>
            </a:r>
          </a:p>
          <a:p>
            <a:pPr marL="341312" lvl="1" indent="0">
              <a:spcBef>
                <a:spcPct val="35000"/>
              </a:spcBef>
              <a:buNone/>
            </a:pPr>
            <a:endParaRPr lang="en-US" sz="3000" b="1" dirty="0" smtClean="0">
              <a:solidFill>
                <a:schemeClr val="tx1"/>
              </a:solidFill>
            </a:endParaRPr>
          </a:p>
          <a:p>
            <a:pPr marL="341312" lvl="1" indent="0">
              <a:spcBef>
                <a:spcPct val="35000"/>
              </a:spcBef>
              <a:buNone/>
            </a:pPr>
            <a:r>
              <a:rPr lang="en-US" sz="3000" b="1" dirty="0" smtClean="0">
                <a:solidFill>
                  <a:srgbClr val="C00000"/>
                </a:solidFill>
              </a:rPr>
              <a:t>These assumption of rationality are not very realistic</a:t>
            </a:r>
            <a:r>
              <a:rPr lang="en-US" sz="3000" b="1" dirty="0">
                <a:solidFill>
                  <a:schemeClr val="tx1"/>
                </a:solidFill>
              </a:rPr>
              <a:t>.</a:t>
            </a:r>
            <a:r>
              <a:rPr lang="en-US" sz="3000" b="1" dirty="0" smtClean="0">
                <a:solidFill>
                  <a:schemeClr val="tx1"/>
                </a:solidFill>
              </a:rPr>
              <a:t> </a:t>
            </a:r>
          </a:p>
          <a:p>
            <a:pPr marL="341312" lvl="1" indent="0">
              <a:spcBef>
                <a:spcPct val="35000"/>
              </a:spcBef>
              <a:buNone/>
            </a:pPr>
            <a:r>
              <a:rPr lang="en-US" sz="3000" b="1" dirty="0" smtClean="0">
                <a:solidFill>
                  <a:schemeClr val="tx1"/>
                </a:solidFill>
              </a:rPr>
              <a:t>But next concepts can explain how managers actually make decisions.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5011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C7FEFD71-997A-4C91-8B98-46A5CD64D6C6}" type="slidenum">
              <a:rPr lang="en-US"/>
              <a:pPr/>
              <a:t>13</a:t>
            </a:fld>
            <a:endParaRPr lang="en-US"/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1077218"/>
          </a:xfrm>
        </p:spPr>
        <p:txBody>
          <a:bodyPr/>
          <a:lstStyle/>
          <a:p>
            <a:r>
              <a:rPr lang="en-US" dirty="0" smtClean="0"/>
              <a:t>Decision Making: </a:t>
            </a:r>
            <a:r>
              <a:rPr lang="en-US" dirty="0"/>
              <a:t>Bounded Rationality</a:t>
            </a:r>
            <a:br>
              <a:rPr lang="en-US" dirty="0"/>
            </a:br>
            <a:endParaRPr lang="en-US" dirty="0"/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US" dirty="0"/>
              <a:t>Bounded Rationality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Managers make decisions rationally, but are limited (bounded) by their ability to process information.</a:t>
            </a:r>
          </a:p>
          <a:p>
            <a:pPr lvl="1">
              <a:spcBef>
                <a:spcPct val="50000"/>
              </a:spcBef>
            </a:pPr>
            <a:r>
              <a:rPr lang="en-US" dirty="0"/>
              <a:t>Assumptions are that decision makers: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Will not seek out or have knowledge of all alternatives</a:t>
            </a:r>
          </a:p>
          <a:p>
            <a:pPr lvl="2">
              <a:spcBef>
                <a:spcPct val="50000"/>
              </a:spcBef>
            </a:pPr>
            <a:r>
              <a:rPr lang="en-US" dirty="0"/>
              <a:t>Will </a:t>
            </a:r>
            <a:r>
              <a:rPr lang="en-US" i="1" dirty="0"/>
              <a:t>satisfice</a:t>
            </a:r>
            <a:r>
              <a:rPr lang="en-US" dirty="0">
                <a:cs typeface="Arial" charset="0"/>
              </a:rPr>
              <a:t>—choose the first alternative encountered that satisfactorily solves the problem—</a:t>
            </a:r>
            <a:r>
              <a:rPr lang="en-US" dirty="0"/>
              <a:t>rather than maximize the outcome of their decision by considering all alternatives and choosing the best.</a:t>
            </a:r>
          </a:p>
          <a:p>
            <a:pPr lvl="1">
              <a:spcBef>
                <a:spcPct val="5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8D17D403-3C0A-49EF-ADEF-8BFB4608C305}" type="slidenum">
              <a:rPr lang="en-US"/>
              <a:pPr/>
              <a:t>14</a:t>
            </a:fld>
            <a:endParaRPr lang="en-US"/>
          </a:p>
        </p:txBody>
      </p:sp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1077218"/>
          </a:xfrm>
        </p:spPr>
        <p:txBody>
          <a:bodyPr/>
          <a:lstStyle/>
          <a:p>
            <a:r>
              <a:rPr lang="en-US" dirty="0"/>
              <a:t>Decision </a:t>
            </a:r>
            <a:r>
              <a:rPr lang="en-US" dirty="0" smtClean="0"/>
              <a:t>Making: The </a:t>
            </a:r>
            <a:r>
              <a:rPr lang="en-US" dirty="0"/>
              <a:t>Role of Intuition</a:t>
            </a:r>
            <a:br>
              <a:rPr lang="en-US" dirty="0"/>
            </a:br>
            <a:endParaRPr lang="en-US" dirty="0"/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 smtClean="0"/>
          </a:p>
          <a:p>
            <a:pPr marL="341312" lvl="1" indent="0">
              <a:buNone/>
            </a:pPr>
            <a:r>
              <a:rPr lang="en-US" b="1" dirty="0" smtClean="0"/>
              <a:t>Intuitive </a:t>
            </a:r>
            <a:r>
              <a:rPr lang="en-US" b="1" dirty="0"/>
              <a:t>decision </a:t>
            </a:r>
            <a:r>
              <a:rPr lang="en-US" b="1" dirty="0" smtClean="0"/>
              <a:t>making:</a:t>
            </a:r>
            <a:endParaRPr lang="en-US" b="1" dirty="0"/>
          </a:p>
          <a:p>
            <a:pPr marL="739775" lvl="2" indent="0">
              <a:buNone/>
            </a:pPr>
            <a:endParaRPr lang="en-US" dirty="0" smtClean="0"/>
          </a:p>
          <a:p>
            <a:pPr marL="739775" lvl="2" indent="0">
              <a:buNone/>
            </a:pPr>
            <a:r>
              <a:rPr lang="en-US" dirty="0" smtClean="0"/>
              <a:t>Making </a:t>
            </a:r>
            <a:r>
              <a:rPr lang="en-US" dirty="0"/>
              <a:t>decisions on the basis of experience, </a:t>
            </a:r>
            <a:r>
              <a:rPr lang="en-US" dirty="0" smtClean="0"/>
              <a:t>subconscious mental processing, feelings</a:t>
            </a:r>
            <a:r>
              <a:rPr lang="en-US" dirty="0"/>
              <a:t>, and accumulated judgment.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A0701A2A-3EAF-4A32-BC9C-6D9D1F6F65FE}" type="slidenum">
              <a:rPr lang="en-US"/>
              <a:pPr/>
              <a:t>15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Problems </a:t>
            </a:r>
            <a:r>
              <a:rPr lang="en-US" dirty="0"/>
              <a:t>and Decisions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(1) Structured </a:t>
            </a:r>
            <a:r>
              <a:rPr lang="en-US" dirty="0"/>
              <a:t>Problems</a:t>
            </a:r>
          </a:p>
          <a:p>
            <a:pPr marL="341312" lvl="1" indent="0">
              <a:buNone/>
            </a:pPr>
            <a:r>
              <a:rPr lang="en-US" dirty="0" smtClean="0"/>
              <a:t>A straightforward, </a:t>
            </a:r>
            <a:r>
              <a:rPr lang="en-US" dirty="0" smtClean="0"/>
              <a:t>familiar </a:t>
            </a:r>
            <a:r>
              <a:rPr lang="en-US" dirty="0"/>
              <a:t>(have occurred </a:t>
            </a:r>
            <a:r>
              <a:rPr lang="en-US" dirty="0" smtClean="0"/>
              <a:t>before) and easily </a:t>
            </a:r>
            <a:r>
              <a:rPr lang="en-US" dirty="0"/>
              <a:t>and completely </a:t>
            </a:r>
            <a:r>
              <a:rPr lang="en-US" dirty="0" smtClean="0"/>
              <a:t>defined problem.</a:t>
            </a:r>
          </a:p>
          <a:p>
            <a:pPr marL="341312" lvl="1" indent="0">
              <a:buNone/>
            </a:pPr>
            <a:r>
              <a:rPr lang="en-US" dirty="0">
                <a:cs typeface="Arial" charset="0"/>
              </a:rPr>
              <a:t>I</a:t>
            </a:r>
            <a:r>
              <a:rPr lang="en-US" dirty="0" smtClean="0">
                <a:cs typeface="Arial" charset="0"/>
              </a:rPr>
              <a:t>nfor</a:t>
            </a:r>
            <a:r>
              <a:rPr lang="en-US" dirty="0" smtClean="0"/>
              <a:t>mation </a:t>
            </a:r>
            <a:r>
              <a:rPr lang="en-US" dirty="0"/>
              <a:t>about the problem is available and </a:t>
            </a:r>
            <a:r>
              <a:rPr lang="en-US" dirty="0" smtClean="0"/>
              <a:t>complete.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) </a:t>
            </a:r>
            <a:r>
              <a:rPr lang="en-US" dirty="0" smtClean="0"/>
              <a:t>Programmed </a:t>
            </a:r>
            <a:r>
              <a:rPr lang="en-US" dirty="0"/>
              <a:t>Decision</a:t>
            </a:r>
          </a:p>
          <a:p>
            <a:pPr marL="341312" lvl="1" indent="0">
              <a:buNone/>
            </a:pPr>
            <a:r>
              <a:rPr lang="en-US" dirty="0"/>
              <a:t>A repetitive decision that can be handled by a routine approach.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1C937A0A-8EFA-45F0-A2DC-8301308817DF}" type="slidenum">
              <a:rPr lang="en-US"/>
              <a:pPr/>
              <a:t>16</a:t>
            </a:fld>
            <a:endParaRPr lang="en-US"/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Programmed Decisions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Policy</a:t>
            </a:r>
          </a:p>
          <a:p>
            <a:pPr lvl="1"/>
            <a:r>
              <a:rPr lang="en-US"/>
              <a:t>A general guideline for making a decision about a structured problem.</a:t>
            </a:r>
          </a:p>
          <a:p>
            <a:r>
              <a:rPr lang="en-US"/>
              <a:t>A Procedure</a:t>
            </a:r>
          </a:p>
          <a:p>
            <a:pPr lvl="1"/>
            <a:r>
              <a:rPr lang="en-US"/>
              <a:t>A series of interrelated steps that a manager can use to respond (applying a policy) to a structured problem.</a:t>
            </a:r>
          </a:p>
          <a:p>
            <a:r>
              <a:rPr lang="en-US"/>
              <a:t>A Rule</a:t>
            </a:r>
          </a:p>
          <a:p>
            <a:pPr lvl="1"/>
            <a:r>
              <a:rPr lang="en-US"/>
              <a:t>An explicit statement that limits what a manager or employee can or cannot do in carrying out the steps involved in a procedure.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70EA932F-8869-4A20-BD53-816496B3F344}" type="slidenum">
              <a:rPr lang="en-US"/>
              <a:pPr/>
              <a:t>17</a:t>
            </a:fld>
            <a:endParaRPr lang="en-US"/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584775"/>
          </a:xfrm>
        </p:spPr>
        <p:txBody>
          <a:bodyPr/>
          <a:lstStyle/>
          <a:p>
            <a:r>
              <a:rPr lang="en-US" dirty="0" smtClean="0"/>
              <a:t>Examples: </a:t>
            </a:r>
            <a:r>
              <a:rPr lang="en-US" dirty="0" smtClean="0"/>
              <a:t>Policy</a:t>
            </a:r>
            <a:r>
              <a:rPr lang="en-US" dirty="0"/>
              <a:t>, Procedure, and Rule 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  <a:p>
            <a:pPr lvl="1"/>
            <a:r>
              <a:rPr lang="en-US" dirty="0"/>
              <a:t>Accept all customer-returned merchandise.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Follow all steps for completing merchandise return documentation.</a:t>
            </a:r>
          </a:p>
          <a:p>
            <a:r>
              <a:rPr lang="en-US" dirty="0"/>
              <a:t>Rules</a:t>
            </a:r>
          </a:p>
          <a:p>
            <a:pPr lvl="1"/>
            <a:r>
              <a:rPr lang="en-US" dirty="0"/>
              <a:t>Managers must approve all refunds over $50.00.</a:t>
            </a:r>
          </a:p>
          <a:p>
            <a:pPr lvl="1"/>
            <a:r>
              <a:rPr lang="en-US" dirty="0"/>
              <a:t>No credit purchases are refunded for cash.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AA76C47B-277E-4D87-89A8-506202895D52}" type="slidenum">
              <a:rPr lang="en-US"/>
              <a:pPr/>
              <a:t>18</a:t>
            </a:fld>
            <a:endParaRPr lang="en-US"/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1077218"/>
          </a:xfrm>
        </p:spPr>
        <p:txBody>
          <a:bodyPr/>
          <a:lstStyle/>
          <a:p>
            <a:r>
              <a:rPr lang="en-US" dirty="0" smtClean="0"/>
              <a:t>Types of Problems </a:t>
            </a:r>
            <a:r>
              <a:rPr lang="en-US" dirty="0"/>
              <a:t>and Decisions (cont’d)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102600" cy="4648200"/>
          </a:xfrm>
        </p:spPr>
        <p:txBody>
          <a:bodyPr/>
          <a:lstStyle/>
          <a:p>
            <a:r>
              <a:rPr lang="en-US" dirty="0" smtClean="0"/>
              <a:t>(2) Unstructured </a:t>
            </a:r>
            <a:r>
              <a:rPr lang="en-US" dirty="0"/>
              <a:t>Problems</a:t>
            </a:r>
          </a:p>
          <a:p>
            <a:pPr lvl="1"/>
            <a:r>
              <a:rPr lang="en-US" dirty="0"/>
              <a:t>Problems that are new or unusual and for which information is ambiguous or incomplete.</a:t>
            </a:r>
          </a:p>
          <a:p>
            <a:pPr lvl="1"/>
            <a:r>
              <a:rPr lang="en-US" dirty="0"/>
              <a:t>Problems that will require custom-made solutions.</a:t>
            </a:r>
          </a:p>
          <a:p>
            <a:endParaRPr lang="en-US" dirty="0" smtClean="0"/>
          </a:p>
          <a:p>
            <a:r>
              <a:rPr lang="en-US" dirty="0" smtClean="0"/>
              <a:t>(A) Non-programmed </a:t>
            </a:r>
            <a:r>
              <a:rPr lang="en-US" dirty="0"/>
              <a:t>Decisions</a:t>
            </a:r>
          </a:p>
          <a:p>
            <a:pPr lvl="1"/>
            <a:r>
              <a:rPr lang="en-US" dirty="0"/>
              <a:t>Decisions that are unique and nonrecurring.</a:t>
            </a:r>
          </a:p>
          <a:p>
            <a:pPr lvl="1"/>
            <a:r>
              <a:rPr lang="en-US" dirty="0"/>
              <a:t>Decisions that generate unique responses.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C0E3DD9B-254D-4D41-8262-61F70DBB3542}" type="slidenum">
              <a:rPr lang="en-US"/>
              <a:pPr/>
              <a:t>19</a:t>
            </a:fld>
            <a:endParaRPr lang="en-US"/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Decision-Making Conditions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Certainty</a:t>
            </a:r>
          </a:p>
          <a:p>
            <a:pPr lvl="1"/>
            <a:r>
              <a:rPr lang="en-US"/>
              <a:t>A ideal situation in which a manager can make an accurate decision because the outcome of every alternative choice is known.</a:t>
            </a:r>
          </a:p>
          <a:p>
            <a:r>
              <a:rPr lang="en-US"/>
              <a:t>Risk</a:t>
            </a:r>
          </a:p>
          <a:p>
            <a:pPr lvl="1"/>
            <a:r>
              <a:rPr lang="en-US"/>
              <a:t>A situation in which the manager is able to estimate the likelihood (probability) of outcomes that result from the choice of particular alternatives.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9BD5EE61-91D5-4F6D-A867-96A79C31DC23}" type="slidenum">
              <a:rPr lang="en-US"/>
              <a:pPr/>
              <a:t>2</a:t>
            </a:fld>
            <a:endParaRPr lang="en-US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93713"/>
            <a:ext cx="8077200" cy="93027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rgbClr val="996633"/>
                </a:solidFill>
              </a:rPr>
              <a:t>CHAPTER</a:t>
            </a:r>
            <a:r>
              <a:rPr lang="en-US" sz="2800" dirty="0" smtClean="0">
                <a:solidFill>
                  <a:srgbClr val="996633"/>
                </a:solidFill>
              </a:rPr>
              <a:t> OUTLINE </a:t>
            </a:r>
            <a:r>
              <a:rPr lang="en-US" sz="2800" dirty="0">
                <a:solidFill>
                  <a:srgbClr val="996633"/>
                </a:solidFill>
              </a:rPr>
              <a:t/>
            </a:r>
            <a:br>
              <a:rPr lang="en-US" sz="2800" dirty="0">
                <a:solidFill>
                  <a:srgbClr val="996633"/>
                </a:solidFill>
              </a:rPr>
            </a:br>
            <a:endParaRPr lang="en-US" sz="2200" i="1" dirty="0">
              <a:solidFill>
                <a:srgbClr val="0066CC"/>
              </a:solidFill>
              <a:latin typeface="Times New Roman" pitchFamily="18" charset="0"/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524000"/>
            <a:ext cx="7645400" cy="4495800"/>
          </a:xfrm>
        </p:spPr>
        <p:txBody>
          <a:bodyPr/>
          <a:lstStyle/>
          <a:p>
            <a:pPr marL="398463" lvl="1" indent="-173038">
              <a:spcBef>
                <a:spcPct val="25000"/>
              </a:spcBef>
              <a:buFontTx/>
              <a:buChar char="•"/>
            </a:pPr>
            <a:r>
              <a:rPr lang="en-US" sz="2000" b="1" dirty="0" smtClean="0">
                <a:solidFill>
                  <a:schemeClr val="tx1"/>
                </a:solidFill>
              </a:rPr>
              <a:t>Define </a:t>
            </a:r>
            <a:r>
              <a:rPr lang="en-US" sz="2000" b="1" dirty="0">
                <a:solidFill>
                  <a:schemeClr val="tx1"/>
                </a:solidFill>
              </a:rPr>
              <a:t>decision </a:t>
            </a:r>
          </a:p>
          <a:p>
            <a:pPr marL="398463" lvl="1" indent="-173038">
              <a:spcBef>
                <a:spcPct val="25000"/>
              </a:spcBef>
              <a:buFontTx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Describe </a:t>
            </a:r>
            <a:r>
              <a:rPr lang="en-US" sz="2000" b="1" dirty="0" smtClean="0">
                <a:solidFill>
                  <a:schemeClr val="tx1"/>
                </a:solidFill>
              </a:rPr>
              <a:t>the steps </a:t>
            </a:r>
            <a:r>
              <a:rPr lang="en-US" sz="2000" b="1" dirty="0">
                <a:solidFill>
                  <a:schemeClr val="tx1"/>
                </a:solidFill>
              </a:rPr>
              <a:t>in the </a:t>
            </a:r>
            <a:r>
              <a:rPr lang="en-US" sz="2000" b="1" dirty="0" smtClean="0">
                <a:solidFill>
                  <a:schemeClr val="tx1"/>
                </a:solidFill>
              </a:rPr>
              <a:t>rational decision-making </a:t>
            </a:r>
            <a:r>
              <a:rPr lang="en-US" sz="2000" b="1" dirty="0">
                <a:solidFill>
                  <a:schemeClr val="tx1"/>
                </a:solidFill>
              </a:rPr>
              <a:t>process</a:t>
            </a:r>
            <a:r>
              <a:rPr lang="en-US" sz="2000" b="1" dirty="0" smtClean="0">
                <a:solidFill>
                  <a:schemeClr val="tx1"/>
                </a:solidFill>
              </a:rPr>
              <a:t>.</a:t>
            </a:r>
          </a:p>
          <a:p>
            <a:pPr marL="398463" lvl="1" indent="-173038">
              <a:spcBef>
                <a:spcPct val="40000"/>
              </a:spcBef>
              <a:buClr>
                <a:srgbClr val="5F5F5F"/>
              </a:buClr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Discuss the assumptions of rational decision making.</a:t>
            </a:r>
          </a:p>
          <a:p>
            <a:pPr marL="398463" lvl="1" indent="-173038">
              <a:spcBef>
                <a:spcPct val="40000"/>
              </a:spcBef>
              <a:buClr>
                <a:srgbClr val="5F5F5F"/>
              </a:buClr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Describe the </a:t>
            </a:r>
            <a:r>
              <a:rPr lang="en-US" sz="2000" b="1" dirty="0" smtClean="0">
                <a:solidFill>
                  <a:srgbClr val="000000"/>
                </a:solidFill>
              </a:rPr>
              <a:t>concept </a:t>
            </a:r>
            <a:r>
              <a:rPr lang="en-US" sz="2000" b="1" dirty="0">
                <a:solidFill>
                  <a:srgbClr val="000000"/>
                </a:solidFill>
              </a:rPr>
              <a:t>of bounded </a:t>
            </a:r>
            <a:r>
              <a:rPr lang="en-US" sz="2000" b="1" dirty="0" smtClean="0">
                <a:solidFill>
                  <a:srgbClr val="000000"/>
                </a:solidFill>
              </a:rPr>
              <a:t>rationality.</a:t>
            </a:r>
          </a:p>
          <a:p>
            <a:pPr marL="398463" lvl="1" indent="-173038">
              <a:spcBef>
                <a:spcPct val="40000"/>
              </a:spcBef>
              <a:buClr>
                <a:srgbClr val="5F5F5F"/>
              </a:buClr>
              <a:buFontTx/>
              <a:buChar char="•"/>
            </a:pPr>
            <a:r>
              <a:rPr lang="en-US" sz="2000" b="1" dirty="0" smtClean="0">
                <a:solidFill>
                  <a:srgbClr val="000000"/>
                </a:solidFill>
              </a:rPr>
              <a:t>Explain the concept of intuitive decision making.</a:t>
            </a:r>
          </a:p>
          <a:p>
            <a:pPr marL="398463" lvl="1" indent="-173038">
              <a:spcBef>
                <a:spcPct val="40000"/>
              </a:spcBef>
              <a:buClr>
                <a:srgbClr val="5F5F5F"/>
              </a:buClr>
              <a:buFontTx/>
              <a:buChar char="•"/>
            </a:pPr>
            <a:r>
              <a:rPr lang="en-US" sz="2000" b="1" dirty="0" smtClean="0">
                <a:solidFill>
                  <a:srgbClr val="000000"/>
                </a:solidFill>
              </a:rPr>
              <a:t>Explain the types of  problems</a:t>
            </a:r>
          </a:p>
          <a:p>
            <a:pPr marL="398463" lvl="1" indent="-173038">
              <a:spcBef>
                <a:spcPct val="40000"/>
              </a:spcBef>
              <a:buClr>
                <a:srgbClr val="5F5F5F"/>
              </a:buClr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  <a:ea typeface="+mn-ea"/>
                <a:cs typeface="+mn-cs"/>
              </a:rPr>
              <a:t>Explain the types of </a:t>
            </a:r>
            <a:r>
              <a:rPr lang="en-US" sz="2000" b="1" dirty="0" smtClean="0">
                <a:solidFill>
                  <a:srgbClr val="000000"/>
                </a:solidFill>
              </a:rPr>
              <a:t>decisions</a:t>
            </a:r>
            <a:r>
              <a:rPr lang="en-US" sz="2000" b="1" dirty="0">
                <a:solidFill>
                  <a:srgbClr val="000000"/>
                </a:solidFill>
              </a:rPr>
              <a:t>.</a:t>
            </a:r>
          </a:p>
          <a:p>
            <a:pPr marL="398463" lvl="1" indent="-173038">
              <a:spcBef>
                <a:spcPct val="40000"/>
              </a:spcBef>
              <a:buClr>
                <a:srgbClr val="5F5F5F"/>
              </a:buClr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Define the three forms of programmed decision making.</a:t>
            </a:r>
          </a:p>
          <a:p>
            <a:pPr marL="398463" lvl="1" indent="-173038">
              <a:spcBef>
                <a:spcPct val="40000"/>
              </a:spcBef>
              <a:buClr>
                <a:srgbClr val="5F5F5F"/>
              </a:buClr>
              <a:buFontTx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Contrast the three decision-making conditions.</a:t>
            </a:r>
          </a:p>
          <a:p>
            <a:pPr marL="398463" lvl="1" indent="-173038">
              <a:spcBef>
                <a:spcPct val="40000"/>
              </a:spcBef>
              <a:buClr>
                <a:srgbClr val="5F5F5F"/>
              </a:buClr>
              <a:buFontTx/>
              <a:buChar char="•"/>
            </a:pPr>
            <a:r>
              <a:rPr lang="en-US" sz="2000" b="1" dirty="0" smtClean="0">
                <a:solidFill>
                  <a:srgbClr val="000000"/>
                </a:solidFill>
              </a:rPr>
              <a:t>Describe decision-making biases </a:t>
            </a:r>
            <a:r>
              <a:rPr lang="en-US" sz="2000" b="1" dirty="0">
                <a:solidFill>
                  <a:srgbClr val="000000"/>
                </a:solidFill>
              </a:rPr>
              <a:t>and </a:t>
            </a:r>
            <a:r>
              <a:rPr lang="en-US" sz="2000" b="1" dirty="0" smtClean="0">
                <a:solidFill>
                  <a:srgbClr val="000000"/>
                </a:solidFill>
              </a:rPr>
              <a:t>errors</a:t>
            </a:r>
          </a:p>
          <a:p>
            <a:pPr marL="398463" lvl="1" indent="-173038">
              <a:spcBef>
                <a:spcPct val="40000"/>
              </a:spcBef>
              <a:buClr>
                <a:srgbClr val="5F5F5F"/>
              </a:buClr>
              <a:buFontTx/>
              <a:buChar char="•"/>
            </a:pP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38071079-0FE3-443A-B4B2-22738D2C3793}" type="slidenum">
              <a:rPr lang="en-US"/>
              <a:pPr/>
              <a:t>20</a:t>
            </a:fld>
            <a:endParaRPr lang="en-US"/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Decision-Making Conditions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Uncertainty</a:t>
            </a:r>
          </a:p>
          <a:p>
            <a:pPr lvl="1"/>
            <a:r>
              <a:rPr lang="en-US" dirty="0"/>
              <a:t>Limited or information prevents estimation of outcome probabilities for alternatives associated with the problem and may force managers to rely on intuition, </a:t>
            </a:r>
            <a:r>
              <a:rPr lang="en-US" dirty="0" smtClean="0"/>
              <a:t>and </a:t>
            </a:r>
            <a:r>
              <a:rPr lang="en-US" dirty="0"/>
              <a:t>“gut feelings</a:t>
            </a:r>
            <a:r>
              <a:rPr lang="en-US" dirty="0" smtClean="0"/>
              <a:t>”.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EF218AAB-E139-4AF7-9CAB-4329C35B086D}" type="slidenum">
              <a:rPr lang="en-US"/>
              <a:pPr/>
              <a:t>21</a:t>
            </a:fld>
            <a:endParaRPr lang="en-US"/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Decision-Making Biases and Errors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a. Overconfidence Bias</a:t>
            </a:r>
          </a:p>
          <a:p>
            <a:pPr lvl="1"/>
            <a:r>
              <a:rPr lang="en-US" dirty="0"/>
              <a:t>Holding unrealistically positive views of one’s self and one’s performance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b</a:t>
            </a:r>
            <a:r>
              <a:rPr lang="en-US" dirty="0" smtClean="0"/>
              <a:t>. Immediate </a:t>
            </a:r>
            <a:r>
              <a:rPr lang="en-US" dirty="0"/>
              <a:t>Gratification Bias</a:t>
            </a:r>
          </a:p>
          <a:p>
            <a:pPr lvl="1"/>
            <a:r>
              <a:rPr lang="en-US" dirty="0"/>
              <a:t>Choosing alternatives that offer immediate rewards and that to avoid immediate costs.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FF01C1F7-42C0-417B-AA3D-F605A9172131}" type="slidenum">
              <a:rPr lang="en-US"/>
              <a:pPr/>
              <a:t>22</a:t>
            </a:fld>
            <a:endParaRPr lang="en-US"/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1066800"/>
          </a:xfrm>
        </p:spPr>
        <p:txBody>
          <a:bodyPr/>
          <a:lstStyle/>
          <a:p>
            <a:r>
              <a:rPr lang="en-US"/>
              <a:t>Decision-Making Biases and Errors (cont’d)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02600" cy="4267200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. Anchoring </a:t>
            </a:r>
            <a:r>
              <a:rPr lang="en-US" dirty="0"/>
              <a:t>Effect</a:t>
            </a:r>
          </a:p>
          <a:p>
            <a:pPr lvl="1"/>
            <a:r>
              <a:rPr lang="en-US" dirty="0"/>
              <a:t>Fixating on initial information and ignoring subsequent information.</a:t>
            </a:r>
          </a:p>
          <a:p>
            <a:r>
              <a:rPr lang="en-US" dirty="0"/>
              <a:t>d</a:t>
            </a:r>
            <a:r>
              <a:rPr lang="en-US" dirty="0" smtClean="0"/>
              <a:t>. </a:t>
            </a:r>
            <a:r>
              <a:rPr lang="en-US" dirty="0" smtClean="0"/>
              <a:t>Selective </a:t>
            </a:r>
            <a:r>
              <a:rPr lang="en-US" dirty="0"/>
              <a:t>Perception</a:t>
            </a:r>
          </a:p>
          <a:p>
            <a:pPr lvl="1"/>
            <a:r>
              <a:rPr lang="en-US" dirty="0"/>
              <a:t>Selecting organizing and interpreting events based on the decision maker’s biased perceptions.</a:t>
            </a:r>
          </a:p>
          <a:p>
            <a:r>
              <a:rPr lang="en-US" dirty="0"/>
              <a:t>e</a:t>
            </a:r>
            <a:r>
              <a:rPr lang="en-US" dirty="0" smtClean="0"/>
              <a:t>. Confirmation </a:t>
            </a:r>
            <a:r>
              <a:rPr lang="en-US" dirty="0"/>
              <a:t>Bias</a:t>
            </a:r>
          </a:p>
          <a:p>
            <a:pPr lvl="1"/>
            <a:r>
              <a:rPr lang="en-US" dirty="0"/>
              <a:t>Seeking out information that reaffirms past choices and discounting contradictory information.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F212C4ED-18DB-4C05-B816-EA07085259FF}" type="slidenum">
              <a:rPr lang="en-US"/>
              <a:pPr/>
              <a:t>23</a:t>
            </a:fld>
            <a:endParaRPr lang="en-US"/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1066800"/>
          </a:xfrm>
        </p:spPr>
        <p:txBody>
          <a:bodyPr/>
          <a:lstStyle/>
          <a:p>
            <a:r>
              <a:rPr lang="en-US" dirty="0"/>
              <a:t>Decision-Making Biases and Errors (cont’d)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02600" cy="42672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sz="2400" b="1" dirty="0"/>
              <a:t>f</a:t>
            </a:r>
            <a:r>
              <a:rPr lang="en-US" sz="2400" b="1" dirty="0" smtClean="0"/>
              <a:t>. Framing </a:t>
            </a:r>
            <a:r>
              <a:rPr lang="en-US" sz="2400" b="1" dirty="0"/>
              <a:t>Bias</a:t>
            </a:r>
          </a:p>
          <a:p>
            <a:pPr lvl="1">
              <a:spcBef>
                <a:spcPct val="25000"/>
              </a:spcBef>
            </a:pPr>
            <a:r>
              <a:rPr lang="en-US" sz="2000" b="1" dirty="0"/>
              <a:t>Selecting and highlighting certain aspects of a situation while ignoring other aspects.</a:t>
            </a:r>
          </a:p>
          <a:p>
            <a:pPr>
              <a:spcBef>
                <a:spcPct val="25000"/>
              </a:spcBef>
            </a:pPr>
            <a:r>
              <a:rPr lang="en-US" sz="2400" b="1" dirty="0"/>
              <a:t>g</a:t>
            </a:r>
            <a:r>
              <a:rPr lang="en-US" sz="2400" b="1" dirty="0" smtClean="0"/>
              <a:t>. Availability </a:t>
            </a:r>
            <a:r>
              <a:rPr lang="en-US" sz="2400" b="1" dirty="0"/>
              <a:t>Bias</a:t>
            </a:r>
          </a:p>
          <a:p>
            <a:pPr lvl="1">
              <a:spcBef>
                <a:spcPct val="25000"/>
              </a:spcBef>
            </a:pPr>
            <a:r>
              <a:rPr lang="en-US" sz="2000" b="1" dirty="0"/>
              <a:t>Losing decision-making objectivity by focusing on the most recent events.</a:t>
            </a:r>
          </a:p>
          <a:p>
            <a:pPr>
              <a:spcBef>
                <a:spcPct val="25000"/>
              </a:spcBef>
            </a:pPr>
            <a:r>
              <a:rPr lang="en-US" sz="2400" b="1" dirty="0" smtClean="0"/>
              <a:t>h. Representation </a:t>
            </a:r>
            <a:r>
              <a:rPr lang="en-US" sz="2400" b="1" dirty="0"/>
              <a:t>Bias</a:t>
            </a:r>
          </a:p>
          <a:p>
            <a:pPr lvl="1">
              <a:spcBef>
                <a:spcPct val="25000"/>
              </a:spcBef>
            </a:pPr>
            <a:r>
              <a:rPr lang="en-US" sz="2000" b="1" dirty="0"/>
              <a:t>Drawing analogies and seeing identical situations when none exist.</a:t>
            </a:r>
          </a:p>
          <a:p>
            <a:pPr>
              <a:spcBef>
                <a:spcPct val="25000"/>
              </a:spcBef>
            </a:pPr>
            <a:r>
              <a:rPr lang="en-US" sz="2400" b="1" dirty="0" smtClean="0"/>
              <a:t>i. Randomness </a:t>
            </a:r>
            <a:r>
              <a:rPr lang="en-US" sz="2400" b="1" dirty="0"/>
              <a:t>Bias</a:t>
            </a:r>
          </a:p>
          <a:p>
            <a:pPr lvl="1">
              <a:spcBef>
                <a:spcPct val="25000"/>
              </a:spcBef>
            </a:pPr>
            <a:r>
              <a:rPr lang="en-US" sz="2000" b="1" dirty="0"/>
              <a:t>Creating unfounded meaning out of random events.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EA8AC0CF-2DD2-4E79-9D69-C0198CA0D559}" type="slidenum">
              <a:rPr lang="en-US"/>
              <a:pPr/>
              <a:t>24</a:t>
            </a:fld>
            <a:endParaRPr lang="en-US"/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1066800"/>
          </a:xfrm>
        </p:spPr>
        <p:txBody>
          <a:bodyPr/>
          <a:lstStyle/>
          <a:p>
            <a:r>
              <a:rPr lang="en-US"/>
              <a:t>Decision-Making Biases and Errors (cont’d)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02600" cy="42672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n-US" sz="2400" b="1" dirty="0" smtClean="0"/>
              <a:t>j. </a:t>
            </a:r>
            <a:r>
              <a:rPr lang="en-US" sz="2400" b="1" dirty="0" smtClean="0"/>
              <a:t>Sunk </a:t>
            </a:r>
            <a:r>
              <a:rPr lang="en-US" sz="2400" b="1" dirty="0"/>
              <a:t>Costs Errors</a:t>
            </a:r>
          </a:p>
          <a:p>
            <a:pPr lvl="1">
              <a:spcBef>
                <a:spcPct val="40000"/>
              </a:spcBef>
            </a:pPr>
            <a:r>
              <a:rPr lang="en-US" sz="2000" b="1" dirty="0"/>
              <a:t>Forgetting that current actions cannot influence past events and relate only to future consequences.</a:t>
            </a:r>
          </a:p>
          <a:p>
            <a:pPr>
              <a:spcBef>
                <a:spcPct val="40000"/>
              </a:spcBef>
            </a:pPr>
            <a:r>
              <a:rPr lang="en-US" sz="2400" b="1" dirty="0"/>
              <a:t>k</a:t>
            </a:r>
            <a:r>
              <a:rPr lang="en-US" sz="2400" b="1" dirty="0" smtClean="0"/>
              <a:t>. Self-Serving </a:t>
            </a:r>
            <a:r>
              <a:rPr lang="en-US" sz="2400" b="1" dirty="0"/>
              <a:t>Bias</a:t>
            </a:r>
          </a:p>
          <a:p>
            <a:pPr lvl="1">
              <a:spcBef>
                <a:spcPct val="40000"/>
              </a:spcBef>
            </a:pPr>
            <a:r>
              <a:rPr lang="en-US" sz="2000" b="1" dirty="0"/>
              <a:t>Taking quick credit for successes and blaming outside factors for failures.</a:t>
            </a:r>
          </a:p>
          <a:p>
            <a:pPr>
              <a:spcBef>
                <a:spcPct val="40000"/>
              </a:spcBef>
            </a:pPr>
            <a:r>
              <a:rPr lang="en-US" sz="2400" b="1" dirty="0" smtClean="0"/>
              <a:t>l. </a:t>
            </a:r>
            <a:r>
              <a:rPr lang="en-US" sz="2400" b="1" dirty="0" smtClean="0"/>
              <a:t>Hindsight </a:t>
            </a:r>
            <a:r>
              <a:rPr lang="en-US" sz="2400" b="1" dirty="0"/>
              <a:t>Bias</a:t>
            </a:r>
          </a:p>
          <a:p>
            <a:pPr lvl="1">
              <a:spcBef>
                <a:spcPct val="40000"/>
              </a:spcBef>
            </a:pPr>
            <a:r>
              <a:rPr lang="en-US" sz="2000" b="1" dirty="0"/>
              <a:t>Mistakenly believing that an event could have been predicted once the actual outcome is known (after-the-fact).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9E2EEB5C-8A50-4FA6-8328-6D01533819D8}" type="slidenum">
              <a:rPr lang="en-US"/>
              <a:pPr/>
              <a:t>3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79438"/>
            <a:ext cx="7620000" cy="579437"/>
          </a:xfrm>
        </p:spPr>
        <p:txBody>
          <a:bodyPr/>
          <a:lstStyle/>
          <a:p>
            <a:r>
              <a:rPr lang="en-US" dirty="0" smtClean="0"/>
              <a:t>Definition of Decision 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41312" lvl="1" indent="0">
              <a:buNone/>
            </a:pPr>
            <a:r>
              <a:rPr lang="en-US" sz="2800" dirty="0" smtClean="0"/>
              <a:t>Decision is making a choice from two or more alternatives.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9E2EEB5C-8A50-4FA6-8328-6D01533819D8}" type="slidenum">
              <a:rPr lang="en-US"/>
              <a:pPr/>
              <a:t>4</a:t>
            </a:fld>
            <a:endParaRPr lang="en-US"/>
          </a:p>
        </p:txBody>
      </p:sp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Rational-Decision Making Process</a:t>
            </a:r>
            <a:endParaRPr lang="en-US" dirty="0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Following steps are involved in </a:t>
            </a:r>
            <a:r>
              <a:rPr lang="en-US" dirty="0"/>
              <a:t>the Rational-Decision Making </a:t>
            </a:r>
            <a:r>
              <a:rPr lang="en-US" dirty="0" smtClean="0"/>
              <a:t>Process: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marL="341312" lvl="1" indent="0">
              <a:buNone/>
            </a:pPr>
            <a:r>
              <a:rPr lang="en-US" dirty="0" smtClean="0"/>
              <a:t>1. Recognizing and defining the decision situation.</a:t>
            </a:r>
            <a:endParaRPr lang="en-US" dirty="0"/>
          </a:p>
          <a:p>
            <a:pPr marL="341312" lvl="1" indent="0">
              <a:buNone/>
            </a:pPr>
            <a:r>
              <a:rPr lang="en-US" dirty="0" smtClean="0"/>
              <a:t>2. Identifying alternatives </a:t>
            </a:r>
            <a:endParaRPr lang="en-US" dirty="0"/>
          </a:p>
          <a:p>
            <a:pPr marL="341312" lvl="1" indent="0">
              <a:buNone/>
            </a:pPr>
            <a:r>
              <a:rPr lang="en-US" dirty="0" smtClean="0"/>
              <a:t>3. Evaluating alternatives</a:t>
            </a:r>
          </a:p>
          <a:p>
            <a:pPr marL="341312" lvl="1" indent="0">
              <a:buNone/>
            </a:pPr>
            <a:r>
              <a:rPr lang="en-US" dirty="0" smtClean="0"/>
              <a:t>4. Selecting the best alternative</a:t>
            </a:r>
          </a:p>
          <a:p>
            <a:pPr marL="341312" lvl="1" indent="0">
              <a:buNone/>
            </a:pPr>
            <a:r>
              <a:rPr lang="en-US" dirty="0" smtClean="0"/>
              <a:t>5. Implementing the chosen alternative</a:t>
            </a:r>
            <a:endParaRPr lang="en-US" dirty="0"/>
          </a:p>
          <a:p>
            <a:pPr marL="341312" lvl="1" indent="0">
              <a:buNone/>
            </a:pPr>
            <a:r>
              <a:rPr lang="en-US" dirty="0" smtClean="0"/>
              <a:t>6. Following up and evaluating </a:t>
            </a:r>
            <a:r>
              <a:rPr lang="en-US" dirty="0"/>
              <a:t>the </a:t>
            </a:r>
            <a:r>
              <a:rPr lang="en-US" dirty="0" smtClean="0"/>
              <a:t>results.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960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FBA372A6-E1A3-4D42-8B71-433385A8CAAA}" type="slidenum">
              <a:rPr lang="en-US"/>
              <a:pPr/>
              <a:t>5</a:t>
            </a:fld>
            <a:endParaRPr lang="en-US"/>
          </a:p>
        </p:txBody>
      </p:sp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79438"/>
            <a:ext cx="8077200" cy="1077218"/>
          </a:xfrm>
        </p:spPr>
        <p:txBody>
          <a:bodyPr/>
          <a:lstStyle/>
          <a:p>
            <a:r>
              <a:rPr lang="en-US" dirty="0"/>
              <a:t>Step 1: </a:t>
            </a:r>
            <a:r>
              <a:rPr lang="en-US" dirty="0" smtClean="0"/>
              <a:t>Recognizing and defining the decision situation</a:t>
            </a:r>
            <a:endParaRPr lang="en-US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950200" cy="4648200"/>
          </a:xfrm>
        </p:spPr>
        <p:txBody>
          <a:bodyPr/>
          <a:lstStyle/>
          <a:p>
            <a:pPr marL="0" indent="0">
              <a:spcBef>
                <a:spcPct val="45000"/>
              </a:spcBef>
              <a:buNone/>
            </a:pPr>
            <a:endParaRPr lang="en-US" dirty="0" smtClean="0"/>
          </a:p>
          <a:p>
            <a:pPr marL="0" indent="0">
              <a:spcBef>
                <a:spcPct val="45000"/>
              </a:spcBef>
              <a:buNone/>
            </a:pPr>
            <a:r>
              <a:rPr lang="en-US" dirty="0" smtClean="0"/>
              <a:t>Some stimuli indicates that a decision must be made. The stimuli may be positive or negative.</a:t>
            </a:r>
          </a:p>
          <a:p>
            <a:pPr marL="0" indent="0">
              <a:spcBef>
                <a:spcPct val="45000"/>
              </a:spcBef>
              <a:buNone/>
            </a:pP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spcBef>
                <a:spcPct val="4500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Example:</a:t>
            </a:r>
            <a:r>
              <a:rPr lang="en-US" b="1" dirty="0" smtClean="0"/>
              <a:t> </a:t>
            </a:r>
            <a:r>
              <a:rPr lang="en-US" dirty="0" smtClean="0"/>
              <a:t>A plant manager identifies that employee turn over has increased by 10%.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885008DB-DE0B-4696-9E26-94E89A92F8B4}" type="slidenum">
              <a:rPr lang="en-US"/>
              <a:pPr/>
              <a:t>6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79438"/>
            <a:ext cx="7543800" cy="579437"/>
          </a:xfrm>
        </p:spPr>
        <p:txBody>
          <a:bodyPr/>
          <a:lstStyle/>
          <a:p>
            <a:r>
              <a:rPr lang="en-US" dirty="0"/>
              <a:t>Step 2: Identifying </a:t>
            </a:r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874000" cy="4800600"/>
          </a:xfrm>
        </p:spPr>
        <p:txBody>
          <a:bodyPr/>
          <a:lstStyle/>
          <a:p>
            <a:pPr>
              <a:spcBef>
                <a:spcPct val="30000"/>
              </a:spcBef>
            </a:pPr>
            <a:endParaRPr lang="en-US" dirty="0" smtClean="0"/>
          </a:p>
          <a:p>
            <a:pPr>
              <a:spcBef>
                <a:spcPct val="30000"/>
              </a:spcBef>
            </a:pPr>
            <a:r>
              <a:rPr lang="en-US" dirty="0" smtClean="0"/>
              <a:t>Both obvious and creative alternatives are desired. In general, the more important the decision, the more alternatives should be generated.</a:t>
            </a:r>
          </a:p>
          <a:p>
            <a:pPr>
              <a:spcBef>
                <a:spcPct val="30000"/>
              </a:spcBef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ct val="300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For 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>
                <a:solidFill>
                  <a:srgbClr val="FF0000"/>
                </a:solidFill>
              </a:rPr>
              <a:t>, the plant manager can increase wages, increase other benefits, or change hiring standards.</a:t>
            </a:r>
          </a:p>
          <a:p>
            <a:pPr>
              <a:spcBef>
                <a:spcPct val="30000"/>
              </a:spcBef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885008DB-DE0B-4696-9E26-94E89A92F8B4}" type="slidenum">
              <a:rPr lang="en-US"/>
              <a:pPr/>
              <a:t>7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79438"/>
            <a:ext cx="7543800" cy="579437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3: </a:t>
            </a:r>
            <a:r>
              <a:rPr lang="en-US" dirty="0" smtClean="0"/>
              <a:t>Evaluat</a:t>
            </a:r>
            <a:r>
              <a:rPr lang="en-US" dirty="0" smtClean="0"/>
              <a:t>ing </a:t>
            </a:r>
            <a:r>
              <a:rPr lang="en-US" dirty="0" smtClean="0"/>
              <a:t>Alternatives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874000" cy="4800600"/>
          </a:xfrm>
        </p:spPr>
        <p:txBody>
          <a:bodyPr/>
          <a:lstStyle/>
          <a:p>
            <a:pPr>
              <a:spcBef>
                <a:spcPct val="30000"/>
              </a:spcBef>
            </a:pPr>
            <a:endParaRPr lang="en-US" dirty="0" smtClean="0"/>
          </a:p>
          <a:p>
            <a:pPr>
              <a:spcBef>
                <a:spcPct val="30000"/>
              </a:spcBef>
            </a:pPr>
            <a:r>
              <a:rPr lang="en-US" dirty="0" smtClean="0"/>
              <a:t>Each</a:t>
            </a:r>
            <a:r>
              <a:rPr lang="en-US" dirty="0" smtClean="0"/>
              <a:t> alternative </a:t>
            </a:r>
            <a:r>
              <a:rPr lang="en-US" dirty="0" smtClean="0"/>
              <a:t>are </a:t>
            </a:r>
            <a:r>
              <a:rPr lang="en-US" dirty="0" smtClean="0"/>
              <a:t>evaluated to determine its feasibility, its satisfactoriness, and its consequences. That’s feasibility and cost-benefit analysis have to be conducted.</a:t>
            </a:r>
          </a:p>
          <a:p>
            <a:pPr>
              <a:spcBef>
                <a:spcPct val="30000"/>
              </a:spcBef>
            </a:pP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ct val="300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For 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increasing benefits may not be feasible</a:t>
            </a:r>
            <a:r>
              <a:rPr lang="en-US" dirty="0" smtClean="0">
                <a:solidFill>
                  <a:srgbClr val="FF0000"/>
                </a:solidFill>
              </a:rPr>
              <a:t>. Increasing wages and changing hiring standards may satisfy all conditions.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63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885008DB-DE0B-4696-9E26-94E89A92F8B4}" type="slidenum">
              <a:rPr lang="en-US"/>
              <a:pPr/>
              <a:t>8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79438"/>
            <a:ext cx="7543800" cy="584775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/>
              <a:t>4</a:t>
            </a:r>
            <a:r>
              <a:rPr lang="en-US" dirty="0" smtClean="0"/>
              <a:t>: Selec</a:t>
            </a:r>
            <a:r>
              <a:rPr lang="en-US" dirty="0" smtClean="0"/>
              <a:t>t</a:t>
            </a:r>
            <a:r>
              <a:rPr lang="en-US" dirty="0" smtClean="0"/>
              <a:t>ing the Best Alternative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874000" cy="4800600"/>
          </a:xfrm>
        </p:spPr>
        <p:txBody>
          <a:bodyPr/>
          <a:lstStyle/>
          <a:p>
            <a:pPr>
              <a:spcBef>
                <a:spcPct val="30000"/>
              </a:spcBef>
            </a:pPr>
            <a:endParaRPr lang="en-US" dirty="0" smtClean="0"/>
          </a:p>
          <a:p>
            <a:pPr>
              <a:spcBef>
                <a:spcPct val="30000"/>
              </a:spcBef>
            </a:pPr>
            <a:r>
              <a:rPr lang="en-US" dirty="0" smtClean="0"/>
              <a:t>Consider all the situational factors and choose the alternative that best fits the manager’s situation. </a:t>
            </a:r>
            <a:endParaRPr lang="en-US" dirty="0">
              <a:solidFill>
                <a:srgbClr val="FF0000"/>
              </a:solidFill>
            </a:endParaRPr>
          </a:p>
          <a:p>
            <a:pPr>
              <a:spcBef>
                <a:spcPct val="300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For 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Changing </a:t>
            </a:r>
            <a:r>
              <a:rPr lang="en-US" b="1" i="1" dirty="0" smtClean="0">
                <a:solidFill>
                  <a:schemeClr val="tx1"/>
                </a:solidFill>
              </a:rPr>
              <a:t>hiring standards</a:t>
            </a:r>
            <a:r>
              <a:rPr lang="en-US" dirty="0" smtClean="0">
                <a:solidFill>
                  <a:srgbClr val="FF0000"/>
                </a:solidFill>
              </a:rPr>
              <a:t> will take an extended period of time to reduce turnover, so increase </a:t>
            </a:r>
            <a:r>
              <a:rPr lang="en-US" b="1" i="1" dirty="0" smtClean="0">
                <a:solidFill>
                  <a:schemeClr val="tx1"/>
                </a:solidFill>
              </a:rPr>
              <a:t>wages</a:t>
            </a:r>
            <a:r>
              <a:rPr lang="en-US" dirty="0" smtClean="0">
                <a:solidFill>
                  <a:srgbClr val="FF0000"/>
                </a:solidFill>
              </a:rPr>
              <a:t>.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0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6–</a:t>
            </a:r>
            <a:fld id="{885008DB-DE0B-4696-9E26-94E89A92F8B4}" type="slidenum">
              <a:rPr lang="en-US"/>
              <a:pPr/>
              <a:t>9</a:t>
            </a:fld>
            <a:endParaRPr lang="en-US"/>
          </a:p>
        </p:txBody>
      </p:sp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79438"/>
            <a:ext cx="7543800" cy="1077218"/>
          </a:xfrm>
        </p:spPr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5: Implementing the Chosen Alternative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874000" cy="4419600"/>
          </a:xfrm>
        </p:spPr>
        <p:txBody>
          <a:bodyPr/>
          <a:lstStyle/>
          <a:p>
            <a:pPr>
              <a:spcBef>
                <a:spcPct val="30000"/>
              </a:spcBef>
            </a:pPr>
            <a:endParaRPr lang="en-US" dirty="0" smtClean="0"/>
          </a:p>
          <a:p>
            <a:pPr>
              <a:spcBef>
                <a:spcPct val="30000"/>
              </a:spcBef>
            </a:pPr>
            <a:r>
              <a:rPr lang="en-US" dirty="0" smtClean="0"/>
              <a:t>The Chosen alternative is implemented into the organizational system.</a:t>
            </a:r>
          </a:p>
          <a:p>
            <a:pPr>
              <a:spcBef>
                <a:spcPct val="30000"/>
              </a:spcBef>
            </a:pP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ct val="300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For </a:t>
            </a:r>
            <a:r>
              <a:rPr lang="en-US" b="1" dirty="0" smtClean="0">
                <a:solidFill>
                  <a:srgbClr val="FF0000"/>
                </a:solidFill>
              </a:rPr>
              <a:t>example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smtClean="0">
                <a:solidFill>
                  <a:srgbClr val="FF0000"/>
                </a:solidFill>
              </a:rPr>
              <a:t>The plant manager may need permission from headquarters</a:t>
            </a:r>
            <a:r>
              <a:rPr lang="en-US" dirty="0" smtClean="0">
                <a:solidFill>
                  <a:srgbClr val="FF0000"/>
                </a:solidFill>
              </a:rPr>
              <a:t>. The HR Department establishes a new wage structure. 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spcBef>
                <a:spcPct val="300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09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obbins and Coulter 8e.">
  <a:themeElements>
    <a:clrScheme name="Robbins and Coulter 8e. 2">
      <a:dk1>
        <a:srgbClr val="000000"/>
      </a:dk1>
      <a:lt1>
        <a:srgbClr val="FFFFFF"/>
      </a:lt1>
      <a:dk2>
        <a:srgbClr val="003300"/>
      </a:dk2>
      <a:lt2>
        <a:srgbClr val="5F5F5F"/>
      </a:lt2>
      <a:accent1>
        <a:srgbClr val="009900"/>
      </a:accent1>
      <a:accent2>
        <a:srgbClr val="CC99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B98A00"/>
      </a:accent6>
      <a:hlink>
        <a:srgbClr val="FF3300"/>
      </a:hlink>
      <a:folHlink>
        <a:srgbClr val="663300"/>
      </a:folHlink>
    </a:clrScheme>
    <a:fontScheme name="Robbins and Coulter 8e.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Robbins and Coulter 8e. 1">
        <a:dk1>
          <a:srgbClr val="000000"/>
        </a:dk1>
        <a:lt1>
          <a:srgbClr val="FFFFFF"/>
        </a:lt1>
        <a:dk2>
          <a:srgbClr val="396F39"/>
        </a:dk2>
        <a:lt2>
          <a:srgbClr val="FFCC00"/>
        </a:lt2>
        <a:accent1>
          <a:srgbClr val="009900"/>
        </a:accent1>
        <a:accent2>
          <a:srgbClr val="CC9900"/>
        </a:accent2>
        <a:accent3>
          <a:srgbClr val="AEBBAE"/>
        </a:accent3>
        <a:accent4>
          <a:srgbClr val="DADADA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obbins and Coulter 8e. 2">
        <a:dk1>
          <a:srgbClr val="000000"/>
        </a:dk1>
        <a:lt1>
          <a:srgbClr val="FFFFFF"/>
        </a:lt1>
        <a:dk2>
          <a:srgbClr val="003300"/>
        </a:dk2>
        <a:lt2>
          <a:srgbClr val="5F5F5F"/>
        </a:lt2>
        <a:accent1>
          <a:srgbClr val="0099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B98A00"/>
        </a:accent6>
        <a:hlink>
          <a:srgbClr val="FF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8e.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obbins and Coulter 8e. 4">
        <a:dk1>
          <a:srgbClr val="000000"/>
        </a:dk1>
        <a:lt1>
          <a:srgbClr val="FFFFFF"/>
        </a:lt1>
        <a:dk2>
          <a:srgbClr val="FF0000"/>
        </a:dk2>
        <a:lt2>
          <a:srgbClr val="800000"/>
        </a:lt2>
        <a:accent1>
          <a:srgbClr val="0080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C0AA"/>
        </a:accent5>
        <a:accent6>
          <a:srgbClr val="E78A00"/>
        </a:accent6>
        <a:hlink>
          <a:srgbClr val="CC33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Robbins and Coulter 8e.</Template>
  <TotalTime>1913</TotalTime>
  <Words>1179</Words>
  <Application>Microsoft Office PowerPoint</Application>
  <PresentationFormat>On-screen Show (4:3)</PresentationFormat>
  <Paragraphs>190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Robbins and Coulter 8e.</vt:lpstr>
      <vt:lpstr>PowerPoint Presentation</vt:lpstr>
      <vt:lpstr>CHAPTER OUTLINE  </vt:lpstr>
      <vt:lpstr>Definition of Decision </vt:lpstr>
      <vt:lpstr>Rational-Decision Making Process</vt:lpstr>
      <vt:lpstr>Step 1: Recognizing and defining the decision situation</vt:lpstr>
      <vt:lpstr>Step 2: Identifying Alternatives</vt:lpstr>
      <vt:lpstr>Step 3: Evaluating Alternatives</vt:lpstr>
      <vt:lpstr>Step 4: Selecting the Best Alternative</vt:lpstr>
      <vt:lpstr>Step 5: Implementing the Chosen Alternative</vt:lpstr>
      <vt:lpstr>Step 6: Following up and Evaluating the Results</vt:lpstr>
      <vt:lpstr>Assumptions of Rational Making Decisions</vt:lpstr>
      <vt:lpstr>Assumptions of Rational Making Decisions</vt:lpstr>
      <vt:lpstr>Decision Making: Bounded Rationality </vt:lpstr>
      <vt:lpstr>Decision Making: The Role of Intuition </vt:lpstr>
      <vt:lpstr>Types of Problems and Decisions</vt:lpstr>
      <vt:lpstr>Types of Programmed Decisions</vt:lpstr>
      <vt:lpstr>Examples: Policy, Procedure, and Rule </vt:lpstr>
      <vt:lpstr>Types of Problems and Decisions (cont’d)</vt:lpstr>
      <vt:lpstr>Decision-Making Conditions</vt:lpstr>
      <vt:lpstr>Decision-Making Conditions</vt:lpstr>
      <vt:lpstr>Decision-Making Biases and Errors</vt:lpstr>
      <vt:lpstr>Decision-Making Biases and Errors (cont’d)</vt:lpstr>
      <vt:lpstr>Decision-Making Biases and Errors (cont’d)</vt:lpstr>
      <vt:lpstr>Decision-Making Biases and Errors (cont’d)</vt:lpstr>
    </vt:vector>
  </TitlesOfParts>
  <Manager>Melanie Olsen</Manager>
  <Company>Prentice Hall,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8e. - Robbins and Coulter</dc:title>
  <dc:subject>Chapter 6</dc:subject>
  <dc:creator>Charlie Cook, University of West Alabama</dc:creator>
  <cp:lastModifiedBy>Dell</cp:lastModifiedBy>
  <cp:revision>67</cp:revision>
  <dcterms:created xsi:type="dcterms:W3CDTF">2003-08-08T20:04:45Z</dcterms:created>
  <dcterms:modified xsi:type="dcterms:W3CDTF">2014-03-13T05:23:40Z</dcterms:modified>
</cp:coreProperties>
</file>