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89" r:id="rId6"/>
    <p:sldId id="290" r:id="rId7"/>
    <p:sldId id="291" r:id="rId8"/>
    <p:sldId id="292" r:id="rId9"/>
    <p:sldId id="293" r:id="rId10"/>
    <p:sldId id="294" r:id="rId11"/>
    <p:sldId id="260" r:id="rId12"/>
    <p:sldId id="287" r:id="rId13"/>
    <p:sldId id="261" r:id="rId14"/>
    <p:sldId id="264" r:id="rId15"/>
    <p:sldId id="276" r:id="rId16"/>
    <p:sldId id="265" r:id="rId17"/>
    <p:sldId id="266" r:id="rId18"/>
    <p:sldId id="269" r:id="rId19"/>
    <p:sldId id="285" r:id="rId20"/>
    <p:sldId id="270" r:id="rId21"/>
    <p:sldId id="286" r:id="rId22"/>
    <p:sldId id="271" r:id="rId23"/>
    <p:sldId id="273" r:id="rId24"/>
    <p:sldId id="274" r:id="rId25"/>
    <p:sldId id="277" r:id="rId26"/>
    <p:sldId id="278" r:id="rId27"/>
    <p:sldId id="279" r:id="rId28"/>
    <p:sldId id="282" r:id="rId29"/>
    <p:sldId id="283" r:id="rId30"/>
    <p:sldId id="284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9" d="100"/>
          <a:sy n="79" d="100"/>
        </p:scale>
        <p:origin x="2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22-May-14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22-May-14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22-May-14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22-May-14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22-May-14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22-May-14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4540" y="4038600"/>
            <a:ext cx="3048000" cy="1199704"/>
          </a:xfrm>
        </p:spPr>
        <p:txBody>
          <a:bodyPr>
            <a:normAutofit lnSpcReduction="10000"/>
          </a:bodyPr>
          <a:lstStyle/>
          <a:p>
            <a:r>
              <a:rPr lang="en-US" sz="2300" b="1" u="sng" dirty="0">
                <a:solidFill>
                  <a:srgbClr val="000000"/>
                </a:solidFill>
                <a:latin typeface="Tekton Pro Ext" pitchFamily="34" charset="0"/>
              </a:rPr>
              <a:t>Supervised By</a:t>
            </a:r>
          </a:p>
          <a:p>
            <a:r>
              <a:rPr lang="en-US" sz="2200" dirty="0">
                <a:solidFill>
                  <a:srgbClr val="000000"/>
                </a:solidFill>
                <a:latin typeface="Trajan Pro" pitchFamily="18" charset="0"/>
              </a:rPr>
              <a:t>Md. </a:t>
            </a:r>
            <a:r>
              <a:rPr lang="en-US" sz="2200" dirty="0" err="1">
                <a:solidFill>
                  <a:srgbClr val="000000"/>
                </a:solidFill>
                <a:latin typeface="Trajan Pro" pitchFamily="18" charset="0"/>
              </a:rPr>
              <a:t>Sohrab</a:t>
            </a:r>
            <a:r>
              <a:rPr lang="en-US" sz="2200" dirty="0">
                <a:solidFill>
                  <a:srgbClr val="000000"/>
                </a:solidFill>
                <a:latin typeface="Trajan Pro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Trajan Pro" pitchFamily="18" charset="0"/>
              </a:rPr>
              <a:t>Ali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Lucida Handwriting" pitchFamily="66" charset="0"/>
              </a:rPr>
              <a:t>Lecturer, Department </a:t>
            </a:r>
            <a:r>
              <a:rPr lang="en-US" sz="1300" dirty="0">
                <a:solidFill>
                  <a:srgbClr val="000000"/>
                </a:solidFill>
                <a:latin typeface="Lucida Handwriting" pitchFamily="66" charset="0"/>
              </a:rPr>
              <a:t>of CSE</a:t>
            </a:r>
            <a:r>
              <a:rPr lang="en-US" dirty="0">
                <a:solidFill>
                  <a:srgbClr val="000000"/>
                </a:solidFill>
                <a:latin typeface="Vijaya"/>
              </a:rPr>
              <a:t> </a:t>
            </a:r>
            <a:endParaRPr lang="en-US" sz="2800" dirty="0">
              <a:solidFill>
                <a:srgbClr val="000000"/>
              </a:solidFill>
              <a:latin typeface="Vijaya"/>
            </a:endParaRPr>
          </a:p>
          <a:p>
            <a:endParaRPr lang="en-US" dirty="0"/>
          </a:p>
        </p:txBody>
      </p:sp>
      <p:pic>
        <p:nvPicPr>
          <p:cNvPr id="4" name="Picture 65" descr="logon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76496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4"/>
          <p:cNvSpPr txBox="1">
            <a:spLocks noChangeArrowheads="1"/>
          </p:cNvSpPr>
          <p:nvPr/>
        </p:nvSpPr>
        <p:spPr>
          <a:xfrm>
            <a:off x="1371600" y="1143000"/>
            <a:ext cx="6858000" cy="838200"/>
          </a:xfrm>
          <a:prstGeom prst="rect">
            <a:avLst/>
          </a:prstGeom>
        </p:spPr>
        <p:txBody>
          <a:bodyPr vert="horz" lIns="45720" rIns="45720">
            <a:normAutofit fontScale="925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sz="2600" dirty="0" smtClean="0">
                <a:latin typeface="Times New Roman" pitchFamily="18" charset="0"/>
              </a:rPr>
              <a:t>THE PEOPLE’S UNIVERSITY OF BANGLADESH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200" dirty="0" smtClean="0">
                <a:latin typeface="Arial" charset="0"/>
              </a:rPr>
              <a:t>Department of Computer Science &amp; Engineering</a:t>
            </a:r>
          </a:p>
        </p:txBody>
      </p:sp>
      <p:sp>
        <p:nvSpPr>
          <p:cNvPr id="9" name="Text Box 66"/>
          <p:cNvSpPr txBox="1">
            <a:spLocks noChangeArrowheads="1"/>
          </p:cNvSpPr>
          <p:nvPr/>
        </p:nvSpPr>
        <p:spPr bwMode="auto">
          <a:xfrm>
            <a:off x="642979" y="2286000"/>
            <a:ext cx="8315241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 b="1" u="sng" dirty="0">
                <a:solidFill>
                  <a:srgbClr val="002060"/>
                </a:solidFill>
                <a:latin typeface="Cambria" pitchFamily="18" charset="0"/>
              </a:rPr>
              <a:t>Online Social Networking for Blood (OSNB</a:t>
            </a:r>
            <a:r>
              <a:rPr lang="en-US" sz="3200" b="1" u="sng" dirty="0" smtClean="0">
                <a:solidFill>
                  <a:srgbClr val="002060"/>
                </a:solidFill>
                <a:latin typeface="Cambria" pitchFamily="18" charset="0"/>
              </a:rPr>
              <a:t>)</a:t>
            </a:r>
          </a:p>
          <a:p>
            <a:pPr algn="ctr" eaLnBrk="1" hangingPunct="1"/>
            <a:endParaRPr lang="en-US" sz="1100" dirty="0" smtClean="0">
              <a:latin typeface="Cambria" pitchFamily="18" charset="0"/>
            </a:endParaRPr>
          </a:p>
          <a:p>
            <a:pPr algn="ctr" eaLnBrk="1" hangingPunct="1"/>
            <a:r>
              <a:rPr lang="en-US" sz="16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Report Presented in Partial Fulfillment of the Requirements for the Degree of Computer Science &amp; Engineering (CSE)</a:t>
            </a:r>
          </a:p>
          <a:p>
            <a:pPr algn="ctr" eaLnBrk="1" hangingPunct="1"/>
            <a:endParaRPr lang="en-US" sz="2000" dirty="0">
              <a:latin typeface="Vijay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Can make a social network between blood donor &amp; blood seeker</a:t>
            </a:r>
            <a:endParaRPr lang="bn-BD" dirty="0"/>
          </a:p>
          <a:p>
            <a:pPr algn="just"/>
            <a:r>
              <a:rPr lang="en-US" dirty="0" smtClean="0"/>
              <a:t>He</a:t>
            </a:r>
            <a:r>
              <a:rPr lang="bn-BD" dirty="0" smtClean="0"/>
              <a:t> can fulfull his social resposibility by this job</a:t>
            </a:r>
          </a:p>
          <a:p>
            <a:pPr algn="just"/>
            <a:r>
              <a:rPr lang="en-US" dirty="0" smtClean="0"/>
              <a:t>H</a:t>
            </a:r>
            <a:r>
              <a:rPr lang="bn-BD" dirty="0" smtClean="0"/>
              <a:t>e can get financial facilities in future on basis of his site’s popularity</a:t>
            </a:r>
          </a:p>
          <a:p>
            <a:pPr algn="just"/>
            <a:r>
              <a:rPr lang="bn-BD" dirty="0" smtClean="0"/>
              <a:t>He can be a known person to everyone easily.</a:t>
            </a:r>
          </a:p>
          <a:p>
            <a:endParaRPr lang="bn-BD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Administrators Benefits from this social networking site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2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Microsoft </a:t>
            </a:r>
            <a:r>
              <a:rPr lang="en-US" dirty="0"/>
              <a:t>Visual Studio </a:t>
            </a:r>
            <a:r>
              <a:rPr lang="en-US" dirty="0" smtClean="0"/>
              <a:t>2010 as </a:t>
            </a:r>
            <a:r>
              <a:rPr lang="en-US" dirty="0"/>
              <a:t>Integrated Development Environment (IDE) </a:t>
            </a:r>
            <a:r>
              <a:rPr lang="en-US" dirty="0" smtClean="0"/>
              <a:t>tool</a:t>
            </a:r>
          </a:p>
          <a:p>
            <a:pPr algn="just"/>
            <a:r>
              <a:rPr lang="en-US" dirty="0"/>
              <a:t>SQL Server Express </a:t>
            </a:r>
            <a:r>
              <a:rPr lang="en-US" dirty="0" smtClean="0"/>
              <a:t>edition for </a:t>
            </a:r>
            <a:r>
              <a:rPr lang="en-US" dirty="0"/>
              <a:t>Database Management System (DBMS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Server Container: MS </a:t>
            </a:r>
            <a:r>
              <a:rPr lang="en-US" dirty="0" smtClean="0"/>
              <a:t>IIS</a:t>
            </a:r>
          </a:p>
          <a:p>
            <a:pPr algn="just"/>
            <a:r>
              <a:rPr lang="en-US" dirty="0"/>
              <a:t>Technology: </a:t>
            </a:r>
            <a:r>
              <a:rPr lang="en-US" dirty="0" err="1"/>
              <a:t>ASP.Net</a:t>
            </a:r>
            <a:r>
              <a:rPr lang="en-US" dirty="0"/>
              <a:t> 3.2, </a:t>
            </a:r>
            <a:r>
              <a:rPr lang="en-US" dirty="0" err="1"/>
              <a:t>JQuery</a:t>
            </a:r>
            <a:r>
              <a:rPr lang="en-US" dirty="0"/>
              <a:t>, XML, JavaScript, Ajax, HTML, </a:t>
            </a:r>
            <a:r>
              <a:rPr lang="en-US" dirty="0" smtClean="0"/>
              <a:t>CSS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Tools used for this project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Domain Model we used</a:t>
            </a:r>
            <a:endParaRPr lang="en-US" b="1" u="sng" dirty="0">
              <a:latin typeface="Lucida Handwriting" pitchFamily="66" charset="0"/>
            </a:endParaRP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136368" y="2438400"/>
            <a:ext cx="4244971" cy="560439"/>
            <a:chOff x="2193" y="1200"/>
            <a:chExt cx="2993" cy="192"/>
          </a:xfrm>
        </p:grpSpPr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2193" y="1281"/>
              <a:ext cx="29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3408" y="1200"/>
              <a:ext cx="7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 b="1"/>
                <a:t>Server side</a:t>
              </a:r>
            </a:p>
          </p:txBody>
        </p:sp>
      </p:grpSp>
      <p:sp>
        <p:nvSpPr>
          <p:cNvPr id="2" name="Snip Same Side Corner Rectangle 1"/>
          <p:cNvSpPr/>
          <p:nvPr/>
        </p:nvSpPr>
        <p:spPr>
          <a:xfrm>
            <a:off x="457200" y="3010667"/>
            <a:ext cx="2020824" cy="3172968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Client Side</a:t>
            </a:r>
          </a:p>
          <a:p>
            <a:pPr algn="ctr"/>
            <a:r>
              <a:rPr lang="en-US" sz="1200" b="1" dirty="0" smtClean="0">
                <a:latin typeface="+mj-lt"/>
              </a:rPr>
              <a:t>(Web Browser)</a:t>
            </a:r>
            <a:endParaRPr lang="en-US" sz="1200" b="1" dirty="0">
              <a:latin typeface="+mj-lt"/>
            </a:endParaRPr>
          </a:p>
        </p:txBody>
      </p:sp>
      <p:sp>
        <p:nvSpPr>
          <p:cNvPr id="27" name="Left-Right Arrow 26"/>
          <p:cNvSpPr/>
          <p:nvPr/>
        </p:nvSpPr>
        <p:spPr>
          <a:xfrm>
            <a:off x="2466233" y="4494216"/>
            <a:ext cx="886567" cy="496068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3352800" y="3055943"/>
            <a:ext cx="2020824" cy="3172968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b="1" dirty="0" smtClean="0">
                <a:latin typeface="+mj-lt"/>
              </a:rPr>
              <a:t>Web Server</a:t>
            </a:r>
            <a:endParaRPr lang="en-US" sz="1800" b="1" dirty="0">
              <a:latin typeface="+mj-lt"/>
            </a:endParaRPr>
          </a:p>
        </p:txBody>
      </p:sp>
      <p:sp>
        <p:nvSpPr>
          <p:cNvPr id="30" name="Left-Right Arrow 29"/>
          <p:cNvSpPr/>
          <p:nvPr/>
        </p:nvSpPr>
        <p:spPr>
          <a:xfrm>
            <a:off x="5370190" y="4533132"/>
            <a:ext cx="845655" cy="496068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8"/>
          <p:cNvSpPr txBox="1">
            <a:spLocks/>
          </p:cNvSpPr>
          <p:nvPr/>
        </p:nvSpPr>
        <p:spPr>
          <a:xfrm>
            <a:off x="6248400" y="3010667"/>
            <a:ext cx="2020824" cy="3172968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Database Server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1752600"/>
            <a:ext cx="7467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70C0"/>
                </a:solidFill>
                <a:latin typeface="Cambria" pitchFamily="18" charset="0"/>
              </a:rPr>
              <a:t>Three Tire Technical Mode</a:t>
            </a:r>
            <a:endParaRPr lang="en-US" sz="4100" b="1" dirty="0">
              <a:solidFill>
                <a:srgbClr val="0070C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6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assDiagram2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0010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Class Diagram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Login </a:t>
            </a:r>
            <a:r>
              <a:rPr lang="en-US" dirty="0" smtClean="0"/>
              <a:t>with valid user name &amp; Password</a:t>
            </a:r>
            <a:endParaRPr lang="en-US" dirty="0"/>
          </a:p>
          <a:p>
            <a:pPr algn="just"/>
            <a:r>
              <a:rPr lang="en-US" dirty="0" smtClean="0"/>
              <a:t>Add/Update/Delete Profile</a:t>
            </a:r>
            <a:endParaRPr lang="bn-BD" dirty="0"/>
          </a:p>
          <a:p>
            <a:pPr algn="just"/>
            <a:r>
              <a:rPr lang="bn-BD" dirty="0" smtClean="0"/>
              <a:t>Update status of </a:t>
            </a:r>
            <a:r>
              <a:rPr lang="en-US" dirty="0" smtClean="0"/>
              <a:t> Request</a:t>
            </a:r>
            <a:endParaRPr lang="en-US" dirty="0"/>
          </a:p>
          <a:p>
            <a:pPr algn="just"/>
            <a:r>
              <a:rPr lang="en-US" dirty="0" smtClean="0"/>
              <a:t>Add info blood </a:t>
            </a:r>
            <a:r>
              <a:rPr lang="en-US" dirty="0"/>
              <a:t>donation events </a:t>
            </a:r>
            <a:r>
              <a:rPr lang="en-US" dirty="0" smtClean="0"/>
              <a:t>on site</a:t>
            </a:r>
            <a:endParaRPr lang="en-US" dirty="0"/>
          </a:p>
          <a:p>
            <a:pPr algn="just"/>
            <a:r>
              <a:rPr lang="en-US" dirty="0" smtClean="0"/>
              <a:t>Make Sure </a:t>
            </a:r>
            <a:r>
              <a:rPr lang="en-US" dirty="0"/>
              <a:t>efficient donor and blood stock management </a:t>
            </a:r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Admin Panel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0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Home Page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4819" t="7857" r="-122" b="11192"/>
          <a:stretch/>
        </p:blipFill>
        <p:spPr bwMode="auto">
          <a:xfrm>
            <a:off x="457200" y="1524000"/>
            <a:ext cx="7467600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763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Login for Admin Panel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3381" t="8132" r="2498" b="10927"/>
          <a:stretch/>
        </p:blipFill>
        <p:spPr>
          <a:xfrm>
            <a:off x="457200" y="1524000"/>
            <a:ext cx="746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3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Admin Panel</a:t>
            </a:r>
            <a:endParaRPr lang="en-US" b="1" u="sng" dirty="0">
              <a:latin typeface="Lucida Handwriting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8045" b="4921"/>
          <a:stretch/>
        </p:blipFill>
        <p:spPr>
          <a:xfrm>
            <a:off x="457200" y="1600200"/>
            <a:ext cx="7543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9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Lucida Handwriting" pitchFamily="66" charset="0"/>
              </a:rPr>
              <a:t>Blood Request Panel</a:t>
            </a:r>
            <a:endParaRPr lang="en-US" b="1" u="sng" dirty="0">
              <a:solidFill>
                <a:schemeClr val="bg1"/>
              </a:solidFill>
              <a:latin typeface="Lucida Handwriting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6" b="4921"/>
          <a:stretch/>
        </p:blipFill>
        <p:spPr bwMode="auto">
          <a:xfrm>
            <a:off x="454925" y="1600200"/>
            <a:ext cx="745430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3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Lucida Handwriting" pitchFamily="66" charset="0"/>
              </a:rPr>
              <a:t>Donor List Panel</a:t>
            </a:r>
            <a:endParaRPr lang="en-US" b="1" u="sng" dirty="0">
              <a:solidFill>
                <a:schemeClr val="bg1"/>
              </a:solidFill>
              <a:latin typeface="Lucida Handwriting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8" b="5113"/>
          <a:stretch/>
        </p:blipFill>
        <p:spPr bwMode="auto">
          <a:xfrm>
            <a:off x="449239" y="1600200"/>
            <a:ext cx="746724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75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57943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700" dirty="0"/>
              <a:t>Online Social Networking for Blood (OSNB)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153400" cy="548335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508078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Lucida Handwriting" pitchFamily="66" charset="0"/>
              </a:rPr>
              <a:t>Group </a:t>
            </a:r>
            <a:r>
              <a:rPr lang="en-US" b="1" u="sng" dirty="0" smtClean="0">
                <a:latin typeface="Lucida Handwriting" pitchFamily="66" charset="0"/>
              </a:rPr>
              <a:t>Member</a:t>
            </a:r>
            <a:endParaRPr lang="en-US" b="1" u="sng" dirty="0">
              <a:latin typeface="Lucida Handwriting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25917"/>
              </p:ext>
            </p:extLst>
          </p:nvPr>
        </p:nvGraphicFramePr>
        <p:xfrm>
          <a:off x="457200" y="2286000"/>
          <a:ext cx="8215952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3429000"/>
                <a:gridCol w="2577152"/>
              </a:tblGrid>
              <a:tr h="685800">
                <a:tc>
                  <a:txBody>
                    <a:bodyPr/>
                    <a:lstStyle/>
                    <a:p>
                      <a:pPr algn="just"/>
                      <a:r>
                        <a:rPr lang="en-US" sz="2700" i="0" u="none" dirty="0" smtClean="0"/>
                        <a:t>Student ID</a:t>
                      </a:r>
                      <a:endParaRPr lang="en-US" sz="27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 i="0" u="none" dirty="0" smtClean="0"/>
                        <a:t>Student Name</a:t>
                      </a:r>
                      <a:endParaRPr lang="en-US" sz="27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 i="0" u="none" dirty="0" smtClean="0"/>
                        <a:t>Batch</a:t>
                      </a:r>
                      <a:endParaRPr lang="en-US" sz="2700" i="0" u="none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12322202017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 err="1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Mahabubur</a:t>
                      </a:r>
                      <a:r>
                        <a:rPr lang="en-US" sz="1900" b="1" dirty="0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900" b="1" dirty="0" err="1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Rahman</a:t>
                      </a:r>
                      <a:endParaRPr lang="en-US" sz="1900" b="1" dirty="0">
                        <a:effectLst/>
                        <a:latin typeface="Trajan Pro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NCC 22th </a:t>
                      </a:r>
                      <a:r>
                        <a:rPr lang="en-US" sz="1900" dirty="0" smtClean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(Evening)</a:t>
                      </a:r>
                      <a:endParaRPr lang="en-US" sz="1900" dirty="0">
                        <a:effectLst/>
                        <a:latin typeface="Cambria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12322202018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Md. </a:t>
                      </a:r>
                      <a:r>
                        <a:rPr lang="en-US" sz="1900" b="1" dirty="0" err="1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Hafizullah</a:t>
                      </a:r>
                      <a:r>
                        <a:rPr lang="en-US" sz="1900" b="1" dirty="0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900" b="1" dirty="0" err="1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Sawon</a:t>
                      </a:r>
                      <a:endParaRPr lang="en-US" sz="1900" b="1" dirty="0">
                        <a:effectLst/>
                        <a:latin typeface="Trajan Pro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NCC </a:t>
                      </a:r>
                      <a:r>
                        <a:rPr lang="en-US" sz="1900" dirty="0" smtClean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22th (Evening)</a:t>
                      </a:r>
                      <a:endParaRPr lang="en-US" sz="1900" dirty="0">
                        <a:effectLst/>
                        <a:latin typeface="Cambria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12322202019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Omar </a:t>
                      </a:r>
                      <a:r>
                        <a:rPr lang="en-US" sz="1900" b="1" dirty="0" err="1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Fahad</a:t>
                      </a:r>
                      <a:endParaRPr lang="en-US" sz="1900" b="1" dirty="0">
                        <a:effectLst/>
                        <a:latin typeface="Trajan Pro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NCC </a:t>
                      </a:r>
                      <a:r>
                        <a:rPr lang="en-US" sz="1900" dirty="0" smtClean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22th (Evening)</a:t>
                      </a:r>
                      <a:endParaRPr lang="en-US" sz="1900" dirty="0">
                        <a:effectLst/>
                        <a:latin typeface="Cambria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12322202002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 err="1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Rasel</a:t>
                      </a:r>
                      <a:r>
                        <a:rPr lang="en-US" sz="1900" b="1" dirty="0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900" b="1" dirty="0" err="1">
                          <a:effectLst/>
                          <a:latin typeface="Trajan Pro" pitchFamily="18" charset="0"/>
                          <a:ea typeface="Verdana" pitchFamily="34" charset="0"/>
                          <a:cs typeface="Verdana" pitchFamily="34" charset="0"/>
                        </a:rPr>
                        <a:t>Ahmmed</a:t>
                      </a:r>
                      <a:endParaRPr lang="en-US" sz="1900" b="1" dirty="0">
                        <a:effectLst/>
                        <a:latin typeface="Trajan Pro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NCC </a:t>
                      </a:r>
                      <a:r>
                        <a:rPr lang="en-US" sz="1900" dirty="0" smtClean="0">
                          <a:effectLst/>
                          <a:latin typeface="Cambria" pitchFamily="18" charset="0"/>
                          <a:ea typeface="Verdana" pitchFamily="34" charset="0"/>
                          <a:cs typeface="Verdana" pitchFamily="34" charset="0"/>
                        </a:rPr>
                        <a:t>22th (Evening)</a:t>
                      </a:r>
                      <a:endParaRPr lang="en-US" sz="1900" dirty="0">
                        <a:effectLst/>
                        <a:latin typeface="Cambria" pitchFamily="18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5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Add a Member</a:t>
            </a:r>
            <a:endParaRPr lang="en-US" b="1" u="sng" dirty="0">
              <a:latin typeface="Lucida Handwriting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7387" r="1952" b="5614"/>
          <a:stretch/>
        </p:blipFill>
        <p:spPr>
          <a:xfrm>
            <a:off x="457200" y="1600200"/>
            <a:ext cx="7467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1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Update Member Info</a:t>
            </a:r>
            <a:endParaRPr lang="en-US" b="1" u="sng" dirty="0">
              <a:latin typeface="Lucida Handwriting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8067" r="1837" b="4935"/>
          <a:stretch/>
        </p:blipFill>
        <p:spPr>
          <a:xfrm>
            <a:off x="457200" y="1600200"/>
            <a:ext cx="7467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Search by Blood Group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t="7910" b="5948"/>
          <a:stretch/>
        </p:blipFill>
        <p:spPr>
          <a:xfrm>
            <a:off x="457200" y="1856096"/>
            <a:ext cx="7467600" cy="44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5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Add a Blood request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7419" b="5581"/>
          <a:stretch/>
        </p:blipFill>
        <p:spPr>
          <a:xfrm>
            <a:off x="457200" y="1676400"/>
            <a:ext cx="7467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10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Add a Blood Group</a:t>
            </a:r>
            <a:endParaRPr lang="en-US" b="1" u="sng" dirty="0">
              <a:latin typeface="Lucida Handwriting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7659" b="5343"/>
          <a:stretch/>
        </p:blipFill>
        <p:spPr>
          <a:xfrm>
            <a:off x="457200" y="1600200"/>
            <a:ext cx="7467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67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Add a Zone</a:t>
            </a:r>
            <a:endParaRPr lang="en-US" b="1" u="sng" dirty="0">
              <a:latin typeface="Lucida Handwriting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7766" b="5481"/>
          <a:stretch/>
        </p:blipFill>
        <p:spPr>
          <a:xfrm>
            <a:off x="457200" y="1600200"/>
            <a:ext cx="7467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50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Lucida Handwriting" pitchFamily="66" charset="0"/>
              </a:rPr>
              <a:t>Send a message to Member</a:t>
            </a:r>
            <a:endParaRPr lang="en-US" b="1" u="sng" dirty="0">
              <a:solidFill>
                <a:schemeClr val="bg1"/>
              </a:solidFill>
              <a:latin typeface="Lucida Handwriting" pitchFamily="66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t="6091" b="28101"/>
          <a:stretch/>
        </p:blipFill>
        <p:spPr>
          <a:xfrm>
            <a:off x="457200" y="1676400"/>
            <a:ext cx="7467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00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Lucida Handwriting" pitchFamily="66" charset="0"/>
              </a:rPr>
              <a:t>Check given message from Admin</a:t>
            </a:r>
            <a:endParaRPr lang="en-US" b="1" u="sng" dirty="0">
              <a:solidFill>
                <a:schemeClr val="bg1"/>
              </a:solidFill>
              <a:latin typeface="Lucida Handwriting" pitchFamily="66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t="5530" r="1629" b="16060"/>
          <a:stretch/>
        </p:blipFill>
        <p:spPr>
          <a:xfrm>
            <a:off x="482221" y="1700284"/>
            <a:ext cx="7442579" cy="447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3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Limitation</a:t>
            </a:r>
            <a:endParaRPr lang="en-US" b="1" u="sng" dirty="0">
              <a:latin typeface="Lucida Handwriting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Performance: views </a:t>
            </a:r>
            <a:r>
              <a:rPr lang="en-US" dirty="0"/>
              <a:t>create the appearance of a table, but the DBMS must still translate queries against the view into queries against the underlying source tables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Update </a:t>
            </a:r>
            <a:r>
              <a:rPr lang="en-US" dirty="0" smtClean="0"/>
              <a:t>restrictions: when </a:t>
            </a:r>
            <a:r>
              <a:rPr lang="en-US" dirty="0"/>
              <a:t>a user tries to update rows of a view, the DBMS must translate the request into an update on rows of the underlying source tables. </a:t>
            </a:r>
            <a:endParaRPr lang="en-US" dirty="0" smtClean="0"/>
          </a:p>
          <a:p>
            <a:pPr algn="just"/>
            <a:r>
              <a:rPr lang="bn-BD" dirty="0" smtClean="0"/>
              <a:t>Database is </a:t>
            </a:r>
            <a:r>
              <a:rPr lang="en-US" dirty="0" smtClean="0"/>
              <a:t>d</a:t>
            </a:r>
            <a:r>
              <a:rPr lang="bn-BD" dirty="0" smtClean="0"/>
              <a:t>ependence on sql server</a:t>
            </a:r>
          </a:p>
          <a:p>
            <a:pPr algn="just"/>
            <a:r>
              <a:rPr lang="bn-BD" dirty="0" smtClean="0"/>
              <a:t>Costly being SQL server, Host course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74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Overcome the Limitation</a:t>
            </a:r>
            <a:endParaRPr lang="en-US" b="1" u="sng" dirty="0">
              <a:latin typeface="Lucida Handwriting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Performance:  If the view is defined by a complex, multi-table query then simple queries on the views may take considerable time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Update Restriction: This is possible for simple views, but more complex views are often restricted to read-only.</a:t>
            </a:r>
          </a:p>
          <a:p>
            <a:pPr algn="just"/>
            <a:r>
              <a:rPr lang="bn-BD" dirty="0" smtClean="0"/>
              <a:t>It </a:t>
            </a:r>
            <a:r>
              <a:rPr lang="bn-BD" dirty="0"/>
              <a:t>may cost being SQL server depenmdence, but it shows higher </a:t>
            </a:r>
            <a:r>
              <a:rPr lang="bn-BD" dirty="0" smtClean="0"/>
              <a:t>security</a:t>
            </a:r>
            <a:r>
              <a:rPr lang="en-US" dirty="0"/>
              <a:t> like  there is out of the box support for authentication, authorization, and various options for implementation with NTLM, Kerberos, and other standards</a:t>
            </a:r>
            <a:endParaRPr lang="bn-BD" dirty="0" smtClean="0"/>
          </a:p>
          <a:p>
            <a:pPr algn="just"/>
            <a:r>
              <a:rPr lang="bn-BD" dirty="0" smtClean="0"/>
              <a:t>Being open source program, it can easily editable, accesseble. For this same reasons it reduces cost. </a:t>
            </a:r>
            <a:endParaRPr lang="bn-B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7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Everyday</a:t>
            </a:r>
            <a:r>
              <a:rPr lang="en-US" dirty="0"/>
              <a:t>, hundreds of children and adults require blood to save their life. People like you donate blood to save these precious </a:t>
            </a:r>
            <a:r>
              <a:rPr lang="en-US" dirty="0" smtClean="0"/>
              <a:t>lives. In this importance, Online </a:t>
            </a:r>
            <a:r>
              <a:rPr lang="en-US" dirty="0"/>
              <a:t>Social Networking for Blood (OSNB</a:t>
            </a:r>
            <a:r>
              <a:rPr lang="en-US" dirty="0" smtClean="0"/>
              <a:t>) </a:t>
            </a:r>
            <a:r>
              <a:rPr lang="en-US" dirty="0"/>
              <a:t>is a </a:t>
            </a:r>
            <a:r>
              <a:rPr lang="en-US" dirty="0" smtClean="0"/>
              <a:t>web &amp; browser based </a:t>
            </a:r>
            <a:r>
              <a:rPr lang="en-US" dirty="0"/>
              <a:t>database application system that is that is designed to store, process, retrieve and analyze information concerned with the administrative and inventory management within </a:t>
            </a:r>
            <a:r>
              <a:rPr lang="en-US" dirty="0" smtClean="0"/>
              <a:t>a blood management system.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Introduction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Conclusion</a:t>
            </a:r>
            <a:endParaRPr lang="en-US" b="1" u="sng" dirty="0">
              <a:latin typeface="Lucida Handwriting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OSNB evaluation project was a very ambitious undertaking. Not only did it entail the implementation of two vastly different prototypes using related, but incompatible technologies, it also entailed the evaluation of these prototypes and – primarily – the interaction scheme of information items the prototypes are intended to visualize. Hence, this project was essentially two projects in one: The implementation portion and the evaluation.</a:t>
            </a:r>
          </a:p>
        </p:txBody>
      </p:sp>
    </p:spTree>
    <p:extLst>
      <p:ext uri="{BB962C8B-B14F-4D97-AF65-F5344CB8AC3E}">
        <p14:creationId xmlns:p14="http://schemas.microsoft.com/office/powerpoint/2010/main" val="2013374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69848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End Of Presentation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rgbClr val="002060"/>
                </a:solidFill>
              </a:rPr>
              <a:t>Thank You</a:t>
            </a:r>
            <a:endParaRPr lang="en-US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3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962400"/>
            <a:ext cx="7467600" cy="2511552"/>
          </a:xfrm>
        </p:spPr>
        <p:txBody>
          <a:bodyPr/>
          <a:lstStyle/>
          <a:p>
            <a:pPr algn="just"/>
            <a:r>
              <a:rPr lang="en-US" dirty="0" smtClean="0"/>
              <a:t>Encourage people to donate blood</a:t>
            </a:r>
          </a:p>
          <a:p>
            <a:pPr algn="just"/>
            <a:r>
              <a:rPr lang="en-US" dirty="0" smtClean="0"/>
              <a:t>Provide facilities to get info about blood donor</a:t>
            </a:r>
          </a:p>
          <a:p>
            <a:pPr algn="just"/>
            <a:r>
              <a:rPr lang="en-US" dirty="0" smtClean="0"/>
              <a:t>Make easy to blood seeker to find their required blood donor within a short time.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Our Aims/Objectives</a:t>
            </a:r>
            <a:endParaRPr lang="en-US" b="1" u="sng" dirty="0">
              <a:latin typeface="Lucida Handwriting" pitchFamily="66" charset="0"/>
            </a:endParaRPr>
          </a:p>
        </p:txBody>
      </p:sp>
      <p:pic>
        <p:nvPicPr>
          <p:cNvPr id="1026" name="Picture 2" descr="C:\Users\User\Desktop\Our Project\news_blood_don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1"/>
            <a:ext cx="7467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This project aims at maintaining all the information pertaining to blood donors, different blood groups available and help them manage in a better way. </a:t>
            </a:r>
          </a:p>
          <a:p>
            <a:pPr algn="just"/>
            <a:r>
              <a:rPr lang="en-US" dirty="0"/>
              <a:t>Aim is to provide transparency in this field, make the process of obtaining blood hassle free and corruption free and make the system of blood bank management effective.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Aims of OSNB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300" dirty="0"/>
              <a:t>Blood Donation Camp &amp; Camp </a:t>
            </a:r>
            <a:r>
              <a:rPr lang="en-US" sz="2300" dirty="0" smtClean="0"/>
              <a:t>Organizer Management</a:t>
            </a:r>
          </a:p>
          <a:p>
            <a:pPr algn="just"/>
            <a:r>
              <a:rPr lang="en-US" sz="2300" dirty="0"/>
              <a:t>Donor </a:t>
            </a:r>
            <a:r>
              <a:rPr lang="en-US" sz="2300" dirty="0" smtClean="0"/>
              <a:t>Management - </a:t>
            </a:r>
            <a:r>
              <a:rPr lang="en-US" sz="2300" dirty="0"/>
              <a:t>Donor Registration, Managing donor database, recording their physical and medical </a:t>
            </a:r>
            <a:r>
              <a:rPr lang="en-US" sz="2300" dirty="0" smtClean="0"/>
              <a:t>details.</a:t>
            </a:r>
          </a:p>
          <a:p>
            <a:pPr algn="just"/>
            <a:r>
              <a:rPr lang="en-US" sz="2300" dirty="0"/>
              <a:t>Inventory </a:t>
            </a:r>
            <a:r>
              <a:rPr lang="en-US" sz="2300" dirty="0" smtClean="0"/>
              <a:t>management </a:t>
            </a:r>
            <a:r>
              <a:rPr lang="en-US" sz="2300" dirty="0"/>
              <a:t>for storage and </a:t>
            </a:r>
            <a:r>
              <a:rPr lang="en-US" sz="2300" dirty="0" smtClean="0"/>
              <a:t>issuance </a:t>
            </a:r>
            <a:r>
              <a:rPr lang="en-US" sz="2300" dirty="0"/>
              <a:t>of blood</a:t>
            </a:r>
            <a:r>
              <a:rPr lang="en-US" sz="2300" dirty="0" smtClean="0"/>
              <a:t>.</a:t>
            </a:r>
          </a:p>
          <a:p>
            <a:pPr algn="just"/>
            <a:r>
              <a:rPr lang="en-US" sz="2300" dirty="0"/>
              <a:t>Blood requisition and issuance of blood</a:t>
            </a:r>
            <a:r>
              <a:rPr lang="en-US" sz="2300" dirty="0" smtClean="0"/>
              <a:t>.</a:t>
            </a:r>
          </a:p>
          <a:p>
            <a:pPr algn="just"/>
            <a:r>
              <a:rPr lang="en-US" sz="2300" dirty="0"/>
              <a:t>Being a web based system, can be implemented throughout the state. - - Separate user accounts can be </a:t>
            </a:r>
            <a:r>
              <a:rPr lang="en-US" sz="2300" dirty="0" smtClean="0"/>
              <a:t>created</a:t>
            </a:r>
          </a:p>
          <a:p>
            <a:pPr algn="just"/>
            <a:r>
              <a:rPr lang="en-US" sz="2300" dirty="0"/>
              <a:t>List of Donors who are eligible for donation on a particular date with contact Number.</a:t>
            </a:r>
            <a:endParaRPr lang="en-US" sz="2300" dirty="0" smtClean="0"/>
          </a:p>
          <a:p>
            <a:pPr algn="just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Features of OSNB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Search for blood</a:t>
            </a:r>
          </a:p>
          <a:p>
            <a:pPr algn="just"/>
            <a:r>
              <a:rPr lang="en-US" dirty="0" smtClean="0"/>
              <a:t>Donate </a:t>
            </a:r>
            <a:r>
              <a:rPr lang="en-US" dirty="0"/>
              <a:t>blood directly to patients</a:t>
            </a:r>
          </a:p>
          <a:p>
            <a:pPr algn="just"/>
            <a:r>
              <a:rPr lang="en-US" dirty="0" smtClean="0"/>
              <a:t>Create &amp; Maintain your profile</a:t>
            </a:r>
            <a:endParaRPr lang="en-US" dirty="0"/>
          </a:p>
          <a:p>
            <a:pPr algn="just"/>
            <a:r>
              <a:rPr lang="en-US" dirty="0" smtClean="0"/>
              <a:t>Make a request for Blood.</a:t>
            </a:r>
          </a:p>
          <a:p>
            <a:pPr algn="just"/>
            <a:r>
              <a:rPr lang="en-US" dirty="0" smtClean="0"/>
              <a:t>Get info about nearest Donor.</a:t>
            </a:r>
          </a:p>
          <a:p>
            <a:pPr algn="just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Why Join OSNB ?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2971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Students (always ready to help people)</a:t>
            </a:r>
          </a:p>
          <a:p>
            <a:pPr algn="just"/>
            <a:r>
              <a:rPr lang="en-US" dirty="0"/>
              <a:t>Blood donors (who donates blood voluntarily)</a:t>
            </a:r>
          </a:p>
          <a:p>
            <a:pPr algn="just"/>
            <a:r>
              <a:rPr lang="en-US" dirty="0"/>
              <a:t>Young professionals (ready to donate)</a:t>
            </a:r>
          </a:p>
          <a:p>
            <a:pPr algn="just"/>
            <a:r>
              <a:rPr lang="en-US" dirty="0"/>
              <a:t>Blood seekers (from any groups)</a:t>
            </a:r>
          </a:p>
          <a:p>
            <a:pPr algn="just"/>
            <a:r>
              <a:rPr lang="en-US" dirty="0"/>
              <a:t>Medical Professional</a:t>
            </a:r>
          </a:p>
          <a:p>
            <a:pPr algn="just"/>
            <a:r>
              <a:rPr lang="en-US" dirty="0"/>
              <a:t>Blood service </a:t>
            </a:r>
            <a:r>
              <a:rPr lang="en-US" dirty="0" smtClean="0"/>
              <a:t>agencies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Who need OSNB ?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Basically two types of user are Blood Donor &amp; Blood Seeker</a:t>
            </a:r>
          </a:p>
          <a:p>
            <a:pPr algn="just"/>
            <a:r>
              <a:rPr lang="en-US" sz="2000" dirty="0" smtClean="0"/>
              <a:t>Can get efficient </a:t>
            </a:r>
            <a:r>
              <a:rPr lang="en-US" sz="2000" dirty="0"/>
              <a:t>donor and blood stock management functions</a:t>
            </a:r>
            <a:endParaRPr lang="en-US" sz="2000" dirty="0" smtClean="0"/>
          </a:p>
          <a:p>
            <a:pPr algn="just"/>
            <a:r>
              <a:rPr lang="en-US" sz="2000" dirty="0" smtClean="0"/>
              <a:t>Blood Donor can create profile for blood seeker to get info about them</a:t>
            </a:r>
          </a:p>
          <a:p>
            <a:pPr algn="just"/>
            <a:r>
              <a:rPr lang="en-US" sz="2000" dirty="0" smtClean="0"/>
              <a:t>Blood </a:t>
            </a:r>
            <a:r>
              <a:rPr lang="en-US" sz="2000" dirty="0"/>
              <a:t>Donor </a:t>
            </a:r>
            <a:r>
              <a:rPr lang="en-US" sz="2000" dirty="0" smtClean="0"/>
              <a:t> can denote blood in request from blood seeker</a:t>
            </a:r>
          </a:p>
          <a:p>
            <a:pPr algn="just"/>
            <a:r>
              <a:rPr lang="en-US" sz="2000" dirty="0" smtClean="0"/>
              <a:t>Blood Seeker easily get details info about nearest blood donor.</a:t>
            </a:r>
          </a:p>
          <a:p>
            <a:pPr algn="just"/>
            <a:r>
              <a:rPr lang="en-US" sz="2000" dirty="0"/>
              <a:t>Blood Seeker </a:t>
            </a:r>
            <a:r>
              <a:rPr lang="en-US" sz="2000" dirty="0" smtClean="0"/>
              <a:t> can make request on urgent &amp; need basis.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latin typeface="Lucida Handwriting" pitchFamily="66" charset="0"/>
              </a:rPr>
              <a:t>User Benefits from this social networking site</a:t>
            </a:r>
            <a:endParaRPr lang="en-US" b="1" u="sng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939</Words>
  <Application>Microsoft Office PowerPoint</Application>
  <PresentationFormat>On-screen Show (4:3)</PresentationFormat>
  <Paragraphs>116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Cambria</vt:lpstr>
      <vt:lpstr>Century Schoolbook</vt:lpstr>
      <vt:lpstr>Lucida Handwriting</vt:lpstr>
      <vt:lpstr>Tekton Pro Ext</vt:lpstr>
      <vt:lpstr>Times New Roman</vt:lpstr>
      <vt:lpstr>Trajan Pro</vt:lpstr>
      <vt:lpstr>Verdana</vt:lpstr>
      <vt:lpstr>Vijaya</vt:lpstr>
      <vt:lpstr>Vrinda</vt:lpstr>
      <vt:lpstr>Wingdings</vt:lpstr>
      <vt:lpstr>Wingdings 2</vt:lpstr>
      <vt:lpstr>Oriel</vt:lpstr>
      <vt:lpstr>PowerPoint Presentation</vt:lpstr>
      <vt:lpstr>Online Social Networking for Blood (OSNB)</vt:lpstr>
      <vt:lpstr>Introduction</vt:lpstr>
      <vt:lpstr>Our Aims/Objectives</vt:lpstr>
      <vt:lpstr>Aims of OSNB</vt:lpstr>
      <vt:lpstr>Features of OSNB</vt:lpstr>
      <vt:lpstr>Why Join OSNB ?</vt:lpstr>
      <vt:lpstr>Who need OSNB ?</vt:lpstr>
      <vt:lpstr>User Benefits from this social networking site</vt:lpstr>
      <vt:lpstr>Administrators Benefits from this social networking site</vt:lpstr>
      <vt:lpstr>Tools used for this project</vt:lpstr>
      <vt:lpstr>Domain Model we used</vt:lpstr>
      <vt:lpstr>Class Diagram</vt:lpstr>
      <vt:lpstr>Admin Panel</vt:lpstr>
      <vt:lpstr>Home Page</vt:lpstr>
      <vt:lpstr>Login for Admin Panel</vt:lpstr>
      <vt:lpstr>Admin Panel</vt:lpstr>
      <vt:lpstr>Blood Request Panel</vt:lpstr>
      <vt:lpstr>Donor List Panel</vt:lpstr>
      <vt:lpstr>Add a Member</vt:lpstr>
      <vt:lpstr>Update Member Info</vt:lpstr>
      <vt:lpstr>Search by Blood Group</vt:lpstr>
      <vt:lpstr>Add a Blood request</vt:lpstr>
      <vt:lpstr>Add a Blood Group</vt:lpstr>
      <vt:lpstr>Add a Zone</vt:lpstr>
      <vt:lpstr>Send a message to Member</vt:lpstr>
      <vt:lpstr>Check given message from Admin</vt:lpstr>
      <vt:lpstr>Limitation</vt:lpstr>
      <vt:lpstr>Overcome the Limitation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Khiladi Anan</dc:creator>
  <cp:lastModifiedBy>Anan</cp:lastModifiedBy>
  <cp:revision>125</cp:revision>
  <dcterms:created xsi:type="dcterms:W3CDTF">2006-08-16T00:00:00Z</dcterms:created>
  <dcterms:modified xsi:type="dcterms:W3CDTF">2014-05-22T09:07:14Z</dcterms:modified>
</cp:coreProperties>
</file>