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256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2" r:id="rId27"/>
    <p:sldId id="288" r:id="rId28"/>
    <p:sldId id="281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3" r:id="rId37"/>
    <p:sldId id="294" r:id="rId38"/>
    <p:sldId id="299" r:id="rId39"/>
    <p:sldId id="291" r:id="rId40"/>
    <p:sldId id="295" r:id="rId41"/>
    <p:sldId id="296" r:id="rId42"/>
    <p:sldId id="297" r:id="rId43"/>
    <p:sldId id="298" r:id="rId44"/>
    <p:sldId id="300" r:id="rId45"/>
    <p:sldId id="302" r:id="rId46"/>
    <p:sldId id="301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704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7" y="4434840"/>
            <a:ext cx="5883966" cy="1122202"/>
          </a:xfrm>
        </p:spPr>
        <p:txBody>
          <a:bodyPr/>
          <a:lstStyle/>
          <a:p>
            <a:r>
              <a:rPr lang="en-US" dirty="0"/>
              <a:t>Python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cap="none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4200" b="1" i="1" cap="none" dirty="0">
                <a:solidFill>
                  <a:schemeClr val="accent2"/>
                </a:solidFill>
              </a:rPr>
              <a:t>ash</a:t>
            </a:r>
            <a:r>
              <a:rPr lang="en-US" dirty="0"/>
              <a:t> C</a:t>
            </a:r>
            <a:r>
              <a:rPr lang="en-US" cap="none" dirty="0"/>
              <a:t>ourse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7218" y="5557042"/>
            <a:ext cx="3816625" cy="1122202"/>
          </a:xfrm>
        </p:spPr>
        <p:txBody>
          <a:bodyPr>
            <a:normAutofit/>
          </a:bodyPr>
          <a:lstStyle/>
          <a:p>
            <a:r>
              <a:rPr lang="en-US" b="1" dirty="0"/>
              <a:t>Dr. Md Abu Hanif Shaikh</a:t>
            </a:r>
          </a:p>
          <a:p>
            <a:r>
              <a:rPr lang="en-US" dirty="0"/>
              <a:t>B.Sc. &amp; </a:t>
            </a:r>
            <a:r>
              <a:rPr lang="en-US" dirty="0" err="1"/>
              <a:t>M.Sc</a:t>
            </a:r>
            <a:r>
              <a:rPr lang="en-US" dirty="0"/>
              <a:t> (CSE, KUET), PhD (Belgium)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58CA0-F4D6-AD6D-EB34-E28981476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3144-1701-49B7-1CE2-8C7A0EB3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as extended Calculator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F6707-9A0B-6AB7-453B-C4C082A8B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1321" y="1457739"/>
            <a:ext cx="10111409" cy="4898611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print(10&gt;1), print("cat"=="dog"), print( 1!=2 )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print(1&lt;"1")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error ?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print(1=="1")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operator: and, or, not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print("Yellow"&gt;"Cyan" and "Brown"&gt;"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Magenda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print(25&gt;50 or 1!=2)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print(not 50=="Answer")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super complex as example De morgan’s law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∩ (B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C) ≈ (A ∩B)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∩C)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09CAF-44F8-68FD-8994-5B1994FF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EA90-12EB-28BE-75AC-F0AFDE508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4541-CB58-2130-8A37-A0F29556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 with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B4937-7E9D-CCA5-6DDD-E8738964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1321" y="1457739"/>
            <a:ext cx="10111409" cy="523695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of a program to alter its execution sequence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valid_username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(name):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(username) &lt; 3: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print("Invalid Username")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(username) &gt; 50: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print(“Too long Username")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else: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print(“Valid Username")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is_even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number % 2 == 0: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False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41A64-8623-265A-59CB-F98B3FF1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7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9F82F-1AC4-F5FA-6929-536A1720C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DAF9-E552-2CFA-9039-57626DAC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(Nested) 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B0D23-9849-D7F2-746D-86EB0DB23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1321" y="1457739"/>
            <a:ext cx="7513983" cy="20673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inside if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number divisible by 6 and 16?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number % 16 == 0 and number % 6 == 0: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False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B3C0A-D51D-A2E8-DBA3-BA0695A6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DAEAA5E-56A5-A255-D64A-EE8486B7AF70}"/>
              </a:ext>
            </a:extLst>
          </p:cNvPr>
          <p:cNvSpPr txBox="1">
            <a:spLocks/>
          </p:cNvSpPr>
          <p:nvPr/>
        </p:nvSpPr>
        <p:spPr>
          <a:xfrm>
            <a:off x="7410448" y="2981740"/>
            <a:ext cx="4781552" cy="2418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nested if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number % 16 == 0: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number % 6 == 0: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False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AA8DC07-B22F-28D7-641E-5B6A5DE11963}"/>
              </a:ext>
            </a:extLst>
          </p:cNvPr>
          <p:cNvSpPr txBox="1">
            <a:spLocks/>
          </p:cNvSpPr>
          <p:nvPr/>
        </p:nvSpPr>
        <p:spPr>
          <a:xfrm>
            <a:off x="1961321" y="4191001"/>
            <a:ext cx="4781552" cy="2165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single condition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number % 48 == 0: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False</a:t>
            </a:r>
          </a:p>
        </p:txBody>
      </p:sp>
    </p:spTree>
    <p:extLst>
      <p:ext uri="{BB962C8B-B14F-4D97-AF65-F5344CB8AC3E}">
        <p14:creationId xmlns:p14="http://schemas.microsoft.com/office/powerpoint/2010/main" val="201520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BE017-46BD-0650-B623-216CF62FE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A9E-90A1-534B-6086-90564824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with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5E072-6C54-0B48-61A8-D9547788C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3173" y="1656521"/>
            <a:ext cx="9392480" cy="4850296"/>
          </a:xfrm>
          <a:noFill/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 your computer to continuously execute your code based on the value of a condition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task and never get tired: while-loop, for-loop and recursion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loops:</a:t>
            </a:r>
          </a:p>
          <a:p>
            <a:pPr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0</a:t>
            </a:r>
          </a:p>
          <a:p>
            <a:pPr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x &lt; 5:</a:t>
            </a:r>
          </a:p>
          <a:p>
            <a:pPr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 "Not there yet, x = "+str(x) )</a:t>
            </a:r>
          </a:p>
          <a:p>
            <a:pPr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 = x +1</a:t>
            </a:r>
          </a:p>
          <a:p>
            <a:pPr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print("x = " +str(x))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nitialization, condition and increment/decrement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Sentinel control loop, Counter control loop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0FC3F-CD7F-F633-22B1-DC26040C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2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57412-55FA-7861-C53D-69E4E90C2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EAD2-2341-1B3A-A6F3-181C21A1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43F96-F84D-8300-2178-76B0FF120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3173" y="1656521"/>
            <a:ext cx="9392480" cy="4850296"/>
          </a:xfrm>
          <a:noFill/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1+2+3+……+1000 = 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+……+1000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+23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+……+1000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inside loop: matrix access</a:t>
            </a:r>
          </a:p>
          <a:p>
            <a:pPr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row = 0</a:t>
            </a:r>
          </a:p>
          <a:p>
            <a:pPr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row&lt; 5:</a:t>
            </a:r>
          </a:p>
          <a:p>
            <a:pPr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col=0</a:t>
            </a:r>
          </a:p>
          <a:p>
            <a:pPr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col&lt;5:</a:t>
            </a:r>
          </a:p>
          <a:p>
            <a:pPr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print( row, col )</a:t>
            </a:r>
          </a:p>
          <a:p>
            <a:pPr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col +=1</a:t>
            </a:r>
          </a:p>
          <a:p>
            <a:pPr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row = row +1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893E3-06E2-1676-86F7-3D717270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9EEA9-F827-3ABD-A97F-791FF51DF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C48C-A12A-D7D7-54FC-68D3BECA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80529-5A3C-F461-FEA5-48AAF0AA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3173" y="1656522"/>
            <a:ext cx="8398566" cy="3114262"/>
          </a:xfrm>
          <a:noFill/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nitialization, condition and increment/decrement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executing and never stop: condition always True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 x % 2 == 0:</a:t>
            </a:r>
          </a:p>
          <a:p>
            <a:pPr lvl="1"/>
            <a:r>
              <a:rPr lang="en-US" sz="2400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x = x / 2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x!=0: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 x % 2 == 0:</a:t>
            </a:r>
          </a:p>
          <a:p>
            <a:pPr lvl="1"/>
            <a:r>
              <a:rPr lang="en-US" sz="2400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x = x /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198FF-441C-26E9-3DD6-AE8D2CF0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0858E6A-1DB7-E702-76AF-E92831349405}"/>
              </a:ext>
            </a:extLst>
          </p:cNvPr>
          <p:cNvSpPr txBox="1">
            <a:spLocks/>
          </p:cNvSpPr>
          <p:nvPr/>
        </p:nvSpPr>
        <p:spPr>
          <a:xfrm>
            <a:off x="6096000" y="3792465"/>
            <a:ext cx="4089124" cy="10137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x!=0 and x % 2 == 0:</a:t>
            </a:r>
          </a:p>
          <a:p>
            <a:pPr lvl="1"/>
            <a:r>
              <a:rPr lang="en-US" sz="2400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x / 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120ABDF-02DB-4196-3130-E87C93F955A0}"/>
              </a:ext>
            </a:extLst>
          </p:cNvPr>
          <p:cNvSpPr txBox="1">
            <a:spLocks/>
          </p:cNvSpPr>
          <p:nvPr/>
        </p:nvSpPr>
        <p:spPr>
          <a:xfrm>
            <a:off x="2497202" y="4917455"/>
            <a:ext cx="4301163" cy="180402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True:</a:t>
            </a:r>
          </a:p>
          <a:p>
            <a:pPr lvl="1"/>
            <a:r>
              <a:rPr lang="en-US" sz="2400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do_something_coll</a:t>
            </a:r>
            <a:r>
              <a:rPr lang="en-US" sz="2400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2400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if </a:t>
            </a:r>
            <a:r>
              <a:rPr lang="en-US" sz="2400" b="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some_condition</a:t>
            </a:r>
            <a:r>
              <a:rPr lang="en-US" sz="2400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break</a:t>
            </a:r>
          </a:p>
        </p:txBody>
      </p:sp>
    </p:spTree>
    <p:extLst>
      <p:ext uri="{BB962C8B-B14F-4D97-AF65-F5344CB8AC3E}">
        <p14:creationId xmlns:p14="http://schemas.microsoft.com/office/powerpoint/2010/main" val="198578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4F829-F7C5-6F69-B1F5-F46A79C5D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6882-5912-5697-01D5-155E585D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9671D-50CA-D26C-66B8-2C3FE4CA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3173" y="1656522"/>
            <a:ext cx="8279298" cy="4699828"/>
          </a:xfrm>
          <a:noFill/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range(5), range(3,10), 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range(start, end, step-size)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0 by default, End at specified value minus 1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x in range(10)</a:t>
            </a:r>
            <a:r>
              <a:rPr lang="en-US" sz="2400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print('Iteration: ', str(x))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for-loop can iterate on any type of variable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age_list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=[ 23, 52, '31', 37, 48]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x in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age_list</a:t>
            </a:r>
            <a:r>
              <a:rPr lang="en-US" sz="2400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print(x)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for loops when there’s a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elements that you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iterate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AD23A-DBD8-036C-7DB6-823488D2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933BC0-7775-E3D3-4752-2BBD4CA0998C}"/>
              </a:ext>
            </a:extLst>
          </p:cNvPr>
          <p:cNvSpPr txBox="1">
            <a:spLocks/>
          </p:cNvSpPr>
          <p:nvPr/>
        </p:nvSpPr>
        <p:spPr>
          <a:xfrm>
            <a:off x="7570303" y="3829880"/>
            <a:ext cx="4568686" cy="2842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age_list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=[ 23, 52, '31', 37, 48]</a:t>
            </a:r>
          </a:p>
          <a:p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num_people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age_list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x=0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x&lt;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num_people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print(x)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+=1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90E76-0AF8-FCAA-C5C5-E58DB4CC1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9471-BACF-06E1-29D1-4CC97AEC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EC816-92CA-38DE-0F48-745F2570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3173" y="1656522"/>
            <a:ext cx="9776792" cy="4699828"/>
          </a:xfrm>
          <a:noFill/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Repeats application of the same procedure to a smaller problem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tackle complex problems by reducing the problem to a simpler one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Queue, ask front one how many are in front of you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programming, recursion is a way of doing a repetitive task by having a function call itself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case: the smallest one in Russian nasty girl game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factorial(n):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n==1: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return 1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n*factorial(n-1)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1B272-B412-A552-0E5D-2A2A26F5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66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730C6-FD90-8700-54CF-B91CD8CAC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5687-2737-1A3A-4CE5-1CA64DD7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60452-D073-ACCC-7913-BE4AB639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3173" y="1656522"/>
            <a:ext cx="9776792" cy="4699828"/>
          </a:xfrm>
          <a:noFill/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name='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Kasfia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length=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&lt;length: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 name[</a:t>
            </a:r>
            <a:r>
              <a:rPr lang="en-US" sz="24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name[6] ), print( name[-1] ), print( name[-7]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Portion of a string that can contain more than one character (slice/substring)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name[1:4] ), print( name[1:] ), print( name[:4]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not immutable i.e.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name[4]='y' is wrong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733A4-F959-48DD-6D71-BEB3A035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04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E4F1A-2E5D-F798-25DB-CE8C60EE2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AC82-3697-93AA-7040-53F51E21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String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EE54C-A3B8-6DCF-825F-75B270AE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D0DC07-0A40-FEA4-0A29-4C9C38BDE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419893"/>
              </p:ext>
            </p:extLst>
          </p:nvPr>
        </p:nvGraphicFramePr>
        <p:xfrm>
          <a:off x="2130286" y="1973332"/>
          <a:ext cx="9558131" cy="40792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249018">
                  <a:extLst>
                    <a:ext uri="{9D8B030D-6E8A-4147-A177-3AD203B41FA5}">
                      <a16:colId xmlns:a16="http://schemas.microsoft.com/office/drawing/2014/main" val="217053317"/>
                    </a:ext>
                  </a:extLst>
                </a:gridCol>
                <a:gridCol w="5226051">
                  <a:extLst>
                    <a:ext uri="{9D8B030D-6E8A-4147-A177-3AD203B41FA5}">
                      <a16:colId xmlns:a16="http://schemas.microsoft.com/office/drawing/2014/main" val="2848419521"/>
                    </a:ext>
                  </a:extLst>
                </a:gridCol>
                <a:gridCol w="3083062">
                  <a:extLst>
                    <a:ext uri="{9D8B030D-6E8A-4147-A177-3AD203B41FA5}">
                      <a16:colId xmlns:a16="http://schemas.microsoft.com/office/drawing/2014/main" val="124119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5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index of a specified 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St_name.index</a:t>
                      </a:r>
                      <a:r>
                        <a:rPr lang="en-US" dirty="0"/>
                        <a:t>('&amp;')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to uppercase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St_name.upper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91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to lowercase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St_name.lower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3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space from both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St_name.strip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0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lstrip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space from left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St_name.lstrip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54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rstrip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space from right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St_name.rstrip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6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 of occurrence of a specified 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St_name.count</a:t>
                      </a:r>
                      <a:r>
                        <a:rPr lang="en-US" dirty="0"/>
                        <a:t>('e')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1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True if string is numeric otherwise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"125".isnumeric()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 a list with specified character in 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  '.join(['This', 'is', 'a', 'list'])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4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Passing value in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58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28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Interpreter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1322" y="1457739"/>
            <a:ext cx="9634330" cy="540026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that reads what’s in the recipe and translates it into instructions for your computer to follow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Guido van Rossum in 1991, Python 2 (2000), Python 3 (2008)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programiz.com, online-python.com, w3schools.com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Offline:</a:t>
            </a:r>
            <a:endParaRPr 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Terminal after installing python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(https://www.python.org/downloads/)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IDE (Anaconda, </a:t>
            </a:r>
            <a:r>
              <a:rPr 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Subline Text, </a:t>
            </a:r>
            <a:r>
              <a:rPr 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Atom,Visual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69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1D462-E296-2FE3-FACD-641CEED02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3A48-DAE6-4BEF-7A66-5DAD78D7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Function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EBA0C-8010-29E1-D5EC-3D56B872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0ED88F-42E6-8B5E-F112-38A3BDE2D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32" y="1722781"/>
            <a:ext cx="10101468" cy="4508085"/>
          </a:xfrm>
          <a:noFill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print('Hello {}, you are {}'.format('Kurt',40))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print('Hello {name}, you are {age}'.format(age=40,name='Kurt’))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print('Base price: {:.2f}, with Tax: {:.2f}'.format(7.1,8.595))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to_celsius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(x-32)*5/9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x in range(0,101,10):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print('{:&gt;3}F | {:&gt;6.2f}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C'.format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x,to_celsius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(x)))</a:t>
            </a:r>
          </a:p>
        </p:txBody>
      </p:sp>
    </p:spTree>
    <p:extLst>
      <p:ext uri="{BB962C8B-B14F-4D97-AF65-F5344CB8AC3E}">
        <p14:creationId xmlns:p14="http://schemas.microsoft.com/office/powerpoint/2010/main" val="4072914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219C1-3F26-300C-CC8A-C7F135802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87FE-99B0-154C-BBB1-0B4FE0C6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in Python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38A74-C7A4-9410-6DEB-1C8929C0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ED4C37-A49C-E202-7556-688727E7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32" y="1749288"/>
            <a:ext cx="9776792" cy="4320208"/>
          </a:xfrm>
          <a:noFill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of elements of any type and are mutable, enclosed with third bracket ([]), separated by comma (,)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says the number of element in list, indexed with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(list)-1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an element like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list_name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name[1:4] ), print( name[1:] ), print( name[:4] 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is mutable.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age_list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=[ 23, 52, '31', 37, 48],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age_list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[2]=31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24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8F02-5D11-6C80-030B-E0288496C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95C1-DE40-131A-4188-F0047DF3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related to list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CE074-4848-37B4-F334-2EA7A483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6FD84C-9CE9-7B85-B7D2-695DC9EE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32" y="1749288"/>
            <a:ext cx="9776792" cy="4607062"/>
          </a:xfrm>
          <a:noFill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append: Adding element at last position,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age_list.append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insert: Inserting element at any specific location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list_name.insert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,value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any positive integer (outside index)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remove: Remove first occurrence of an element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list_name.remove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('an element of list’)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pop: Remove an element by its index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list_name.pop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(index)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element if no index is passed</a:t>
            </a:r>
          </a:p>
        </p:txBody>
      </p:sp>
    </p:spTree>
    <p:extLst>
      <p:ext uri="{BB962C8B-B14F-4D97-AF65-F5344CB8AC3E}">
        <p14:creationId xmlns:p14="http://schemas.microsoft.com/office/powerpoint/2010/main" val="3723432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2A515-F29F-EA68-C1B8-35E91257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567B-9C10-9070-7F4C-4C1A6AD4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extend and comprehension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A5D67-2167-4C16-61C9-0C4E527E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CED01A1-6E1D-1290-3E36-DDF55A7B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32" y="1749288"/>
            <a:ext cx="9776792" cy="4607062"/>
          </a:xfrm>
          <a:noFill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extend(): Appending another list at the end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fruits = ['apple', 'banana', 'cherry']</a:t>
            </a:r>
            <a:b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cars = ['Ford', 'BMW', 'Volvo']</a:t>
            </a:r>
            <a:b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fruits.extend</a:t>
            </a:r>
            <a:r>
              <a:rPr lang="en-US" sz="22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(cars)</a:t>
            </a:r>
            <a:endParaRPr lang="en-US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Leetcode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#9, #66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=[x*7 for x in range(1:11)]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=[x for x in range(0:101) if x%7==0]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range(1,10) for j in range(1,i+1) if j%3==0]</a:t>
            </a:r>
          </a:p>
        </p:txBody>
      </p:sp>
    </p:spTree>
    <p:extLst>
      <p:ext uri="{BB962C8B-B14F-4D97-AF65-F5344CB8AC3E}">
        <p14:creationId xmlns:p14="http://schemas.microsoft.com/office/powerpoint/2010/main" val="765964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3BD76-6BE2-BF04-DD77-18F7EA740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E526-0541-BF7C-0315-3563D0CE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Basic Problem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9E73D-55CD-20C2-3889-11C5DD45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DB808FD-CAFF-F1A3-341F-6E53E060E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32" y="2067338"/>
            <a:ext cx="9776792" cy="4607062"/>
          </a:xfrm>
          <a:noFill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or Odd number, Leap Year Check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two number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Number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Series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Palindrome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 Triangle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Factorial</a:t>
            </a:r>
          </a:p>
        </p:txBody>
      </p:sp>
    </p:spTree>
    <p:extLst>
      <p:ext uri="{BB962C8B-B14F-4D97-AF65-F5344CB8AC3E}">
        <p14:creationId xmlns:p14="http://schemas.microsoft.com/office/powerpoint/2010/main" val="2505810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6E26D-BE31-BA0F-2E58-1655BC7E3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D2EF-D469-4DE5-B2DE-4D5DE2A3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1D98B-B18D-09DF-BA58-44D01ECD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F622BFA-3F7F-4F27-0EEB-EC307D614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32" y="1749288"/>
            <a:ext cx="9776792" cy="4607062"/>
          </a:xfrm>
          <a:noFill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number of elements and does not change (super fast)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of elements of any type that is immutable, enclosed with first bracket, ()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position of the elements inside the tuple have meaning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function return more than one value then it returns tuple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enumerate()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says the index number for both list &amp; tuples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winners=['Idris', 'Tusti', 'Flora’]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index, person in enumerate(winners):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print("{}-{}".format(index+1,person))</a:t>
            </a:r>
          </a:p>
        </p:txBody>
      </p:sp>
    </p:spTree>
    <p:extLst>
      <p:ext uri="{BB962C8B-B14F-4D97-AF65-F5344CB8AC3E}">
        <p14:creationId xmlns:p14="http://schemas.microsoft.com/office/powerpoint/2010/main" val="3014259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2A256-34B0-A364-A493-D1C8E9148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DD0C-91D9-DC87-7972-B42DB87E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in Python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F274C-738E-95F1-3B04-97E20B58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D9178E-311E-CD72-EAB4-05C38495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32" y="1749287"/>
            <a:ext cx="9776792" cy="4945405"/>
          </a:xfrm>
          <a:noFill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inside dictionaries take the form of pairs of keys and values. It uses curly/second bracket, {}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'jpg':10, ‘txt':14, 'csv':2, 'py':22 }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['csv']), print('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in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['csv']=5,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']=8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an element from dictionary: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['csv']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over dictionary: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amount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my_dict.items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</a:p>
        </p:txBody>
      </p:sp>
    </p:spTree>
    <p:extLst>
      <p:ext uri="{BB962C8B-B14F-4D97-AF65-F5344CB8AC3E}">
        <p14:creationId xmlns:p14="http://schemas.microsoft.com/office/powerpoint/2010/main" val="2461076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24592-ED3E-EF50-5132-D0D927D4D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F334-455A-D636-593F-543B2AB6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using collections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9B992-B382-B6BD-A5FE-D3DE4581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79ED58-7E30-63A9-0582-0B91C576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32" y="1616766"/>
            <a:ext cx="10101468" cy="5077928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items() of a dictionary return (key, value) tuple: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amount in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my_dict.items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amount)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keys() of a dictionary return the list of key: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list_key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my_dict.keys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values() of a dictionary return the list of the dictionary values: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list_value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my_dict.values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Letters in Text: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count_letters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(text):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{}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char in text: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char in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[char]=0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[char] +=1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75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C30EC-DEAB-56EA-5134-244F0E7D2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C95C-0939-5A19-752E-E860C968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vs List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CC3D3-1E76-F850-2B73-97503883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2C2FD54-56EF-AB8A-D18C-F9C9470A9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32" y="1616766"/>
            <a:ext cx="9809920" cy="5077928"/>
          </a:xfrm>
          <a:noFill/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collections import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defaultdict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count_letters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(text):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defaultdict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char in text:		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[char] +=1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dictionaries for searching a specific element independent of the number of element.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can store any data types (numbers,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strings, tuples) as values.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Bunch of unique elements (Set). Set is not indexable.</a:t>
            </a:r>
          </a:p>
        </p:txBody>
      </p:sp>
    </p:spTree>
    <p:extLst>
      <p:ext uri="{BB962C8B-B14F-4D97-AF65-F5344CB8AC3E}">
        <p14:creationId xmlns:p14="http://schemas.microsoft.com/office/powerpoint/2010/main" val="4292737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A319-5B49-85D9-360D-C12443B20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0090-77ED-0E18-5987-A93002E1F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Set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FC566-8523-AC0E-B4AE-32F88E59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37F611C-7F93-069A-A025-13ECE9E0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31" y="1537254"/>
            <a:ext cx="9995451" cy="5077928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Combinations(list,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number_of_element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Permutations(list,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number_of_element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add(): Adding an element in a set-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update(): Extending a set-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my_set.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my_list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discard(): Remove an element.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my_set.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clear(): Remove all element-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my_set.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enumerate(),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max(), min(), sum(), sorted(), pop(), remove(), </a:t>
            </a:r>
          </a:p>
        </p:txBody>
      </p:sp>
    </p:spTree>
    <p:extLst>
      <p:ext uri="{BB962C8B-B14F-4D97-AF65-F5344CB8AC3E}">
        <p14:creationId xmlns:p14="http://schemas.microsoft.com/office/powerpoint/2010/main" val="261988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print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1322" y="1457739"/>
            <a:ext cx="9634330" cy="4757531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print("Hello, world!")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Pieces of code that perform a unit of work (Function)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words that are used to construct instructions (Keyword)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quotation means text is a string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name = "IICT"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print("Hello "+ name)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8BEB6-3B20-D1E9-2478-3EEF8F743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E88F-D57B-AACE-7EB7-998C9AF3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Set (Optional)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2DA5F-DBA6-069C-1C52-24F6F1DB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9E5E24-3D12-3A35-7326-A0C228B53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31" y="1616766"/>
            <a:ext cx="9995451" cy="5077928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union(): Joining two set-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set_a.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set_b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set_b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intersection(): Intersection of two set-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A.intersection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&amp; B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issubset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Return True if set A is the subset of B.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A.issubset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difference(): Difference of two set-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set_a.difference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set_b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A-B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difference_update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Remove all elements of another set from this set-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difference_update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symmetric_difference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Intersection of two set-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symmetric_difference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^ B</a:t>
            </a:r>
          </a:p>
        </p:txBody>
      </p:sp>
    </p:spTree>
    <p:extLst>
      <p:ext uri="{BB962C8B-B14F-4D97-AF65-F5344CB8AC3E}">
        <p14:creationId xmlns:p14="http://schemas.microsoft.com/office/powerpoint/2010/main" val="3067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3E302-75C2-9E25-19C7-71A862019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1E62-EC3E-A8E9-8F95-4C06F2DD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01B74-4C22-92DD-54B7-F35CF0F8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CF626A-0B7B-3E1F-8F21-9028F2BF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31" y="1497498"/>
            <a:ext cx="9995451" cy="5077928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library for data manipulation and analysis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tabular data, such as spreadsheets or SQL tables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data-set cleaning, merging, joining and easy handling of missing data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produced by Pandas are often used as input for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functions of Matplotlib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in SciPy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in Scikit-learn</a:t>
            </a:r>
          </a:p>
        </p:txBody>
      </p:sp>
    </p:spTree>
    <p:extLst>
      <p:ext uri="{BB962C8B-B14F-4D97-AF65-F5344CB8AC3E}">
        <p14:creationId xmlns:p14="http://schemas.microsoft.com/office/powerpoint/2010/main" val="2107611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123CD-B415-8B2B-F412-B983124BF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65AC-460E-494E-AF38-5400E43B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Data-Structures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F187D-7639-6111-542A-CF62ADC2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27CA45-8F4D-C5F9-B2EE-37D6D48E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31" y="1497498"/>
            <a:ext cx="9995451" cy="4108172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data structures for manipulating data: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Series: one-dimensional labeled array of any type (integer, string, float, objects, etc.)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is like a column in a table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pd.Series</a:t>
            </a: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([5, 8, 1])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(default) values are labeled with index number,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</a:t>
            </a:r>
          </a:p>
        </p:txBody>
      </p:sp>
    </p:spTree>
    <p:extLst>
      <p:ext uri="{BB962C8B-B14F-4D97-AF65-F5344CB8AC3E}">
        <p14:creationId xmlns:p14="http://schemas.microsoft.com/office/powerpoint/2010/main" val="2341452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B2B1-6EF2-0676-7F34-782ABCF2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AA5-EA79-4367-3691-4B8E815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Series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8515-5827-09EA-5529-7A442F2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4A399F-7ADB-C80A-1BFF-649E00FE4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31" y="1497497"/>
            <a:ext cx="9995451" cy="3816626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name the level with index argument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pd.Series</a:t>
            </a: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([5, 8, 1], index = ["x", "y", "z"])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["x"])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 key/value object (dictionary) for creating Series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calories = {"day1": 420, "day2": 380, "day3": 390}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pd.Series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(calories)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can be used to select some of the items in the dictionary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pd.Series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(calories, index = ["day1", "day2"])</a:t>
            </a:r>
          </a:p>
        </p:txBody>
      </p:sp>
    </p:spTree>
    <p:extLst>
      <p:ext uri="{BB962C8B-B14F-4D97-AF65-F5344CB8AC3E}">
        <p14:creationId xmlns:p14="http://schemas.microsoft.com/office/powerpoint/2010/main" val="289315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B2B1-6EF2-0676-7F34-782ABCF2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AA5-EA79-4367-3691-4B8E815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8515-5827-09EA-5529-7A442F2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4A399F-7ADB-C80A-1BFF-649E00FE4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31" y="1497495"/>
            <a:ext cx="9995451" cy="5223979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like a table with rows and columns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= {</a:t>
            </a:r>
            <a:b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"calories": [420, 380, 390],</a:t>
            </a:r>
            <a:b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"duration": [50, 40, 45]</a:t>
            </a:r>
            <a:b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  <a:b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2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a specific row: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myvar.loc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multiple row: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myvar.loc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[[0,1]])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indexed the row like Series: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(data, index = ["day1", "day2", "day3"])	print(</a:t>
            </a:r>
            <a:r>
              <a:rPr lang="en-US" sz="22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["day2"])</a:t>
            </a:r>
          </a:p>
        </p:txBody>
      </p:sp>
    </p:spTree>
    <p:extLst>
      <p:ext uri="{BB962C8B-B14F-4D97-AF65-F5344CB8AC3E}">
        <p14:creationId xmlns:p14="http://schemas.microsoft.com/office/powerpoint/2010/main" val="1211534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B2B1-6EF2-0676-7F34-782ABCF2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AA5-EA79-4367-3691-4B8E815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-Addition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8515-5827-09EA-5529-7A442F2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4A399F-7ADB-C80A-1BFF-649E00FE4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31" y="1497495"/>
            <a:ext cx="9995451" cy="5223979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name to column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tudent_data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Menlo"/>
              </a:rPr>
              <a:t>[[1,15],[2,11],[3,11],[4,20]]</a:t>
            </a:r>
            <a:b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student_data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columns=['</a:t>
            </a:r>
            <a:r>
              <a:rPr lang="en-US" sz="22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'age'])</a:t>
            </a:r>
            <a:b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2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df.shape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few column based on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[[101,'A',13],[53, 'B',10],[128, 'C',6],[3, 'D',11]]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=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list,columns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=["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"name", "age"])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nl-N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students.loc[students['student_id'] == 101, ['name', 'age’]] 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nl-NL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Column: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students["age2"]= 2*students["age"]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73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32B90-9EB6-4E2E-34FF-92F2001C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8A6B-9BB9-CEDF-7458-2A6378F0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Files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C17EF-5631-51C5-BF7A-3E2323A8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83D680-2C26-C330-1091-59F094523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2054" y="1497498"/>
            <a:ext cx="8136834" cy="5077928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way to store big data sets: comma separated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files: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('data.csv')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print entire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df.to_string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sets are often stored, or extracted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plain text, but has the format of an object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have same format as Python dictionaries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files: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pd.read_json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data.json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D149F-50D0-1257-AB23-E18AC57183DC}"/>
              </a:ext>
            </a:extLst>
          </p:cNvPr>
          <p:cNvSpPr txBox="1">
            <a:spLocks/>
          </p:cNvSpPr>
          <p:nvPr/>
        </p:nvSpPr>
        <p:spPr>
          <a:xfrm>
            <a:off x="9872872" y="1232452"/>
            <a:ext cx="2027583" cy="56278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{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"Duration"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:{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60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"Pulse"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:{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117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109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117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102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Maxpulse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:{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145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135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175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148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127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2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B2B1-6EF2-0676-7F34-782ABCF2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AA5-EA79-4367-3691-4B8E815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the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8515-5827-09EA-5529-7A442F2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4A399F-7ADB-C80A-1BFF-649E00FE4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31" y="1497496"/>
            <a:ext cx="9995452" cy="4108174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getting a quick overview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 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parameter in head function, then print top 5 rows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print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rows of bottom-side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data set: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print(df.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lead to data cleaning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8AAEF3D-7D9C-32DF-C966-52041C3BF27E}"/>
              </a:ext>
            </a:extLst>
          </p:cNvPr>
          <p:cNvSpPr txBox="1">
            <a:spLocks/>
          </p:cNvSpPr>
          <p:nvPr/>
        </p:nvSpPr>
        <p:spPr>
          <a:xfrm>
            <a:off x="6745354" y="2739886"/>
            <a:ext cx="5433392" cy="4108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&lt;class '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pandas.core.frame.DataFrame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RangeIndex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169 entries, 0 to 168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Data columns (total 4 columns):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#   Column    Non-Null Count 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---  ------    --------------  ----- 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Duration  169 non-null    int64 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Pulse       169 non-null    int64 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  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Maxpulse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169 non-null    int64 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3   Calories   164 non-null    float64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float64(1), int64(3)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memory usage: 5.4 KB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None</a:t>
            </a:r>
          </a:p>
        </p:txBody>
      </p:sp>
    </p:spTree>
    <p:extLst>
      <p:ext uri="{BB962C8B-B14F-4D97-AF65-F5344CB8AC3E}">
        <p14:creationId xmlns:p14="http://schemas.microsoft.com/office/powerpoint/2010/main" val="372554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B2B1-6EF2-0676-7F34-782ABCF2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AA5-EA79-4367-3691-4B8E815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8515-5827-09EA-5529-7A442F2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F9F9730-0F00-21D8-FB98-398A16E1BE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527964"/>
              </p:ext>
            </p:extLst>
          </p:nvPr>
        </p:nvGraphicFramePr>
        <p:xfrm>
          <a:off x="2181157" y="1528762"/>
          <a:ext cx="5819775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819792" imgH="5010276" progId="Excel.Sheet.12">
                  <p:embed/>
                </p:oleObj>
              </mc:Choice>
              <mc:Fallback>
                <p:oleObj name="Worksheet" r:id="rId2" imgW="5819792" imgH="50102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81157" y="1528762"/>
                        <a:ext cx="5819775" cy="501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C4BDCC-7928-F62F-7D24-C14EE614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0329" y="2372138"/>
            <a:ext cx="3975653" cy="4135507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contains some empty cells ("Date" in row 22, and "Calories" in row 18 and 28)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contains wrong format ("Date" in row 26)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contains wrong data ("Duration" in row 7)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contains duplicates (row 11 and 12)</a:t>
            </a:r>
          </a:p>
        </p:txBody>
      </p:sp>
    </p:spTree>
    <p:extLst>
      <p:ext uri="{BB962C8B-B14F-4D97-AF65-F5344CB8AC3E}">
        <p14:creationId xmlns:p14="http://schemas.microsoft.com/office/powerpoint/2010/main" val="1282219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B2B1-6EF2-0676-7F34-782ABCF2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AA5-EA79-4367-3691-4B8E815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8515-5827-09EA-5529-7A442F2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C4BDCC-7928-F62F-7D24-C14EE614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3843" y="1510748"/>
            <a:ext cx="9992139" cy="4996897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Cell: wrong result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Rows: </a:t>
            </a:r>
            <a:r>
              <a:rPr lang="en-US" sz="24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new_df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df.dropna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OK, since data sets can be very big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returns a new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change into original.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df.dropna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empty values with specific number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NULL with values: </a:t>
            </a:r>
            <a:r>
              <a:rPr lang="en-US" sz="24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(130, </a:t>
            </a:r>
            <a:r>
              <a:rPr lang="en-US" sz="24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for a specific column: </a:t>
            </a:r>
            <a:r>
              <a:rPr lang="en-US" sz="24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["Calories"].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(130, </a:t>
            </a:r>
            <a:r>
              <a:rPr lang="en-US" sz="24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empty values with Mean, Median or Mode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Mean:	 x =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["Calories"].mean()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Median: x =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["Calories"].median()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Mode:	 x =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["Calories"].mode()[0]</a:t>
            </a:r>
          </a:p>
        </p:txBody>
      </p:sp>
    </p:spTree>
    <p:extLst>
      <p:ext uri="{BB962C8B-B14F-4D97-AF65-F5344CB8AC3E}">
        <p14:creationId xmlns:p14="http://schemas.microsoft.com/office/powerpoint/2010/main" val="257266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as Calculator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1322" y="1457739"/>
            <a:ext cx="9806608" cy="5088835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print(4+5), print(4*5), print(21/5)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print(2**31), print(21//5), print(21%5), print(2**-0.5)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print(2+"8")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error 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print(type(2.5))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that we give to certain values in our programs (Variables)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Fahrenheit = 103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Celsius = (Fahrenheit-32)*5/9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storing a value inside a variable (Assignment)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 of numbers, symbols or other variables that produce a result when evaluated (Expression)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79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B2B1-6EF2-0676-7F34-782ABCF2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AA5-EA79-4367-3691-4B8E815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8515-5827-09EA-5529-7A442F2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C4BDCC-7928-F62F-7D24-C14EE614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3843" y="1510748"/>
            <a:ext cx="9992139" cy="4996897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to be formatted: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['Date'] =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['Date’])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row of null date: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df.dropna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(subset=['Date’])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wrong value with appropriate one: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[7,'Duration']=45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all occurrence based on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x in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df.index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[x, "Duration"] &gt; 120: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[x, "Duration"] = 120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rows with exceptional values: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df.drop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287124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B2B1-6EF2-0676-7F34-782ABCF2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AA5-EA79-4367-3691-4B8E815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Duplicated Information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8515-5827-09EA-5529-7A442F2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C4BDCC-7928-F62F-7D24-C14EE614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3843" y="1510748"/>
            <a:ext cx="9992139" cy="4996897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duplicated rows: Force to be formatted: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df.duplicated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duplicated rows: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df.drop_duplicates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Duplicate: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={"name":["A", "B", "C", "D", "E", "F"],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"email":["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emily@example.com","michael@example.com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"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sarah@example.com","john@example.com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"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john@example.com","alice@example.com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"]}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customers=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print(customers)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customers.drop_duplicates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(subset='email', keep='first’)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1176753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B2B1-6EF2-0676-7F34-782ABCF2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AA5-EA79-4367-3691-4B8E815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Pandas Operation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8515-5827-09EA-5529-7A442F2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C4BDCC-7928-F62F-7D24-C14EE614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3843" y="1510748"/>
            <a:ext cx="9992139" cy="4996897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columns: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students.rename</a:t>
            </a: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columns={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"id":"</a:t>
            </a:r>
            <a:r>
              <a:rPr lang="en-US" sz="2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"first": "</a:t>
            </a:r>
            <a:r>
              <a:rPr lang="en-US" sz="2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"last": "</a:t>
            </a:r>
            <a:r>
              <a:rPr lang="en-US" sz="2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"age": "</a:t>
            </a:r>
            <a:r>
              <a:rPr lang="en-US" sz="2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age_in_years</a:t>
            </a: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data-type: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students.astype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({'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grade':int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multiple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([df1,df2],axis=0)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Pivot: SQL group by and count function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Leetcode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problem: 2889</a:t>
            </a:r>
          </a:p>
        </p:txBody>
      </p:sp>
    </p:spTree>
    <p:extLst>
      <p:ext uri="{BB962C8B-B14F-4D97-AF65-F5344CB8AC3E}">
        <p14:creationId xmlns:p14="http://schemas.microsoft.com/office/powerpoint/2010/main" val="3281622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B2B1-6EF2-0676-7F34-782ABCF2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AA5-EA79-4367-3691-4B8E815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Pandas Function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8515-5827-09EA-5529-7A442F2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C4BDCC-7928-F62F-7D24-C14EE614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3843" y="1510748"/>
            <a:ext cx="9992139" cy="4996897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df.corr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matplotlib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matplotlib.use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('Agg')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('data.csv')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df.plot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#Two  lines to make our compiler able to draw: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plt.savefig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sys.stdout.buffer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sys.stdout.flush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7313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B2B1-6EF2-0676-7F34-782ABCF2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AA5-EA79-4367-3691-4B8E815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with Pandas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8515-5827-09EA-5529-7A442F2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CEC4BDCC-7928-F62F-7D24-C14EE614E3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93843" y="1510748"/>
                <a:ext cx="7098191" cy="4996897"/>
              </a:xfrm>
              <a:noFill/>
            </p:spPr>
            <p:txBody>
              <a:bodyPr/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Predicting stock price: NASDAQ100 dataset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regression: y = m * x + c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Squared Error, MSE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CEC4BDCC-7928-F62F-7D24-C14EE614E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93843" y="1510748"/>
                <a:ext cx="7098191" cy="4996897"/>
              </a:xfrm>
              <a:blipFill>
                <a:blip r:embed="rId2"/>
                <a:stretch>
                  <a:fillRect l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07BD0E-B012-EDE9-D26C-B475BCC3B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20938"/>
              </p:ext>
            </p:extLst>
          </p:nvPr>
        </p:nvGraphicFramePr>
        <p:xfrm>
          <a:off x="9192035" y="1378224"/>
          <a:ext cx="2985051" cy="546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3730">
                  <a:extLst>
                    <a:ext uri="{9D8B030D-6E8A-4147-A177-3AD203B41FA5}">
                      <a16:colId xmlns:a16="http://schemas.microsoft.com/office/drawing/2014/main" val="1469031472"/>
                    </a:ext>
                  </a:extLst>
                </a:gridCol>
                <a:gridCol w="980661">
                  <a:extLst>
                    <a:ext uri="{9D8B030D-6E8A-4147-A177-3AD203B41FA5}">
                      <a16:colId xmlns:a16="http://schemas.microsoft.com/office/drawing/2014/main" val="1548938221"/>
                    </a:ext>
                  </a:extLst>
                </a:gridCol>
                <a:gridCol w="980660">
                  <a:extLst>
                    <a:ext uri="{9D8B030D-6E8A-4147-A177-3AD203B41FA5}">
                      <a16:colId xmlns:a16="http://schemas.microsoft.com/office/drawing/2014/main" val="2641765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Ending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6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01.01.24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01.12.23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1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01.11.23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7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01.10.23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01.09.23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01.08.23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6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01.07.23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0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01.06.23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28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01.05.23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1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01.04.23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01.03.23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58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01.02.23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4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01.02.24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2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071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B2B1-6EF2-0676-7F34-782ABCF2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AA5-EA79-4367-3691-4B8E815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with Pandas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8515-5827-09EA-5529-7A442F2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C4BDCC-7928-F62F-7D24-C14EE614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3843" y="1510748"/>
            <a:ext cx="9740348" cy="4996897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=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reg.fit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print(reg.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_,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reg.intercept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r2_score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y,predicted_output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92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B2B1-6EF2-0676-7F34-782ABCF2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AA5-EA79-4367-3691-4B8E815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Numerical Computing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8515-5827-09EA-5529-7A442F2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C4BDCC-7928-F62F-7D24-C14EE614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3843" y="1510748"/>
            <a:ext cx="9740348" cy="4996897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common…………………………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0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B2B1-6EF2-0676-7F34-782ABCF2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AA5-EA79-4367-3691-4B8E815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in Web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8515-5827-09EA-5529-7A442F2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C4BDCC-7928-F62F-7D24-C14EE614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3843" y="1510748"/>
            <a:ext cx="9740348" cy="5183945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common to work in virtual environment for web application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pip install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virtualenv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python -m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Environment_Name</a:t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Environment_Name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\Scripts\activate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web-framework: Django, Flask,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pip install flask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application: app.py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from flask import Flask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 = Flask(__name__)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……………………………....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__name__ == "__main__":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(debug=True)</a:t>
            </a:r>
          </a:p>
        </p:txBody>
      </p:sp>
    </p:spTree>
    <p:extLst>
      <p:ext uri="{BB962C8B-B14F-4D97-AF65-F5344CB8AC3E}">
        <p14:creationId xmlns:p14="http://schemas.microsoft.com/office/powerpoint/2010/main" val="1440646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B2B1-6EF2-0676-7F34-782ABCF2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AA5-EA79-4367-3691-4B8E815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Route and its Response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8515-5827-09EA-5529-7A442F2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C4BDCC-7928-F62F-7D24-C14EE614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3843" y="1510748"/>
            <a:ext cx="9740348" cy="5183945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an URL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@app.route('/')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def index():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	msg="Amra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Korbo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Joy"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return "&lt;b&gt;"+msg+"&lt;/b&gt;“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a Webpage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@app.route('/iict')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def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iict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	msg=“my message"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return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index.html',message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=msg)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Accepting POST/GET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@app.route('/plogin', methods = ['POST','GET'])</a:t>
            </a:r>
          </a:p>
        </p:txBody>
      </p:sp>
    </p:spTree>
    <p:extLst>
      <p:ext uri="{BB962C8B-B14F-4D97-AF65-F5344CB8AC3E}">
        <p14:creationId xmlns:p14="http://schemas.microsoft.com/office/powerpoint/2010/main" val="2055605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B2B1-6EF2-0676-7F34-782ABCF2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AA5-EA79-4367-3691-4B8E815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HTML input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8515-5827-09EA-5529-7A442F2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C4BDCC-7928-F62F-7D24-C14EE614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3843" y="1510748"/>
            <a:ext cx="9740348" cy="874643"/>
          </a:xfr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HTML post value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request.values.get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('id')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F980D3-1CBE-1553-61BA-BD06A8FB6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351" y="2385391"/>
            <a:ext cx="896271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import r2_score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x=[16800,15900,15800,16100,16300,16800,15900,15800,16150,16300,16200,16300]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y=[16500,16100,15300,16200,15700,16400,16200,15500,16100,15800,16200,15700]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  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np.polyfit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(x,y,3)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y_hat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np.polyval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pol,x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print('RMSE: {:.2f}'.format((sum((y-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y_hat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)**2)/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(x))**0.5))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print('Accuracy: {:.2f}%'.format(100*r2_score(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y,y_hat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plt.scatter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y_hat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=zip(*sorted(zip(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x,y_hat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y_hat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plt.grid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Naming Restrictions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1322" y="1457739"/>
            <a:ext cx="9806608" cy="475753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is case sensitive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use keywords or functions that Python reserves for its own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use spaces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start with a letter or an underscore (_)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made of only letters, numbers and underscores (_)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i_am_a_variable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i_am_a_variable2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1_am_a_variable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Apples_&amp;_oranges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1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 (Variable)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1322" y="1457739"/>
            <a:ext cx="9806608" cy="4757531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print(5+7.2)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conversion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interpreter automatically converts one data type into another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print("This "+"is "+"pretty "+"neat!")</a:t>
            </a: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conversion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print("Celsius equivalent: "+str(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Farenheit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int("11111",10), bin(27)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Variables, values, Expressions and Conversion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Leetcode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Problem#67, Easy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Leetcode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Problem# 7,  Medium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0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(user defined)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1321" y="1457739"/>
            <a:ext cx="10137913" cy="4757531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def greet ( name, dept ):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	print("Welcome, "+ name)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	print("You are part of "+ dept)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greet("Julia", "IICT")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result = greet("Julia", "IICT")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print(result)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special data type to indicate that variable is empty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to convert seconds into hours, minutes and seconds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2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re-usability with Functions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1321" y="1457739"/>
            <a:ext cx="10137913" cy="5236954"/>
          </a:xfrm>
        </p:spPr>
        <p:txBody>
          <a:bodyPr/>
          <a:lstStyle/>
          <a:p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= "Kaif"</a:t>
            </a:r>
          </a:p>
          <a:p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= </a:t>
            </a:r>
            <a:r>
              <a:rPr lang="en-US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(name)*7</a:t>
            </a:r>
          </a:p>
          <a:p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print("Hello "+name+". Your lucky number is "+str(number)) </a:t>
            </a:r>
          </a:p>
          <a:p>
            <a:endParaRPr lang="en-US" sz="2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= "</a:t>
            </a:r>
            <a:r>
              <a:rPr lang="en-US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Kasfia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= </a:t>
            </a:r>
            <a:r>
              <a:rPr lang="en-US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(name)*7</a:t>
            </a:r>
          </a:p>
          <a:p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print("Hello "+name+". Your lucky number is "+str(number)) 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</a:t>
            </a:r>
          </a:p>
          <a:p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lucky_number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(name):</a:t>
            </a:r>
          </a:p>
          <a:p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number=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(name)*7</a:t>
            </a:r>
          </a:p>
          <a:p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print("Hello "+name+". Your lucky number is "+str(number)) </a:t>
            </a:r>
          </a:p>
          <a:p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lucky_number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("Kaif")</a:t>
            </a:r>
          </a:p>
          <a:p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lucky_number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Kasfia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6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3307"/>
            <a:ext cx="8661952" cy="1069145"/>
          </a:xfrm>
        </p:spPr>
        <p:txBody>
          <a:bodyPr>
            <a:normAutofit/>
          </a:bodyPr>
          <a:lstStyle/>
          <a:p>
            <a:pPr algn="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3173" y="1656521"/>
            <a:ext cx="9392479" cy="345881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Self-documenting 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 a way that’s readable and doesn’t conceal its intent</a:t>
            </a:r>
          </a:p>
          <a:p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calculate(d):</a:t>
            </a:r>
          </a:p>
          <a:p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 = 3.14</a:t>
            </a:r>
          </a:p>
          <a:p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q * (d**2)</a:t>
            </a:r>
          </a:p>
          <a:p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print(z)</a:t>
            </a:r>
          </a:p>
          <a:p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calculate(5)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991C93F-AF59-33D0-C576-8BD5DC83A6A2}"/>
              </a:ext>
            </a:extLst>
          </p:cNvPr>
          <p:cNvSpPr txBox="1">
            <a:spLocks/>
          </p:cNvSpPr>
          <p:nvPr/>
        </p:nvSpPr>
        <p:spPr>
          <a:xfrm>
            <a:off x="5817704" y="2761077"/>
            <a:ext cx="6374296" cy="3295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circle_area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radious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pi = 3.14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area = pi *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radious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**2)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print(area)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circle_area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refactoring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circle_area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finds the area of a circle</a:t>
            </a:r>
          </a:p>
        </p:txBody>
      </p:sp>
    </p:spTree>
    <p:extLst>
      <p:ext uri="{BB962C8B-B14F-4D97-AF65-F5344CB8AC3E}">
        <p14:creationId xmlns:p14="http://schemas.microsoft.com/office/powerpoint/2010/main" val="208267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71af3243-3dd4-4a8d-8c0d-dd76da1f02a5"/>
    <ds:schemaRef ds:uri="16c05727-aa75-4e4a-9b5f-8a80a1165891"/>
    <ds:schemaRef ds:uri="http://schemas.microsoft.com/sharepoint/v3"/>
    <ds:schemaRef ds:uri="http://schemas.openxmlformats.org/package/2006/metadata/core-properties"/>
    <ds:schemaRef ds:uri="230e9df3-be65-4c73-a93b-d1236ebd677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13827</TotalTime>
  <Words>4829</Words>
  <Application>Microsoft Office PowerPoint</Application>
  <PresentationFormat>Widescreen</PresentationFormat>
  <Paragraphs>749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Cambria Math</vt:lpstr>
      <vt:lpstr>Consolas</vt:lpstr>
      <vt:lpstr>Menlo</vt:lpstr>
      <vt:lpstr>Tenorite</vt:lpstr>
      <vt:lpstr>Times New Roman</vt:lpstr>
      <vt:lpstr>Wingdings</vt:lpstr>
      <vt:lpstr>Office Theme</vt:lpstr>
      <vt:lpstr>Worksheet</vt:lpstr>
      <vt:lpstr>Python Crash Course</vt:lpstr>
      <vt:lpstr>Python Interpreter</vt:lpstr>
      <vt:lpstr>Python print Function</vt:lpstr>
      <vt:lpstr>Python as Calculator</vt:lpstr>
      <vt:lpstr>Variable Naming Restrictions</vt:lpstr>
      <vt:lpstr>Type Conversion (Variable)</vt:lpstr>
      <vt:lpstr>Functions (user defined) </vt:lpstr>
      <vt:lpstr>Code re-usability with Functions  </vt:lpstr>
      <vt:lpstr>Programming Style</vt:lpstr>
      <vt:lpstr>Python as extended Calculator</vt:lpstr>
      <vt:lpstr>Branching with Python</vt:lpstr>
      <vt:lpstr>(Nested) Branching</vt:lpstr>
      <vt:lpstr>Loop with Python</vt:lpstr>
      <vt:lpstr>Nested Loop</vt:lpstr>
      <vt:lpstr>Infinite Loop</vt:lpstr>
      <vt:lpstr>for Loop</vt:lpstr>
      <vt:lpstr>Recursion</vt:lpstr>
      <vt:lpstr>Strings</vt:lpstr>
      <vt:lpstr>Functions of String</vt:lpstr>
      <vt:lpstr>Format Function</vt:lpstr>
      <vt:lpstr>List in Python</vt:lpstr>
      <vt:lpstr>Functions related to list</vt:lpstr>
      <vt:lpstr>List extend and comprehension</vt:lpstr>
      <vt:lpstr>Few Basic Problem</vt:lpstr>
      <vt:lpstr>Tuples</vt:lpstr>
      <vt:lpstr>Dictionary in Python</vt:lpstr>
      <vt:lpstr>Dictionary using collections</vt:lpstr>
      <vt:lpstr>Dictionary vs List</vt:lpstr>
      <vt:lpstr>Functions of Set</vt:lpstr>
      <vt:lpstr>Functions of Set (Optional)</vt:lpstr>
      <vt:lpstr>Pandas</vt:lpstr>
      <vt:lpstr>Pandas Data-Structures</vt:lpstr>
      <vt:lpstr>Pandas Series</vt:lpstr>
      <vt:lpstr>DataFrame</vt:lpstr>
      <vt:lpstr>DataFrame-Addition</vt:lpstr>
      <vt:lpstr>Load Files</vt:lpstr>
      <vt:lpstr>Viewing the Data</vt:lpstr>
      <vt:lpstr>Data Cleaning</vt:lpstr>
      <vt:lpstr>Data Cleaning</vt:lpstr>
      <vt:lpstr>Cleaning Data</vt:lpstr>
      <vt:lpstr>Duplicated Information</vt:lpstr>
      <vt:lpstr>Few Pandas Operation</vt:lpstr>
      <vt:lpstr>Few Pandas Function</vt:lpstr>
      <vt:lpstr>Linear Regression with Pandas</vt:lpstr>
      <vt:lpstr>Linear Regression with Pandas</vt:lpstr>
      <vt:lpstr>Numpy: Numerical Computing</vt:lpstr>
      <vt:lpstr>Python in Web</vt:lpstr>
      <vt:lpstr>Creating Route and its Response</vt:lpstr>
      <vt:lpstr>Processing HTML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</dc:title>
  <dc:creator>Md. Abu Hanif Shaikh</dc:creator>
  <cp:lastModifiedBy>Md. Abu Hanif Shaikh</cp:lastModifiedBy>
  <cp:revision>79</cp:revision>
  <cp:lastPrinted>2024-03-05T06:07:45Z</cp:lastPrinted>
  <dcterms:created xsi:type="dcterms:W3CDTF">2024-01-31T04:56:50Z</dcterms:created>
  <dcterms:modified xsi:type="dcterms:W3CDTF">2024-05-06T06:57:16Z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