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904fc1c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d904fc1c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d7f147f1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d7f147f1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7f147f1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7f147f1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d7f147f16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d7f147f16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904fc1c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904fc1c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c7c9caed9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c7c9caed9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c7c9caed9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c7c9caed9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7018293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7018293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f22e60d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cf22e60d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c7c9cae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c7c9cae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7c9caed9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7c9caed9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c7c9caed9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c7c9caed9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c7c9caed9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c7c9caed9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ccf85852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ccf85852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cf22e60d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cf22e60d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7f147f1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7f147f1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7f147f1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7f147f1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3</a:t>
            </a:r>
            <a:endParaRPr/>
          </a:p>
          <a:p>
            <a:pPr indent="0" lvl="0" marL="0" rtl="0" algn="ctr">
              <a:spcBef>
                <a:spcPts val="0"/>
              </a:spcBef>
              <a:spcAft>
                <a:spcPts val="0"/>
              </a:spcAft>
              <a:buNone/>
            </a:pPr>
            <a:r>
              <a:rPr lang="en"/>
              <a:t>Countries</a:t>
            </a:r>
            <a:r>
              <a:rPr lang="en"/>
              <a:t> Wealth</a:t>
            </a:r>
            <a:endParaRPr/>
          </a:p>
        </p:txBody>
      </p:sp>
      <p:sp>
        <p:nvSpPr>
          <p:cNvPr id="129" name="Google Shape;129;p13"/>
          <p:cNvSpPr txBox="1"/>
          <p:nvPr>
            <p:ph idx="1" type="subTitle"/>
          </p:nvPr>
        </p:nvSpPr>
        <p:spPr>
          <a:xfrm>
            <a:off x="5083950" y="3157300"/>
            <a:ext cx="3470700" cy="1273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Kimberly</a:t>
            </a:r>
            <a:endParaRPr/>
          </a:p>
          <a:p>
            <a:pPr indent="0" lvl="0" marL="0" rtl="0" algn="ctr">
              <a:spcBef>
                <a:spcPts val="0"/>
              </a:spcBef>
              <a:spcAft>
                <a:spcPts val="0"/>
              </a:spcAft>
              <a:buNone/>
            </a:pPr>
            <a:r>
              <a:rPr lang="en"/>
              <a:t>Lyndsay</a:t>
            </a:r>
            <a:endParaRPr/>
          </a:p>
          <a:p>
            <a:pPr indent="0" lvl="0" marL="0" rtl="0" algn="ctr">
              <a:spcBef>
                <a:spcPts val="0"/>
              </a:spcBef>
              <a:spcAft>
                <a:spcPts val="0"/>
              </a:spcAft>
              <a:buNone/>
            </a:pPr>
            <a:r>
              <a:rPr lang="en"/>
              <a:t>Ben</a:t>
            </a:r>
            <a:endParaRPr/>
          </a:p>
          <a:p>
            <a:pPr indent="0" lvl="0" marL="0" rtl="0" algn="ctr">
              <a:spcBef>
                <a:spcPts val="0"/>
              </a:spcBef>
              <a:spcAft>
                <a:spcPts val="0"/>
              </a:spcAft>
              <a:buNone/>
            </a:pPr>
            <a:r>
              <a:rPr lang="en"/>
              <a:t>Nick</a:t>
            </a:r>
            <a:endParaRPr/>
          </a:p>
          <a:p>
            <a:pPr indent="0" lvl="0" marL="0" rtl="0" algn="ctr">
              <a:spcBef>
                <a:spcPts val="0"/>
              </a:spcBef>
              <a:spcAft>
                <a:spcPts val="0"/>
              </a:spcAft>
              <a:buNone/>
            </a:pPr>
            <a:r>
              <a:rPr lang="en"/>
              <a:t>Will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618850" y="473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Postgres</a:t>
            </a:r>
            <a:endParaRPr/>
          </a:p>
        </p:txBody>
      </p:sp>
      <p:sp>
        <p:nvSpPr>
          <p:cNvPr id="191" name="Google Shape;191;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2"/>
          <p:cNvPicPr preferRelativeResize="0"/>
          <p:nvPr/>
        </p:nvPicPr>
        <p:blipFill>
          <a:blip r:embed="rId3">
            <a:alphaModFix/>
          </a:blip>
          <a:stretch>
            <a:fillRect/>
          </a:stretch>
        </p:blipFill>
        <p:spPr>
          <a:xfrm>
            <a:off x="236075" y="1559500"/>
            <a:ext cx="8655949" cy="3247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620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and GeoJson</a:t>
            </a:r>
            <a:endParaRPr/>
          </a:p>
        </p:txBody>
      </p:sp>
      <p:sp>
        <p:nvSpPr>
          <p:cNvPr id="198" name="Google Shape;198;p23"/>
          <p:cNvSpPr txBox="1"/>
          <p:nvPr>
            <p:ph idx="1" type="body"/>
          </p:nvPr>
        </p:nvSpPr>
        <p:spPr>
          <a:xfrm>
            <a:off x="819150" y="1990725"/>
            <a:ext cx="2628300" cy="2448000"/>
          </a:xfrm>
          <a:prstGeom prst="rect">
            <a:avLst/>
          </a:prstGeom>
        </p:spPr>
        <p:txBody>
          <a:bodyPr anchorCtr="0" anchor="t" bIns="91425" lIns="91425" spcFirstLastPara="1" rIns="91425" wrap="square" tIns="91425">
            <a:normAutofit fontScale="70000" lnSpcReduction="10000"/>
          </a:bodyPr>
          <a:lstStyle/>
          <a:p>
            <a:pPr indent="-286385" lvl="0" marL="457200" rtl="0" algn="l">
              <a:spcBef>
                <a:spcPts val="0"/>
              </a:spcBef>
              <a:spcAft>
                <a:spcPts val="0"/>
              </a:spcAft>
              <a:buSzPct val="100000"/>
              <a:buChar char="-"/>
            </a:pPr>
            <a:r>
              <a:rPr lang="en"/>
              <a:t>For our map, we had to create a second api structure that turned our original JSON data into a geojson structure.</a:t>
            </a:r>
            <a:endParaRPr/>
          </a:p>
          <a:p>
            <a:pPr indent="-286385" lvl="0" marL="457200" rtl="0" algn="l">
              <a:spcBef>
                <a:spcPts val="0"/>
              </a:spcBef>
              <a:spcAft>
                <a:spcPts val="0"/>
              </a:spcAft>
              <a:buSzPct val="100000"/>
              <a:buChar char="-"/>
            </a:pPr>
            <a:r>
              <a:rPr lang="en"/>
              <a:t>After plotting the base map, we attempted to create a function updateMap() that would take in the user’s selection of year from a dropdown and pass it back </a:t>
            </a:r>
            <a:r>
              <a:rPr lang="en"/>
              <a:t>through</a:t>
            </a:r>
            <a:r>
              <a:rPr lang="en"/>
              <a:t> the json data to extract the correct value for each country. </a:t>
            </a:r>
            <a:endParaRPr/>
          </a:p>
          <a:p>
            <a:pPr indent="-286385" lvl="0" marL="457200" rtl="0" algn="l">
              <a:spcBef>
                <a:spcPts val="0"/>
              </a:spcBef>
              <a:spcAft>
                <a:spcPts val="0"/>
              </a:spcAft>
              <a:buSzPct val="100000"/>
              <a:buChar char="-"/>
            </a:pPr>
            <a:r>
              <a:rPr lang="en"/>
              <a:t>The error we faced was our map was already initialized when trying to render a new map and new markers for a different year.</a:t>
            </a:r>
            <a:endParaRPr/>
          </a:p>
          <a:p>
            <a:pPr indent="-286385" lvl="0" marL="457200" rtl="0" algn="l">
              <a:spcBef>
                <a:spcPts val="0"/>
              </a:spcBef>
              <a:spcAft>
                <a:spcPts val="0"/>
              </a:spcAft>
              <a:buSzPct val="100000"/>
              <a:buChar char="-"/>
            </a:pPr>
            <a:r>
              <a:rPr lang="en"/>
              <a:t>Our </a:t>
            </a:r>
            <a:r>
              <a:rPr lang="en"/>
              <a:t>solution was to create a map with a layer for each year’s GDP instead.</a:t>
            </a:r>
            <a:endParaRPr/>
          </a:p>
        </p:txBody>
      </p:sp>
      <p:pic>
        <p:nvPicPr>
          <p:cNvPr id="199" name="Google Shape;199;p23"/>
          <p:cNvPicPr preferRelativeResize="0"/>
          <p:nvPr/>
        </p:nvPicPr>
        <p:blipFill>
          <a:blip r:embed="rId3">
            <a:alphaModFix/>
          </a:blip>
          <a:stretch>
            <a:fillRect/>
          </a:stretch>
        </p:blipFill>
        <p:spPr>
          <a:xfrm>
            <a:off x="3447450" y="1180050"/>
            <a:ext cx="5493101" cy="3752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Graphs and Charts</a:t>
            </a:r>
            <a:endParaRPr/>
          </a:p>
        </p:txBody>
      </p:sp>
      <p:sp>
        <p:nvSpPr>
          <p:cNvPr id="205" name="Google Shape;205;p24"/>
          <p:cNvSpPr txBox="1"/>
          <p:nvPr>
            <p:ph idx="1" type="body"/>
          </p:nvPr>
        </p:nvSpPr>
        <p:spPr>
          <a:xfrm>
            <a:off x="819150" y="1985625"/>
            <a:ext cx="35874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For the line charts, we had to make an api call to our database to grab each years’ GDP value for each country. </a:t>
            </a:r>
            <a:endParaRPr/>
          </a:p>
          <a:p>
            <a:pPr indent="-311150" lvl="0" marL="457200" rtl="0" algn="l">
              <a:spcBef>
                <a:spcPts val="0"/>
              </a:spcBef>
              <a:spcAft>
                <a:spcPts val="0"/>
              </a:spcAft>
              <a:buSzPts val="1300"/>
              <a:buChar char="-"/>
            </a:pPr>
            <a:r>
              <a:rPr lang="en"/>
              <a:t>In order to do so, we created a list of years and used an arrow function to map each item to the correct year.</a:t>
            </a:r>
            <a:endParaRPr/>
          </a:p>
          <a:p>
            <a:pPr indent="-311150" lvl="0" marL="457200" rtl="0" algn="l">
              <a:spcBef>
                <a:spcPts val="0"/>
              </a:spcBef>
              <a:spcAft>
                <a:spcPts val="0"/>
              </a:spcAft>
              <a:buSzPts val="1300"/>
              <a:buChar char="-"/>
            </a:pPr>
            <a:r>
              <a:rPr lang="en"/>
              <a:t>On the dashboard, if you double click a country in the legend, the graph updates to show the trend line for just that country.</a:t>
            </a:r>
            <a:endParaRPr/>
          </a:p>
          <a:p>
            <a:pPr indent="-311150" lvl="0" marL="457200" rtl="0" algn="l">
              <a:spcBef>
                <a:spcPts val="0"/>
              </a:spcBef>
              <a:spcAft>
                <a:spcPts val="0"/>
              </a:spcAft>
              <a:buSzPts val="1300"/>
              <a:buChar char="-"/>
            </a:pPr>
            <a:r>
              <a:rPr lang="en"/>
              <a:t>If you single click on a country, it will remove the trend line from the chart.</a:t>
            </a:r>
            <a:endParaRPr/>
          </a:p>
        </p:txBody>
      </p:sp>
      <p:pic>
        <p:nvPicPr>
          <p:cNvPr id="206" name="Google Shape;206;p24"/>
          <p:cNvPicPr preferRelativeResize="0"/>
          <p:nvPr/>
        </p:nvPicPr>
        <p:blipFill>
          <a:blip r:embed="rId3">
            <a:alphaModFix/>
          </a:blip>
          <a:stretch>
            <a:fillRect/>
          </a:stretch>
        </p:blipFill>
        <p:spPr>
          <a:xfrm>
            <a:off x="4571999" y="544225"/>
            <a:ext cx="4262502" cy="39918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Pie Chart and Chart.js Library</a:t>
            </a:r>
            <a:endParaRPr/>
          </a:p>
        </p:txBody>
      </p:sp>
      <p:sp>
        <p:nvSpPr>
          <p:cNvPr id="212" name="Google Shape;212;p25"/>
          <p:cNvSpPr txBox="1"/>
          <p:nvPr>
            <p:ph idx="1" type="body"/>
          </p:nvPr>
        </p:nvSpPr>
        <p:spPr>
          <a:xfrm>
            <a:off x="519900" y="2014825"/>
            <a:ext cx="3236700" cy="2453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Experience</a:t>
            </a:r>
            <a:r>
              <a:rPr lang="en"/>
              <a:t> using Chart.js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HTML based</a:t>
            </a:r>
            <a:endParaRPr/>
          </a:p>
          <a:p>
            <a:pPr indent="-298450" lvl="1" marL="914400" rtl="0" algn="l">
              <a:spcBef>
                <a:spcPts val="0"/>
              </a:spcBef>
              <a:spcAft>
                <a:spcPts val="0"/>
              </a:spcAft>
              <a:buSzPts val="1100"/>
              <a:buChar char="-"/>
            </a:pPr>
            <a:r>
              <a:rPr lang="en"/>
              <a:t>Written in script tags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Pros/Cons of Chart.js</a:t>
            </a:r>
            <a:endParaRPr/>
          </a:p>
          <a:p>
            <a:pPr indent="0" lvl="0" marL="0" rtl="0" algn="l">
              <a:spcBef>
                <a:spcPts val="1200"/>
              </a:spcBef>
              <a:spcAft>
                <a:spcPts val="1200"/>
              </a:spcAft>
              <a:buNone/>
            </a:pPr>
            <a:r>
              <a:t/>
            </a:r>
            <a:endParaRPr/>
          </a:p>
        </p:txBody>
      </p:sp>
      <p:pic>
        <p:nvPicPr>
          <p:cNvPr id="213" name="Google Shape;213;p25"/>
          <p:cNvPicPr preferRelativeResize="0"/>
          <p:nvPr/>
        </p:nvPicPr>
        <p:blipFill>
          <a:blip r:embed="rId3">
            <a:alphaModFix/>
          </a:blip>
          <a:stretch>
            <a:fillRect/>
          </a:stretch>
        </p:blipFill>
        <p:spPr>
          <a:xfrm>
            <a:off x="3534200" y="2009175"/>
            <a:ext cx="5082602" cy="24644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endParaRPr/>
          </a:p>
        </p:txBody>
      </p:sp>
      <p:sp>
        <p:nvSpPr>
          <p:cNvPr id="219" name="Google Shape;219;p26"/>
          <p:cNvSpPr txBox="1"/>
          <p:nvPr>
            <p:ph idx="1" type="body"/>
          </p:nvPr>
        </p:nvSpPr>
        <p:spPr>
          <a:xfrm>
            <a:off x="333650" y="1997750"/>
            <a:ext cx="345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Line Charts link</a:t>
            </a:r>
            <a:endParaRPr/>
          </a:p>
          <a:p>
            <a:pPr indent="-298450" lvl="1" marL="914400" rtl="0" algn="l">
              <a:spcBef>
                <a:spcPts val="0"/>
              </a:spcBef>
              <a:spcAft>
                <a:spcPts val="0"/>
              </a:spcAft>
              <a:buSzPts val="1100"/>
              <a:buChar char="-"/>
            </a:pPr>
            <a:r>
              <a:rPr lang="en"/>
              <a:t>Interactivity thru plotly</a:t>
            </a:r>
            <a:endParaRPr/>
          </a:p>
          <a:p>
            <a:pPr indent="-311150" lvl="0" marL="457200" rtl="0" algn="l">
              <a:spcBef>
                <a:spcPts val="0"/>
              </a:spcBef>
              <a:spcAft>
                <a:spcPts val="0"/>
              </a:spcAft>
              <a:buSzPts val="1300"/>
              <a:buChar char="-"/>
            </a:pPr>
            <a:r>
              <a:rPr lang="en"/>
              <a:t>Map link</a:t>
            </a:r>
            <a:endParaRPr/>
          </a:p>
          <a:p>
            <a:pPr indent="-298450" lvl="1" marL="914400" rtl="0" algn="l">
              <a:spcBef>
                <a:spcPts val="0"/>
              </a:spcBef>
              <a:spcAft>
                <a:spcPts val="0"/>
              </a:spcAft>
              <a:buSzPts val="1100"/>
              <a:buChar char="-"/>
            </a:pPr>
            <a:r>
              <a:rPr lang="en"/>
              <a:t>10 layers, one for each year</a:t>
            </a:r>
            <a:endParaRPr/>
          </a:p>
          <a:p>
            <a:pPr indent="-311150" lvl="0" marL="457200" rtl="0" algn="l">
              <a:spcBef>
                <a:spcPts val="0"/>
              </a:spcBef>
              <a:spcAft>
                <a:spcPts val="0"/>
              </a:spcAft>
              <a:buSzPts val="1300"/>
              <a:buChar char="-"/>
            </a:pPr>
            <a:r>
              <a:rPr lang="en"/>
              <a:t>Pie Charts</a:t>
            </a:r>
            <a:endParaRPr/>
          </a:p>
          <a:p>
            <a:pPr indent="-298450" lvl="1" marL="914400" rtl="0" algn="l">
              <a:spcBef>
                <a:spcPts val="0"/>
              </a:spcBef>
              <a:spcAft>
                <a:spcPts val="0"/>
              </a:spcAft>
              <a:buSzPts val="1100"/>
              <a:buChar char="-"/>
            </a:pPr>
            <a:r>
              <a:rPr lang="en"/>
              <a:t>Showcases debt–to-gdp ratio</a:t>
            </a:r>
            <a:endParaRPr/>
          </a:p>
          <a:p>
            <a:pPr indent="0" lvl="0" marL="457200" rtl="0" algn="l">
              <a:spcBef>
                <a:spcPts val="1200"/>
              </a:spcBef>
              <a:spcAft>
                <a:spcPts val="1200"/>
              </a:spcAft>
              <a:buNone/>
            </a:pPr>
            <a:r>
              <a:t/>
            </a:r>
            <a:endParaRPr/>
          </a:p>
        </p:txBody>
      </p:sp>
      <p:pic>
        <p:nvPicPr>
          <p:cNvPr id="220" name="Google Shape;220;p26"/>
          <p:cNvPicPr preferRelativeResize="0"/>
          <p:nvPr/>
        </p:nvPicPr>
        <p:blipFill>
          <a:blip r:embed="rId3">
            <a:alphaModFix/>
          </a:blip>
          <a:stretch>
            <a:fillRect/>
          </a:stretch>
        </p:blipFill>
        <p:spPr>
          <a:xfrm>
            <a:off x="3110025" y="263000"/>
            <a:ext cx="5814749" cy="4563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537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GDP- 2022</a:t>
            </a:r>
            <a:endParaRPr/>
          </a:p>
        </p:txBody>
      </p:sp>
      <p:sp>
        <p:nvSpPr>
          <p:cNvPr id="226" name="Google Shape;226;p27"/>
          <p:cNvSpPr txBox="1"/>
          <p:nvPr>
            <p:ph idx="1" type="body"/>
          </p:nvPr>
        </p:nvSpPr>
        <p:spPr>
          <a:xfrm>
            <a:off x="819150" y="1538050"/>
            <a:ext cx="7505700" cy="3133200"/>
          </a:xfrm>
          <a:prstGeom prst="rect">
            <a:avLst/>
          </a:prstGeom>
        </p:spPr>
        <p:txBody>
          <a:bodyPr anchorCtr="0" anchor="t" bIns="91425" lIns="91425" spcFirstLastPara="1" rIns="91425" wrap="square" tIns="91425">
            <a:noAutofit/>
          </a:bodyPr>
          <a:lstStyle/>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United States: $20.89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China: $14.72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Japan: $5.06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Germany: $3.85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United Kingdom: $2.67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India: $2.66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France: $2.63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Italy: $1.89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Canada: $1.64 trillion</a:t>
            </a:r>
            <a:endParaRPr sz="1000">
              <a:solidFill>
                <a:srgbClr val="3F3F3F"/>
              </a:solidFill>
              <a:highlight>
                <a:srgbClr val="FFFFFF"/>
              </a:highlight>
              <a:latin typeface="Arial"/>
              <a:ea typeface="Arial"/>
              <a:cs typeface="Arial"/>
              <a:sym typeface="Arial"/>
            </a:endParaRPr>
          </a:p>
          <a:p>
            <a:pPr indent="-292100" lvl="0" marL="457200" rtl="0" algn="l">
              <a:lnSpc>
                <a:spcPct val="175000"/>
              </a:lnSpc>
              <a:spcBef>
                <a:spcPts val="0"/>
              </a:spcBef>
              <a:spcAft>
                <a:spcPts val="0"/>
              </a:spcAft>
              <a:buClr>
                <a:srgbClr val="3F3F3F"/>
              </a:buClr>
              <a:buSzPts val="1000"/>
              <a:buFont typeface="Arial"/>
              <a:buAutoNum type="arabicPeriod"/>
            </a:pPr>
            <a:r>
              <a:rPr lang="en" sz="1000">
                <a:solidFill>
                  <a:srgbClr val="3F3F3F"/>
                </a:solidFill>
                <a:highlight>
                  <a:srgbClr val="FFFFFF"/>
                </a:highlight>
                <a:latin typeface="Arial"/>
                <a:ea typeface="Arial"/>
                <a:cs typeface="Arial"/>
                <a:sym typeface="Arial"/>
              </a:rPr>
              <a:t>South Korea: $1.63 trillion</a:t>
            </a:r>
            <a:endParaRPr sz="1000">
              <a:solidFill>
                <a:srgbClr val="3F3F3F"/>
              </a:solidFill>
              <a:highlight>
                <a:srgbClr val="FFFFFF"/>
              </a:highlight>
              <a:latin typeface="Arial"/>
              <a:ea typeface="Arial"/>
              <a:cs typeface="Arial"/>
              <a:sym typeface="Arial"/>
            </a:endParaRPr>
          </a:p>
          <a:p>
            <a:pPr indent="0" lvl="0" marL="0" rtl="0" algn="l">
              <a:lnSpc>
                <a:spcPct val="105000"/>
              </a:lnSpc>
              <a:spcBef>
                <a:spcPts val="0"/>
              </a:spcBef>
              <a:spcAft>
                <a:spcPts val="1200"/>
              </a:spcAft>
              <a:buSzPts val="523"/>
              <a:buNone/>
            </a:pPr>
            <a:r>
              <a:t/>
            </a:r>
            <a:endParaRPr sz="746">
              <a:solidFill>
                <a:srgbClr val="222222"/>
              </a:solidFill>
              <a:highlight>
                <a:schemeClr val="dk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352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10 GNI- 2022</a:t>
            </a:r>
            <a:endParaRPr/>
          </a:p>
        </p:txBody>
      </p:sp>
      <p:sp>
        <p:nvSpPr>
          <p:cNvPr id="232" name="Google Shape;232;p28"/>
          <p:cNvSpPr txBox="1"/>
          <p:nvPr>
            <p:ph idx="1" type="body"/>
          </p:nvPr>
        </p:nvSpPr>
        <p:spPr>
          <a:xfrm>
            <a:off x="819150" y="1366350"/>
            <a:ext cx="7505700" cy="3072300"/>
          </a:xfrm>
          <a:prstGeom prst="rect">
            <a:avLst/>
          </a:prstGeom>
        </p:spPr>
        <p:txBody>
          <a:bodyPr anchorCtr="0" anchor="t" bIns="91425" lIns="91425" spcFirstLastPara="1" rIns="91425" wrap="square" tIns="91425">
            <a:noAutofit/>
          </a:bodyPr>
          <a:lstStyle/>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1 United States of America (USA)</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2. China</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3. Japan</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4. Germany</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5. United Kingdom</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6. France</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7. In</a:t>
            </a:r>
            <a:r>
              <a:rPr lang="en" sz="900">
                <a:highlight>
                  <a:srgbClr val="FFFFFF"/>
                </a:highlight>
                <a:latin typeface="Arial"/>
                <a:ea typeface="Arial"/>
                <a:cs typeface="Arial"/>
                <a:sym typeface="Arial"/>
              </a:rPr>
              <a:t>dia</a:t>
            </a:r>
            <a:endParaRPr sz="900">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8.Italy</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9. South Korea</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t/>
            </a:r>
            <a:endParaRPr sz="900">
              <a:solidFill>
                <a:srgbClr val="000AC3"/>
              </a:solidFill>
              <a:highlight>
                <a:srgbClr val="FFFFFF"/>
              </a:highlight>
              <a:latin typeface="Arial"/>
              <a:ea typeface="Arial"/>
              <a:cs typeface="Arial"/>
              <a:sym typeface="Arial"/>
            </a:endParaRPr>
          </a:p>
          <a:p>
            <a:pPr indent="0" lvl="0" marL="50800" marR="50800" rtl="0" algn="l">
              <a:spcBef>
                <a:spcPts val="0"/>
              </a:spcBef>
              <a:spcAft>
                <a:spcPts val="0"/>
              </a:spcAft>
              <a:buNone/>
            </a:pPr>
            <a:r>
              <a:rPr lang="en" sz="900">
                <a:solidFill>
                  <a:srgbClr val="000000"/>
                </a:solidFill>
                <a:highlight>
                  <a:srgbClr val="FFFFFF"/>
                </a:highlight>
                <a:latin typeface="Arial"/>
                <a:ea typeface="Arial"/>
                <a:cs typeface="Arial"/>
                <a:sym typeface="Arial"/>
              </a:rPr>
              <a:t>10.Canada</a:t>
            </a:r>
            <a:endParaRPr sz="900">
              <a:solidFill>
                <a:srgbClr val="000AC3"/>
              </a:solidFill>
              <a:highlight>
                <a:srgbClr val="FFFFFF"/>
              </a:highlight>
              <a:latin typeface="Arial"/>
              <a:ea typeface="Arial"/>
              <a:cs typeface="Arial"/>
              <a:sym typeface="Arial"/>
            </a:endParaRPr>
          </a:p>
          <a:p>
            <a:pPr indent="0" lvl="0" marL="50800" marR="50800" rtl="0" algn="ctr">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457200" rtl="0" algn="l">
              <a:spcBef>
                <a:spcPts val="2700"/>
              </a:spcBef>
              <a:spcAft>
                <a:spcPts val="0"/>
              </a:spcAft>
              <a:buNone/>
            </a:pPr>
            <a:r>
              <a:t/>
            </a:r>
            <a:endParaRPr sz="1200">
              <a:solidFill>
                <a:srgbClr val="4A4A4A"/>
              </a:solidFill>
              <a:highlight>
                <a:srgbClr val="FFFFFF"/>
              </a:highlight>
              <a:latin typeface="Arial"/>
              <a:ea typeface="Arial"/>
              <a:cs typeface="Arial"/>
              <a:sym typeface="Arial"/>
            </a:endParaRPr>
          </a:p>
          <a:p>
            <a:pPr indent="0" lvl="0" marL="0" rtl="0" algn="l">
              <a:lnSpc>
                <a:spcPct val="105000"/>
              </a:lnSpc>
              <a:spcBef>
                <a:spcPts val="2700"/>
              </a:spcBef>
              <a:spcAft>
                <a:spcPts val="0"/>
              </a:spcAft>
              <a:buSzPts val="358"/>
              <a:buNone/>
            </a:pPr>
            <a:r>
              <a:t/>
            </a:r>
            <a:endParaRPr sz="738">
              <a:solidFill>
                <a:srgbClr val="000000"/>
              </a:solidFill>
              <a:latin typeface="Arial"/>
              <a:ea typeface="Arial"/>
              <a:cs typeface="Arial"/>
              <a:sym typeface="Arial"/>
            </a:endParaRPr>
          </a:p>
          <a:p>
            <a:pPr indent="0" lvl="0" marL="0" rtl="0" algn="l">
              <a:lnSpc>
                <a:spcPct val="105000"/>
              </a:lnSpc>
              <a:spcBef>
                <a:spcPts val="0"/>
              </a:spcBef>
              <a:spcAft>
                <a:spcPts val="1200"/>
              </a:spcAft>
              <a:buSzPts val="358"/>
              <a:buNone/>
            </a:pPr>
            <a:r>
              <a:t/>
            </a:r>
            <a:endParaRPr sz="4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Debt-to GDP 2023</a:t>
            </a:r>
            <a:endParaRPr/>
          </a:p>
          <a:p>
            <a:pPr indent="0" lvl="0" marL="0" rtl="0" algn="l">
              <a:spcBef>
                <a:spcPts val="0"/>
              </a:spcBef>
              <a:spcAft>
                <a:spcPts val="0"/>
              </a:spcAft>
              <a:buNone/>
            </a:pPr>
            <a:r>
              <a:t/>
            </a:r>
            <a:endParaRPr/>
          </a:p>
        </p:txBody>
      </p:sp>
      <p:sp>
        <p:nvSpPr>
          <p:cNvPr id="238" name="Google Shape;238;p29"/>
          <p:cNvSpPr txBox="1"/>
          <p:nvPr>
            <p:ph idx="1" type="body"/>
          </p:nvPr>
        </p:nvSpPr>
        <p:spPr>
          <a:xfrm>
            <a:off x="819150" y="1569475"/>
            <a:ext cx="7505700" cy="2853600"/>
          </a:xfrm>
          <a:prstGeom prst="rect">
            <a:avLst/>
          </a:prstGeom>
        </p:spPr>
        <p:txBody>
          <a:bodyPr anchorCtr="0" anchor="t" bIns="91425" lIns="91425" spcFirstLastPara="1" rIns="91425" wrap="square" tIns="91425">
            <a:normAutofit fontScale="25000" lnSpcReduction="20000"/>
          </a:bodyPr>
          <a:lstStyle/>
          <a:p>
            <a:pPr indent="-287345" lvl="0" marL="457200" rtl="0" algn="l">
              <a:lnSpc>
                <a:spcPct val="200000"/>
              </a:lnSpc>
              <a:spcBef>
                <a:spcPts val="270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Japan 237%</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Greece 177%</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Lebanon</a:t>
            </a:r>
            <a:r>
              <a:rPr b="1" lang="en" sz="3700">
                <a:solidFill>
                  <a:srgbClr val="4A4A4A"/>
                </a:solidFill>
                <a:highlight>
                  <a:srgbClr val="FFFFFF"/>
                </a:highlight>
                <a:latin typeface="Arial"/>
                <a:ea typeface="Arial"/>
                <a:cs typeface="Arial"/>
                <a:sym typeface="Arial"/>
              </a:rPr>
              <a:t> 151%</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Italy 135%</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Singapore 126%</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Cape Verde 125%</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Portugal 117%</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Angola 111%</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Bhutan 110%</a:t>
            </a:r>
            <a:endParaRPr b="1" sz="3700">
              <a:solidFill>
                <a:srgbClr val="4A4A4A"/>
              </a:solidFill>
              <a:highlight>
                <a:srgbClr val="FFFFFF"/>
              </a:highlight>
              <a:latin typeface="Arial"/>
              <a:ea typeface="Arial"/>
              <a:cs typeface="Arial"/>
              <a:sym typeface="Arial"/>
            </a:endParaRPr>
          </a:p>
          <a:p>
            <a:pPr indent="-287345" lvl="0" marL="457200" rtl="0" algn="l">
              <a:lnSpc>
                <a:spcPct val="200000"/>
              </a:lnSpc>
              <a:spcBef>
                <a:spcPts val="0"/>
              </a:spcBef>
              <a:spcAft>
                <a:spcPts val="0"/>
              </a:spcAft>
              <a:buClr>
                <a:srgbClr val="4A4A4A"/>
              </a:buClr>
              <a:buSzPct val="100000"/>
              <a:buFont typeface="Arial"/>
              <a:buAutoNum type="arabicPeriod"/>
            </a:pPr>
            <a:r>
              <a:rPr b="1" lang="en" sz="3700">
                <a:solidFill>
                  <a:srgbClr val="4A4A4A"/>
                </a:solidFill>
                <a:highlight>
                  <a:srgbClr val="FFFFFF"/>
                </a:highlight>
                <a:latin typeface="Arial"/>
                <a:ea typeface="Arial"/>
                <a:cs typeface="Arial"/>
                <a:sym typeface="Arial"/>
              </a:rPr>
              <a:t>Mozambique 109%</a:t>
            </a:r>
            <a:endParaRPr b="1" sz="3700">
              <a:solidFill>
                <a:srgbClr val="4A4A4A"/>
              </a:solidFill>
              <a:highlight>
                <a:srgbClr val="FFFFFF"/>
              </a:highlight>
              <a:latin typeface="Arial"/>
              <a:ea typeface="Arial"/>
              <a:cs typeface="Arial"/>
              <a:sym typeface="Arial"/>
            </a:endParaRPr>
          </a:p>
          <a:p>
            <a:pPr indent="0" lvl="0" marL="0" rtl="0" algn="l">
              <a:spcBef>
                <a:spcPts val="27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nvSpPr>
        <p:spPr>
          <a:xfrm>
            <a:off x="1456500" y="1667575"/>
            <a:ext cx="61428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latin typeface="Calibri"/>
                <a:ea typeface="Calibri"/>
                <a:cs typeface="Calibri"/>
                <a:sym typeface="Calibri"/>
              </a:rPr>
              <a:t>Questions?</a:t>
            </a:r>
            <a:endParaRPr sz="3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35" name="Google Shape;135;p14"/>
          <p:cNvSpPr txBox="1"/>
          <p:nvPr>
            <p:ph idx="1" type="body"/>
          </p:nvPr>
        </p:nvSpPr>
        <p:spPr>
          <a:xfrm>
            <a:off x="848000" y="19434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We compared the GDP, GNI and debt-to-GDP of the top countries in the last 10 years (300 data points), in order to analyze the overall strength of each economy, as well as the strength of the economy in correlation to income from foreign markets and its ability to pay back its debt.</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136" name="Google Shape;136;p14"/>
          <p:cNvPicPr preferRelativeResize="0"/>
          <p:nvPr/>
        </p:nvPicPr>
        <p:blipFill>
          <a:blip r:embed="rId3">
            <a:alphaModFix/>
          </a:blip>
          <a:stretch>
            <a:fillRect/>
          </a:stretch>
        </p:blipFill>
        <p:spPr>
          <a:xfrm>
            <a:off x="6754681" y="3335450"/>
            <a:ext cx="2043824" cy="1445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GDP, GNI &amp; Debt to GDP?</a:t>
            </a:r>
            <a:endParaRPr/>
          </a:p>
        </p:txBody>
      </p:sp>
      <p:sp>
        <p:nvSpPr>
          <p:cNvPr id="142" name="Google Shape;142;p15"/>
          <p:cNvSpPr txBox="1"/>
          <p:nvPr>
            <p:ph idx="1" type="body"/>
          </p:nvPr>
        </p:nvSpPr>
        <p:spPr>
          <a:xfrm>
            <a:off x="819150" y="16616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222222"/>
                </a:solidFill>
                <a:latin typeface="Arial"/>
                <a:ea typeface="Arial"/>
                <a:cs typeface="Arial"/>
                <a:sym typeface="Arial"/>
              </a:rPr>
              <a:t>GDP</a:t>
            </a:r>
            <a:r>
              <a:rPr lang="en" sz="1100">
                <a:solidFill>
                  <a:srgbClr val="222222"/>
                </a:solidFill>
                <a:latin typeface="Arial"/>
                <a:ea typeface="Arial"/>
                <a:cs typeface="Arial"/>
                <a:sym typeface="Arial"/>
              </a:rPr>
              <a:t> (</a:t>
            </a:r>
            <a:r>
              <a:rPr b="1" lang="en" sz="1100">
                <a:solidFill>
                  <a:srgbClr val="222222"/>
                </a:solidFill>
                <a:latin typeface="Arial"/>
                <a:ea typeface="Arial"/>
                <a:cs typeface="Arial"/>
                <a:sym typeface="Arial"/>
              </a:rPr>
              <a:t>gross domestic product) </a:t>
            </a:r>
            <a:r>
              <a:rPr lang="en" sz="1100">
                <a:solidFill>
                  <a:srgbClr val="222222"/>
                </a:solidFill>
                <a:latin typeface="Arial"/>
                <a:ea typeface="Arial"/>
                <a:cs typeface="Arial"/>
                <a:sym typeface="Arial"/>
              </a:rPr>
              <a:t> refers to the aggregate market value of all the finished goods and services produced by a country</a:t>
            </a:r>
            <a:endParaRPr sz="1100">
              <a:solidFill>
                <a:srgbClr val="222222"/>
              </a:solidFill>
              <a:latin typeface="Arial"/>
              <a:ea typeface="Arial"/>
              <a:cs typeface="Arial"/>
              <a:sym typeface="Arial"/>
            </a:endParaRPr>
          </a:p>
          <a:p>
            <a:pPr indent="0" lvl="0" marL="0" rtl="0" algn="l">
              <a:spcBef>
                <a:spcPts val="0"/>
              </a:spcBef>
              <a:spcAft>
                <a:spcPts val="0"/>
              </a:spcAft>
              <a:buNone/>
            </a:pPr>
            <a:r>
              <a:t/>
            </a:r>
            <a:endParaRPr sz="1100">
              <a:solidFill>
                <a:srgbClr val="222222"/>
              </a:solidFill>
              <a:latin typeface="Arial"/>
              <a:ea typeface="Arial"/>
              <a:cs typeface="Arial"/>
              <a:sym typeface="Arial"/>
            </a:endParaRPr>
          </a:p>
          <a:p>
            <a:pPr indent="0" lvl="0" marL="0" rtl="0" algn="l">
              <a:spcBef>
                <a:spcPts val="0"/>
              </a:spcBef>
              <a:spcAft>
                <a:spcPts val="0"/>
              </a:spcAft>
              <a:buNone/>
            </a:pPr>
            <a:r>
              <a:rPr b="1" lang="en" sz="1100">
                <a:solidFill>
                  <a:srgbClr val="222222"/>
                </a:solidFill>
                <a:latin typeface="Arial"/>
                <a:ea typeface="Arial"/>
                <a:cs typeface="Arial"/>
                <a:sym typeface="Arial"/>
              </a:rPr>
              <a:t>GNI</a:t>
            </a:r>
            <a:r>
              <a:rPr lang="en" sz="1100">
                <a:solidFill>
                  <a:srgbClr val="222222"/>
                </a:solidFill>
                <a:latin typeface="Arial"/>
                <a:ea typeface="Arial"/>
                <a:cs typeface="Arial"/>
                <a:sym typeface="Arial"/>
              </a:rPr>
              <a:t> (</a:t>
            </a:r>
            <a:r>
              <a:rPr b="1" lang="en" sz="1100">
                <a:solidFill>
                  <a:srgbClr val="222222"/>
                </a:solidFill>
                <a:latin typeface="Arial"/>
                <a:ea typeface="Arial"/>
                <a:cs typeface="Arial"/>
                <a:sym typeface="Arial"/>
              </a:rPr>
              <a:t>gross national income) </a:t>
            </a:r>
            <a:r>
              <a:rPr lang="en" sz="1100">
                <a:solidFill>
                  <a:srgbClr val="222222"/>
                </a:solidFill>
                <a:latin typeface="Arial"/>
                <a:ea typeface="Arial"/>
                <a:cs typeface="Arial"/>
                <a:sym typeface="Arial"/>
              </a:rPr>
              <a:t>which takes into account a country's GDP and net income earned abroad</a:t>
            </a:r>
            <a:endParaRPr sz="1100">
              <a:solidFill>
                <a:srgbClr val="222222"/>
              </a:solidFill>
              <a:latin typeface="Arial"/>
              <a:ea typeface="Arial"/>
              <a:cs typeface="Arial"/>
              <a:sym typeface="Arial"/>
            </a:endParaRPr>
          </a:p>
          <a:p>
            <a:pPr indent="0" lvl="0" marL="0" rtl="0" algn="l">
              <a:spcBef>
                <a:spcPts val="0"/>
              </a:spcBef>
              <a:spcAft>
                <a:spcPts val="0"/>
              </a:spcAft>
              <a:buNone/>
            </a:pPr>
            <a:r>
              <a:t/>
            </a:r>
            <a:endParaRPr sz="1100">
              <a:solidFill>
                <a:srgbClr val="222222"/>
              </a:solidFill>
              <a:latin typeface="Arial"/>
              <a:ea typeface="Arial"/>
              <a:cs typeface="Arial"/>
              <a:sym typeface="Arial"/>
            </a:endParaRPr>
          </a:p>
          <a:p>
            <a:pPr indent="0" lvl="0" marL="0" rtl="0" algn="l">
              <a:spcBef>
                <a:spcPts val="0"/>
              </a:spcBef>
              <a:spcAft>
                <a:spcPts val="0"/>
              </a:spcAft>
              <a:buNone/>
            </a:pPr>
            <a:r>
              <a:rPr b="1" lang="en" sz="1100">
                <a:solidFill>
                  <a:srgbClr val="222222"/>
                </a:solidFill>
                <a:latin typeface="Arial"/>
                <a:ea typeface="Arial"/>
                <a:cs typeface="Arial"/>
                <a:sym typeface="Arial"/>
              </a:rPr>
              <a:t>Debt-to-GDP</a:t>
            </a:r>
            <a:r>
              <a:rPr lang="en" sz="1100">
                <a:solidFill>
                  <a:srgbClr val="222222"/>
                </a:solidFill>
                <a:latin typeface="Arial"/>
                <a:ea typeface="Arial"/>
                <a:cs typeface="Arial"/>
                <a:sym typeface="Arial"/>
              </a:rPr>
              <a:t>  </a:t>
            </a:r>
            <a:r>
              <a:rPr lang="en" sz="1200">
                <a:solidFill>
                  <a:srgbClr val="111111"/>
                </a:solidFill>
                <a:highlight>
                  <a:srgbClr val="FFFFFF"/>
                </a:highlight>
                <a:latin typeface="Roboto"/>
                <a:ea typeface="Roboto"/>
                <a:cs typeface="Roboto"/>
                <a:sym typeface="Roboto"/>
              </a:rPr>
              <a:t>The Debt-to-GDP ratio is a formula that compares a country's total debt to its economic productivity. To get the debt-to-GDP ratio, divide a nation's debt by its gross domestic product.</a:t>
            </a:r>
            <a:endParaRPr sz="1100">
              <a:solidFill>
                <a:srgbClr val="111111"/>
              </a:solidFill>
              <a:latin typeface="Arial"/>
              <a:ea typeface="Arial"/>
              <a:cs typeface="Arial"/>
              <a:sym typeface="Arial"/>
            </a:endParaRPr>
          </a:p>
        </p:txBody>
      </p:sp>
      <p:pic>
        <p:nvPicPr>
          <p:cNvPr id="143" name="Google Shape;143;p15"/>
          <p:cNvPicPr preferRelativeResize="0"/>
          <p:nvPr/>
        </p:nvPicPr>
        <p:blipFill>
          <a:blip r:embed="rId3">
            <a:alphaModFix/>
          </a:blip>
          <a:stretch>
            <a:fillRect/>
          </a:stretch>
        </p:blipFill>
        <p:spPr>
          <a:xfrm>
            <a:off x="6938575" y="3412300"/>
            <a:ext cx="1288151" cy="1290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those 3?</a:t>
            </a:r>
            <a:endParaRPr/>
          </a:p>
        </p:txBody>
      </p:sp>
      <p:sp>
        <p:nvSpPr>
          <p:cNvPr id="149" name="Google Shape;149;p16"/>
          <p:cNvSpPr txBox="1"/>
          <p:nvPr>
            <p:ph idx="1" type="body"/>
          </p:nvPr>
        </p:nvSpPr>
        <p:spPr>
          <a:xfrm>
            <a:off x="819150" y="19263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111111"/>
                </a:solidFill>
                <a:highlight>
                  <a:srgbClr val="FFFFFF"/>
                </a:highlight>
                <a:latin typeface="Arial"/>
                <a:ea typeface="Arial"/>
                <a:cs typeface="Arial"/>
                <a:sym typeface="Arial"/>
              </a:rPr>
              <a:t>(GDP) is among the most popular of economic indicators, </a:t>
            </a:r>
            <a:r>
              <a:rPr lang="en" sz="1100">
                <a:solidFill>
                  <a:srgbClr val="000000"/>
                </a:solidFill>
                <a:highlight>
                  <a:srgbClr val="FFFFFF"/>
                </a:highlight>
                <a:latin typeface="Arial"/>
                <a:ea typeface="Arial"/>
                <a:cs typeface="Arial"/>
                <a:sym typeface="Arial"/>
              </a:rPr>
              <a:t>(GNI),</a:t>
            </a:r>
            <a:r>
              <a:rPr lang="en" sz="1100">
                <a:solidFill>
                  <a:srgbClr val="111111"/>
                </a:solidFill>
                <a:highlight>
                  <a:srgbClr val="FFFFFF"/>
                </a:highlight>
                <a:latin typeface="Arial"/>
                <a:ea typeface="Arial"/>
                <a:cs typeface="Arial"/>
                <a:sym typeface="Arial"/>
              </a:rPr>
              <a:t> is quite possibly a better metric for the overall economic condition of a country whose economy includes substantial foreign investment. This is because the GNI calculates an economy's total income, regardless of whether the income is earned by nationals within the country's borders or derived from investments in foreign business. </a:t>
            </a:r>
            <a:endParaRPr sz="11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1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rPr lang="en" sz="1100">
                <a:solidFill>
                  <a:srgbClr val="111111"/>
                </a:solidFill>
                <a:highlight>
                  <a:srgbClr val="FFFFFF"/>
                </a:highlight>
                <a:latin typeface="Arial"/>
                <a:ea typeface="Arial"/>
                <a:cs typeface="Arial"/>
                <a:sym typeface="Arial"/>
              </a:rPr>
              <a:t>-</a:t>
            </a:r>
            <a:r>
              <a:rPr lang="en" sz="1100">
                <a:solidFill>
                  <a:srgbClr val="111111"/>
                </a:solidFill>
                <a:highlight>
                  <a:srgbClr val="FFFFFF"/>
                </a:highlight>
                <a:latin typeface="Arial"/>
                <a:ea typeface="Arial"/>
                <a:cs typeface="Arial"/>
                <a:sym typeface="Arial"/>
              </a:rPr>
              <a:t>Investopedia</a:t>
            </a:r>
            <a:endParaRPr sz="1100">
              <a:solidFill>
                <a:srgbClr val="111111"/>
              </a:solidFill>
              <a:highlight>
                <a:srgbClr val="FFFFFF"/>
              </a:highlight>
              <a:latin typeface="Arial"/>
              <a:ea typeface="Arial"/>
              <a:cs typeface="Arial"/>
              <a:sym typeface="Arial"/>
            </a:endParaRPr>
          </a:p>
        </p:txBody>
      </p:sp>
      <p:pic>
        <p:nvPicPr>
          <p:cNvPr id="150" name="Google Shape;150;p16"/>
          <p:cNvPicPr preferRelativeResize="0"/>
          <p:nvPr/>
        </p:nvPicPr>
        <p:blipFill>
          <a:blip r:embed="rId3">
            <a:alphaModFix/>
          </a:blip>
          <a:stretch>
            <a:fillRect/>
          </a:stretch>
        </p:blipFill>
        <p:spPr>
          <a:xfrm>
            <a:off x="7021377" y="3380100"/>
            <a:ext cx="1233976" cy="1235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a:t>
            </a:r>
            <a:endParaRPr/>
          </a:p>
        </p:txBody>
      </p:sp>
      <p:sp>
        <p:nvSpPr>
          <p:cNvPr id="156" name="Google Shape;156;p17"/>
          <p:cNvSpPr txBox="1"/>
          <p:nvPr>
            <p:ph idx="1" type="body"/>
          </p:nvPr>
        </p:nvSpPr>
        <p:spPr>
          <a:xfrm>
            <a:off x="819150" y="1733200"/>
            <a:ext cx="7505700" cy="24480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AutoNum type="arabicPeriod"/>
            </a:pPr>
            <a:r>
              <a:rPr lang="en"/>
              <a:t>Extract - API Calls and </a:t>
            </a:r>
            <a:r>
              <a:rPr lang="en"/>
              <a:t>CSV</a:t>
            </a:r>
            <a:r>
              <a:rPr lang="en"/>
              <a:t> files</a:t>
            </a:r>
            <a:endParaRPr/>
          </a:p>
          <a:p>
            <a:pPr indent="-282733" lvl="1" marL="914400" rtl="0" algn="l">
              <a:spcBef>
                <a:spcPts val="0"/>
              </a:spcBef>
              <a:spcAft>
                <a:spcPts val="0"/>
              </a:spcAft>
              <a:buSzPct val="100000"/>
              <a:buAutoNum type="alphaLcPeriod"/>
            </a:pPr>
            <a:r>
              <a:rPr lang="en"/>
              <a:t>Downloaded data from World Bank on GDP and GNI from 2012 to 2021.</a:t>
            </a:r>
            <a:endParaRPr/>
          </a:p>
          <a:p>
            <a:pPr indent="-292576" lvl="0" marL="457200" rtl="0" algn="l">
              <a:spcBef>
                <a:spcPts val="0"/>
              </a:spcBef>
              <a:spcAft>
                <a:spcPts val="0"/>
              </a:spcAft>
              <a:buSzPct val="100000"/>
              <a:buAutoNum type="arabicPeriod"/>
            </a:pPr>
            <a:r>
              <a:rPr lang="en"/>
              <a:t>Transform - Jupyter</a:t>
            </a:r>
            <a:endParaRPr/>
          </a:p>
          <a:p>
            <a:pPr indent="-282733" lvl="1" marL="914400" rtl="0" algn="l">
              <a:spcBef>
                <a:spcPts val="0"/>
              </a:spcBef>
              <a:spcAft>
                <a:spcPts val="0"/>
              </a:spcAft>
              <a:buSzPct val="100000"/>
              <a:buAutoNum type="alphaLcPeriod"/>
            </a:pPr>
            <a:r>
              <a:rPr lang="en"/>
              <a:t>Read in data files and cleaned data frames to have a </a:t>
            </a:r>
            <a:r>
              <a:rPr lang="en"/>
              <a:t>uniform</a:t>
            </a:r>
            <a:r>
              <a:rPr lang="en"/>
              <a:t> </a:t>
            </a:r>
            <a:r>
              <a:rPr lang="en"/>
              <a:t>format</a:t>
            </a:r>
            <a:r>
              <a:rPr lang="en"/>
              <a:t> as well as at least one shared column  for postgres load.</a:t>
            </a:r>
            <a:endParaRPr/>
          </a:p>
          <a:p>
            <a:pPr indent="-292576" lvl="0" marL="457200" rtl="0" algn="l">
              <a:spcBef>
                <a:spcPts val="0"/>
              </a:spcBef>
              <a:spcAft>
                <a:spcPts val="0"/>
              </a:spcAft>
              <a:buSzPct val="100000"/>
              <a:buAutoNum type="arabicPeriod"/>
            </a:pPr>
            <a:r>
              <a:rPr lang="en"/>
              <a:t>Load - Postgres</a:t>
            </a:r>
            <a:endParaRPr/>
          </a:p>
          <a:p>
            <a:pPr indent="-282733" lvl="1" marL="914400" rtl="0" algn="l">
              <a:spcBef>
                <a:spcPts val="0"/>
              </a:spcBef>
              <a:spcAft>
                <a:spcPts val="0"/>
              </a:spcAft>
              <a:buSzPct val="100000"/>
              <a:buAutoNum type="alphaLcPeriod"/>
            </a:pPr>
            <a:r>
              <a:rPr lang="en"/>
              <a:t>Set up a connection to our Postgres database and loaded the newly cleaned and formatted data in.</a:t>
            </a:r>
            <a:endParaRPr/>
          </a:p>
          <a:p>
            <a:pPr indent="-292576" lvl="0" marL="457200" rtl="0" algn="l">
              <a:spcBef>
                <a:spcPts val="0"/>
              </a:spcBef>
              <a:spcAft>
                <a:spcPts val="0"/>
              </a:spcAft>
              <a:buSzPct val="100000"/>
              <a:buAutoNum type="arabicPeriod"/>
            </a:pPr>
            <a:r>
              <a:rPr lang="en"/>
              <a:t>Dashboard</a:t>
            </a:r>
            <a:endParaRPr/>
          </a:p>
          <a:p>
            <a:pPr indent="-282733" lvl="1" marL="914400" rtl="0" algn="l">
              <a:spcBef>
                <a:spcPts val="0"/>
              </a:spcBef>
              <a:spcAft>
                <a:spcPts val="0"/>
              </a:spcAft>
              <a:buSzPct val="100000"/>
              <a:buAutoNum type="alphaLcPeriod"/>
            </a:pPr>
            <a:r>
              <a:rPr lang="en"/>
              <a:t>Used Bootstrap to create an interactive dashboard for users to easily view data.</a:t>
            </a:r>
            <a:endParaRPr/>
          </a:p>
          <a:p>
            <a:pPr indent="-292576" lvl="0" marL="457200" rtl="0" algn="l">
              <a:spcBef>
                <a:spcPts val="0"/>
              </a:spcBef>
              <a:spcAft>
                <a:spcPts val="0"/>
              </a:spcAft>
              <a:buSzPct val="100000"/>
              <a:buAutoNum type="arabicPeriod"/>
            </a:pPr>
            <a:r>
              <a:rPr lang="en"/>
              <a:t>Visualizations</a:t>
            </a:r>
            <a:endParaRPr/>
          </a:p>
          <a:p>
            <a:pPr indent="-282733" lvl="1" marL="914400" rtl="0" algn="l">
              <a:spcBef>
                <a:spcPts val="0"/>
              </a:spcBef>
              <a:spcAft>
                <a:spcPts val="0"/>
              </a:spcAft>
              <a:buSzPct val="100000"/>
              <a:buAutoNum type="alphaLcPeriod"/>
            </a:pPr>
            <a:r>
              <a:rPr lang="en"/>
              <a:t>Line Chart</a:t>
            </a:r>
            <a:endParaRPr/>
          </a:p>
          <a:p>
            <a:pPr indent="-282733" lvl="2" marL="1371600" rtl="0" algn="l">
              <a:spcBef>
                <a:spcPts val="0"/>
              </a:spcBef>
              <a:spcAft>
                <a:spcPts val="0"/>
              </a:spcAft>
              <a:buSzPct val="100000"/>
              <a:buAutoNum type="romanLcPeriod"/>
            </a:pPr>
            <a:r>
              <a:rPr lang="en"/>
              <a:t>Our first line chart displayed each countries GDP over the last 10 years plotted on top of each other.</a:t>
            </a:r>
            <a:endParaRPr/>
          </a:p>
          <a:p>
            <a:pPr indent="-282733" lvl="2" marL="1371600" rtl="0" algn="l">
              <a:spcBef>
                <a:spcPts val="0"/>
              </a:spcBef>
              <a:spcAft>
                <a:spcPts val="0"/>
              </a:spcAft>
              <a:buSzPct val="100000"/>
              <a:buAutoNum type="romanLcPeriod"/>
            </a:pPr>
            <a:r>
              <a:rPr lang="en"/>
              <a:t>Our second line chart displayed each countries GNI over the last 10 years plotted on top of each other.</a:t>
            </a:r>
            <a:endParaRPr/>
          </a:p>
          <a:p>
            <a:pPr indent="-282733" lvl="1" marL="914400" rtl="0" algn="l">
              <a:spcBef>
                <a:spcPts val="0"/>
              </a:spcBef>
              <a:spcAft>
                <a:spcPts val="0"/>
              </a:spcAft>
              <a:buSzPct val="100000"/>
              <a:buAutoNum type="alphaLcPeriod"/>
            </a:pPr>
            <a:r>
              <a:rPr lang="en"/>
              <a:t>Pie chart</a:t>
            </a:r>
            <a:endParaRPr/>
          </a:p>
          <a:p>
            <a:pPr indent="-282733" lvl="2" marL="1371600" rtl="0" algn="l">
              <a:spcBef>
                <a:spcPts val="0"/>
              </a:spcBef>
              <a:spcAft>
                <a:spcPts val="0"/>
              </a:spcAft>
              <a:buSzPct val="100000"/>
              <a:buAutoNum type="romanLcPeriod"/>
            </a:pPr>
            <a:r>
              <a:rPr lang="en"/>
              <a:t>We used Chart.js to create and display a pie chart of each countries Debt-to-GDP Ratio.</a:t>
            </a:r>
            <a:endParaRPr/>
          </a:p>
          <a:p>
            <a:pPr indent="-282733" lvl="1" marL="914400" rtl="0" algn="l">
              <a:spcBef>
                <a:spcPts val="0"/>
              </a:spcBef>
              <a:spcAft>
                <a:spcPts val="0"/>
              </a:spcAft>
              <a:buSzPct val="100000"/>
              <a:buAutoNum type="alphaLcPeriod"/>
            </a:pPr>
            <a:r>
              <a:rPr lang="en"/>
              <a:t>Maps</a:t>
            </a:r>
            <a:endParaRPr/>
          </a:p>
          <a:p>
            <a:pPr indent="-282733" lvl="2" marL="1371600" rtl="0" algn="l">
              <a:spcBef>
                <a:spcPts val="0"/>
              </a:spcBef>
              <a:spcAft>
                <a:spcPts val="0"/>
              </a:spcAft>
              <a:buSzPct val="100000"/>
              <a:buAutoNum type="romanLcPeriod"/>
            </a:pPr>
            <a:r>
              <a:rPr lang="en"/>
              <a:t>For our map, we intended to create a webpage that would allow a user to utilize a drop down menu of years, and </a:t>
            </a:r>
            <a:r>
              <a:rPr lang="en"/>
              <a:t>based</a:t>
            </a:r>
            <a:r>
              <a:rPr lang="en"/>
              <a:t> on that selection, the map would rebuild itself and display the countries GDP for the selected year.</a:t>
            </a:r>
            <a:endParaRPr/>
          </a:p>
        </p:txBody>
      </p:sp>
      <p:pic>
        <p:nvPicPr>
          <p:cNvPr id="157" name="Google Shape;157;p17"/>
          <p:cNvPicPr preferRelativeResize="0"/>
          <p:nvPr/>
        </p:nvPicPr>
        <p:blipFill>
          <a:blip r:embed="rId3">
            <a:alphaModFix/>
          </a:blip>
          <a:stretch>
            <a:fillRect/>
          </a:stretch>
        </p:blipFill>
        <p:spPr>
          <a:xfrm>
            <a:off x="6123600" y="278400"/>
            <a:ext cx="2752190" cy="183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World Bank.org</a:t>
            </a:r>
            <a:endParaRPr/>
          </a:p>
          <a:p>
            <a:pPr indent="-311150" lvl="0" marL="457200" rtl="0" algn="l">
              <a:spcBef>
                <a:spcPts val="0"/>
              </a:spcBef>
              <a:spcAft>
                <a:spcPts val="0"/>
              </a:spcAft>
              <a:buSzPts val="1300"/>
              <a:buChar char="●"/>
            </a:pPr>
            <a:r>
              <a:rPr lang="en"/>
              <a:t>MacroTrends</a:t>
            </a:r>
            <a:endParaRPr/>
          </a:p>
        </p:txBody>
      </p:sp>
      <p:pic>
        <p:nvPicPr>
          <p:cNvPr id="164" name="Google Shape;164;p18"/>
          <p:cNvPicPr preferRelativeResize="0"/>
          <p:nvPr/>
        </p:nvPicPr>
        <p:blipFill>
          <a:blip r:embed="rId3">
            <a:alphaModFix/>
          </a:blip>
          <a:stretch>
            <a:fillRect/>
          </a:stretch>
        </p:blipFill>
        <p:spPr>
          <a:xfrm>
            <a:off x="4193775" y="1434450"/>
            <a:ext cx="4548450" cy="799050"/>
          </a:xfrm>
          <a:prstGeom prst="rect">
            <a:avLst/>
          </a:prstGeom>
          <a:noFill/>
          <a:ln>
            <a:noFill/>
          </a:ln>
        </p:spPr>
      </p:pic>
      <p:pic>
        <p:nvPicPr>
          <p:cNvPr id="165" name="Google Shape;165;p18"/>
          <p:cNvPicPr preferRelativeResize="0"/>
          <p:nvPr/>
        </p:nvPicPr>
        <p:blipFill>
          <a:blip r:embed="rId4">
            <a:alphaModFix/>
          </a:blip>
          <a:stretch>
            <a:fillRect/>
          </a:stretch>
        </p:blipFill>
        <p:spPr>
          <a:xfrm>
            <a:off x="4380225" y="3658775"/>
            <a:ext cx="3844500" cy="70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547325"/>
            <a:ext cx="7505700" cy="6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 up</a:t>
            </a:r>
            <a:endParaRPr/>
          </a:p>
        </p:txBody>
      </p:sp>
      <p:pic>
        <p:nvPicPr>
          <p:cNvPr id="171" name="Google Shape;171;p19"/>
          <p:cNvPicPr preferRelativeResize="0"/>
          <p:nvPr/>
        </p:nvPicPr>
        <p:blipFill>
          <a:blip r:embed="rId3">
            <a:alphaModFix/>
          </a:blip>
          <a:stretch>
            <a:fillRect/>
          </a:stretch>
        </p:blipFill>
        <p:spPr>
          <a:xfrm>
            <a:off x="925000" y="1960100"/>
            <a:ext cx="6872524" cy="2918701"/>
          </a:xfrm>
          <a:prstGeom prst="rect">
            <a:avLst/>
          </a:prstGeom>
          <a:noFill/>
          <a:ln>
            <a:noFill/>
          </a:ln>
        </p:spPr>
      </p:pic>
      <p:sp>
        <p:nvSpPr>
          <p:cNvPr id="172" name="Google Shape;172;p19"/>
          <p:cNvSpPr txBox="1"/>
          <p:nvPr/>
        </p:nvSpPr>
        <p:spPr>
          <a:xfrm>
            <a:off x="1044450" y="1394975"/>
            <a:ext cx="19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GDP, GNI &amp; Debt-to-GDP</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62075" y="702525"/>
            <a:ext cx="35445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Added</a:t>
            </a:r>
            <a:endParaRPr/>
          </a:p>
          <a:p>
            <a:pPr indent="0" lvl="0" marL="0" rtl="0" algn="l">
              <a:spcBef>
                <a:spcPts val="0"/>
              </a:spcBef>
              <a:spcAft>
                <a:spcPts val="0"/>
              </a:spcAft>
              <a:buNone/>
            </a:pPr>
            <a:r>
              <a:rPr lang="en"/>
              <a:t>Coordinates &amp; Population</a:t>
            </a:r>
            <a:r>
              <a:rPr lang="en"/>
              <a:t> </a:t>
            </a:r>
            <a:endParaRPr/>
          </a:p>
        </p:txBody>
      </p:sp>
      <p:pic>
        <p:nvPicPr>
          <p:cNvPr id="178" name="Google Shape;178;p20"/>
          <p:cNvPicPr preferRelativeResize="0"/>
          <p:nvPr/>
        </p:nvPicPr>
        <p:blipFill>
          <a:blip r:embed="rId3">
            <a:alphaModFix/>
          </a:blip>
          <a:stretch>
            <a:fillRect/>
          </a:stretch>
        </p:blipFill>
        <p:spPr>
          <a:xfrm>
            <a:off x="5017775" y="368413"/>
            <a:ext cx="3961126" cy="4406675"/>
          </a:xfrm>
          <a:prstGeom prst="rect">
            <a:avLst/>
          </a:prstGeom>
          <a:noFill/>
          <a:ln>
            <a:noFill/>
          </a:ln>
        </p:spPr>
      </p:pic>
      <p:pic>
        <p:nvPicPr>
          <p:cNvPr id="179" name="Google Shape;179;p20"/>
          <p:cNvPicPr preferRelativeResize="0"/>
          <p:nvPr/>
        </p:nvPicPr>
        <p:blipFill>
          <a:blip r:embed="rId4">
            <a:alphaModFix/>
          </a:blip>
          <a:stretch>
            <a:fillRect/>
          </a:stretch>
        </p:blipFill>
        <p:spPr>
          <a:xfrm>
            <a:off x="343375" y="2310650"/>
            <a:ext cx="4674399" cy="262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Created Tables</a:t>
            </a:r>
            <a:endParaRPr/>
          </a:p>
        </p:txBody>
      </p:sp>
      <p:pic>
        <p:nvPicPr>
          <p:cNvPr id="185" name="Google Shape;185;p21"/>
          <p:cNvPicPr preferRelativeResize="0"/>
          <p:nvPr/>
        </p:nvPicPr>
        <p:blipFill>
          <a:blip r:embed="rId3">
            <a:alphaModFix/>
          </a:blip>
          <a:stretch>
            <a:fillRect/>
          </a:stretch>
        </p:blipFill>
        <p:spPr>
          <a:xfrm>
            <a:off x="1561200" y="1895725"/>
            <a:ext cx="6021600" cy="291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