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9" r:id="rId6"/>
    <p:sldId id="271" r:id="rId7"/>
    <p:sldId id="267" r:id="rId8"/>
    <p:sldId id="270" r:id="rId9"/>
    <p:sldId id="266" r:id="rId10"/>
    <p:sldId id="268" r:id="rId11"/>
    <p:sldId id="274" r:id="rId12"/>
    <p:sldId id="27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FFC-6ACF-4A53-AACE-46820554024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3FB6-4A10-48D1-A92C-1A84CD10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0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FFC-6ACF-4A53-AACE-46820554024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3FB6-4A10-48D1-A92C-1A84CD10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7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FFC-6ACF-4A53-AACE-46820554024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3FB6-4A10-48D1-A92C-1A84CD10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47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B817-CEDF-C245-9EC2-EA0325B2C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28A53-387B-C247-A88E-CC36888EA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1BF3B-35A6-8147-B336-7C16934B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8ADE-0E88-184F-AC53-BC17C4A7B26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7BD1-73BF-B246-B780-1BA1241B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7AD80-28DC-4344-BD7D-F6AF2DEB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F5C8-B74C-5D4A-B11D-9F1EA2506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5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8B3A-34CB-DB47-81B2-18D8F582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866A-AB66-3147-BFFE-4E6EEDE36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533D5-3556-5045-9D16-1DD72925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8ADE-0E88-184F-AC53-BC17C4A7B26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970FA-E930-4447-A803-A46BBB86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DF3CE-6CD4-E34A-A45D-5E031571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F5C8-B74C-5D4A-B11D-9F1EA2506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98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D986-7178-D346-B72E-FFC476BD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6EBE3-E02A-5247-A360-55B6EBEB7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A2BD0-40C1-604D-B031-7A65D455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8ADE-0E88-184F-AC53-BC17C4A7B26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380D-0D91-6244-B4D9-C835D489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8D25-6675-C247-AC07-800C6976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F5C8-B74C-5D4A-B11D-9F1EA2506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85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B6EFB-9EF2-1F42-9A1A-64BE16D1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CE099-3C32-E347-9D24-88C6F652D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87A3D-D915-E144-AD37-D90383981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99B88-E5E0-5E4A-89C8-CACCA47A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8ADE-0E88-184F-AC53-BC17C4A7B26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8D2E6-C7C7-2546-9156-4423C7E9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E4FE5-85BD-644B-8120-C2CF3260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F5C8-B74C-5D4A-B11D-9F1EA2506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8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D3E7-3CD1-CA43-8172-6FBBD81B6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55A31-E026-BA40-82F4-BE595A2F8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EC2F7-B780-AD46-B0ED-380948F13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EF638-62F9-8045-A297-F872EB0EF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4BB64-686A-4D47-9F91-6E5688897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C72343-CC87-5F43-8FC9-91A209EC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8ADE-0E88-184F-AC53-BC17C4A7B26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EEE3D-565B-144F-981C-DD570E81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07735-D709-684D-8E20-AB23180F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F5C8-B74C-5D4A-B11D-9F1EA2506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53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0C7F-145B-F242-8E10-7C24A358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3D715-3AAF-AE40-91F8-79404A51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8ADE-0E88-184F-AC53-BC17C4A7B26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0583A-23E9-2A4C-8EB0-7A53CABF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1765A-A964-8D41-B1AE-24E78EB9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F5C8-B74C-5D4A-B11D-9F1EA2506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02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19DAF-1510-004C-A165-407BF9C7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8ADE-0E88-184F-AC53-BC17C4A7B26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27CD4-D3B9-3544-ACCF-99DD6D27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F1011-B621-8044-AE02-306C59F0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F5C8-B74C-5D4A-B11D-9F1EA2506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61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F9AD-9F75-BA47-8581-CA0D072D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E2453-4132-AE44-A4B7-2826B7158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E742B-1C4D-844A-BC40-23C68DBAA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19EEF-F01E-CA47-AB70-573F6537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8ADE-0E88-184F-AC53-BC17C4A7B26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7731E-1D1D-7146-835B-81942EA1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BF0A5-7C2B-4941-BC2B-E32868B9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F5C8-B74C-5D4A-B11D-9F1EA2506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9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FFC-6ACF-4A53-AACE-46820554024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3FB6-4A10-48D1-A92C-1A84CD10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99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AA9A-C2E2-0A4F-832D-7093A6B3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A4204-1E57-6A46-8B9B-32728AB82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7E237-60B3-8E48-BA10-7FE5FD572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49688-00F7-7046-A76D-4CDBA7F1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8ADE-0E88-184F-AC53-BC17C4A7B26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10FD6-8B28-4842-97F6-BEBB9ACA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AE25F-589F-E64C-971B-69A538E5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F5C8-B74C-5D4A-B11D-9F1EA2506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797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8A1E-C1CA-9B41-8991-DEDCBE40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CFC39-C5A4-D141-A160-F2875820E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D9B69-DEF5-334A-8163-1D3212C8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8ADE-0E88-184F-AC53-BC17C4A7B26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74217-F071-DF41-AAAA-62A97B9A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1059-58DD-024D-BA29-5CF6E4FD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F5C8-B74C-5D4A-B11D-9F1EA2506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458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8B40F8-2D28-6444-88FE-BA1914D00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7BBDD-BAAA-C24B-AB0F-EECAC695A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24451-0880-6445-8D0A-BA61D7AF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8ADE-0E88-184F-AC53-BC17C4A7B26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78F9C-34B4-6545-899B-D4A42C89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53C88-D282-1445-AD09-AE5590B8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F5C8-B74C-5D4A-B11D-9F1EA2506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4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FFC-6ACF-4A53-AACE-46820554024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3FB6-4A10-48D1-A92C-1A84CD10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FFC-6ACF-4A53-AACE-46820554024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3FB6-4A10-48D1-A92C-1A84CD10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3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FFC-6ACF-4A53-AACE-46820554024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3FB6-4A10-48D1-A92C-1A84CD10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0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FFC-6ACF-4A53-AACE-46820554024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3FB6-4A10-48D1-A92C-1A84CD10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3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FFC-6ACF-4A53-AACE-46820554024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3FB6-4A10-48D1-A92C-1A84CD10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0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FFC-6ACF-4A53-AACE-46820554024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3FB6-4A10-48D1-A92C-1A84CD10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4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FFC-6ACF-4A53-AACE-46820554024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3FB6-4A10-48D1-A92C-1A84CD10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A3FFC-6ACF-4A53-AACE-46820554024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B3FB6-4A10-48D1-A92C-1A84CD10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F0B30-AC29-1E4A-866D-02842225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9C040-8D8A-9241-89EC-99D743DF7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A8254-B906-A04E-A46A-B6724FCA6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C8ADE-0E88-184F-AC53-BC17C4A7B26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853B1-87B1-AC46-8D4B-4EA7E2ED4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FBC13-4386-494C-8DE7-62398A225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F5C8-B74C-5D4A-B11D-9F1EA2506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1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Tensorflow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Designing and Building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46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1211" y="216479"/>
            <a:ext cx="10515600" cy="90257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Multi-output Network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 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47296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lnSpc>
                <a:spcPct val="110000"/>
              </a:lnSpc>
              <a:spcAft>
                <a:spcPts val="200"/>
              </a:spcAft>
              <a:buNone/>
            </a:pPr>
            <a:r>
              <a:rPr lang="en-US" sz="2000" b="1" dirty="0">
                <a:cs typeface="Calibri"/>
              </a:rPr>
              <a:t>1</a:t>
            </a:r>
            <a:r>
              <a:rPr lang="en-US" sz="2000" dirty="0">
                <a:cs typeface="Calibri"/>
              </a:rPr>
              <a:t>: </a:t>
            </a:r>
            <a:r>
              <a:rPr lang="en-US" sz="2000" dirty="0" smtClean="0">
                <a:cs typeface="Calibri"/>
              </a:rPr>
              <a:t>Applications in Object Segmentation/Localization problems</a:t>
            </a:r>
          </a:p>
          <a:p>
            <a:pPr lvl="2">
              <a:lnSpc>
                <a:spcPct val="110000"/>
              </a:lnSpc>
              <a:spcAft>
                <a:spcPts val="200"/>
              </a:spcAft>
            </a:pPr>
            <a:r>
              <a:rPr lang="en-US" sz="1600" dirty="0" smtClean="0">
                <a:cs typeface="Calibri"/>
              </a:rPr>
              <a:t>First output gives the object category – classification problem</a:t>
            </a:r>
          </a:p>
          <a:p>
            <a:pPr lvl="2">
              <a:lnSpc>
                <a:spcPct val="110000"/>
              </a:lnSpc>
              <a:spcAft>
                <a:spcPts val="200"/>
              </a:spcAft>
            </a:pPr>
            <a:r>
              <a:rPr lang="en-US" sz="1600" dirty="0" smtClean="0">
                <a:cs typeface="Calibri"/>
              </a:rPr>
              <a:t>The other output gives object location – LR model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endParaRPr lang="en-US" sz="2000" dirty="0">
              <a:cs typeface="Calibri"/>
            </a:endParaRPr>
          </a:p>
          <a:p>
            <a:pPr marL="457200" lvl="1" indent="0">
              <a:lnSpc>
                <a:spcPct val="110000"/>
              </a:lnSpc>
              <a:spcAft>
                <a:spcPts val="200"/>
              </a:spcAft>
              <a:buNone/>
            </a:pPr>
            <a:r>
              <a:rPr lang="en-US" sz="2000" b="1" dirty="0" smtClean="0">
                <a:cs typeface="Calibri"/>
              </a:rPr>
              <a:t>2</a:t>
            </a:r>
            <a:r>
              <a:rPr lang="en-US" sz="2000" dirty="0" smtClean="0">
                <a:cs typeface="Calibri"/>
              </a:rPr>
              <a:t>: Model architecture</a:t>
            </a:r>
          </a:p>
          <a:p>
            <a:pPr lvl="2">
              <a:lnSpc>
                <a:spcPct val="110000"/>
              </a:lnSpc>
              <a:spcAft>
                <a:spcPts val="200"/>
              </a:spcAft>
            </a:pPr>
            <a:r>
              <a:rPr lang="en-US" sz="1600" dirty="0" smtClean="0">
                <a:cs typeface="Calibri"/>
              </a:rPr>
              <a:t>We will use Functional APIs to build the model</a:t>
            </a:r>
            <a:endParaRPr lang="en-US" sz="1600" dirty="0" smtClean="0">
              <a:cs typeface="Calibri" panose="020F0502020204030204"/>
            </a:endParaRPr>
          </a:p>
          <a:p>
            <a:pPr lvl="3">
              <a:buFont typeface="Courier New" panose="02070309020205020404" pitchFamily="49" charset="0"/>
              <a:buChar char="o"/>
            </a:pPr>
            <a:endParaRPr lang="en-US" sz="1600" dirty="0">
              <a:cs typeface="Calibri" panose="020F0502020204030204"/>
            </a:endParaRPr>
          </a:p>
          <a:p>
            <a:pPr lvl="3">
              <a:buFont typeface="Courier New" panose="02070309020205020404" pitchFamily="49" charset="0"/>
              <a:buChar char="o"/>
            </a:pPr>
            <a:endParaRPr lang="en-US" sz="1600" dirty="0" smtClean="0">
              <a:cs typeface="Calibri" panose="020F0502020204030204"/>
            </a:endParaRPr>
          </a:p>
          <a:p>
            <a:pPr lvl="3">
              <a:buFont typeface="Courier New" panose="02070309020205020404" pitchFamily="49" charset="0"/>
              <a:buChar char="o"/>
            </a:pPr>
            <a:endParaRPr lang="en-US" sz="1600" dirty="0">
              <a:cs typeface="Calibri" panose="020F050202020403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5" y="2702187"/>
            <a:ext cx="5397132" cy="376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8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1211" y="216479"/>
            <a:ext cx="10515600" cy="90257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Next Steps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sz="2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062435"/>
            <a:ext cx="10088611" cy="411452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2000" dirty="0" smtClean="0"/>
              <a:t>Explore the world of Deep Learning</a:t>
            </a:r>
          </a:p>
          <a:p>
            <a:pPr>
              <a:spcAft>
                <a:spcPts val="1800"/>
              </a:spcAft>
            </a:pPr>
            <a:r>
              <a:rPr lang="en-US" sz="2000" dirty="0" smtClean="0"/>
              <a:t>Train a few models yourself</a:t>
            </a:r>
          </a:p>
          <a:p>
            <a:pPr>
              <a:spcAft>
                <a:spcPts val="1800"/>
              </a:spcAft>
            </a:pPr>
            <a:r>
              <a:rPr lang="en-US" sz="2000" dirty="0" smtClean="0"/>
              <a:t>Get familiar with</a:t>
            </a:r>
            <a:r>
              <a:rPr lang="en-US" sz="2000" dirty="0" smtClean="0"/>
              <a:t> Model Subclassing</a:t>
            </a:r>
          </a:p>
          <a:p>
            <a:pPr>
              <a:spcAft>
                <a:spcPts val="1800"/>
              </a:spcAft>
            </a:pPr>
            <a:r>
              <a:rPr lang="en-US" sz="2000" dirty="0" smtClean="0"/>
              <a:t>Read about Data Generators</a:t>
            </a:r>
          </a:p>
          <a:p>
            <a:pPr>
              <a:spcAft>
                <a:spcPts val="1800"/>
              </a:spcAft>
            </a:pPr>
            <a:r>
              <a:rPr lang="en-US" sz="2000" dirty="0" smtClean="0"/>
              <a:t>Train models using Transfer Learning</a:t>
            </a:r>
          </a:p>
          <a:p>
            <a:pPr>
              <a:spcAft>
                <a:spcPts val="1800"/>
              </a:spcAft>
            </a:pPr>
            <a:r>
              <a:rPr lang="en-US" sz="2000" dirty="0" smtClean="0">
                <a:cs typeface="Calibri"/>
              </a:rPr>
              <a:t>Participate in Data Science competitions</a:t>
            </a:r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82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2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3701" y="1735456"/>
            <a:ext cx="9427476" cy="335133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000" dirty="0" smtClean="0"/>
              <a:t>About Tensorflow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000" dirty="0" smtClean="0"/>
              <a:t>Building your first ML model - Linear Regression Model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000" dirty="0" smtClean="0"/>
              <a:t>Image Classification</a:t>
            </a:r>
            <a:r>
              <a:rPr lang="en-US" sz="2000" dirty="0" smtClean="0"/>
              <a:t> in Tensorflow – Transitioning to Functional APIs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000" dirty="0" smtClean="0"/>
              <a:t>Computer Vision in Tensorflow – Training a  Multi-Input Siamese Network</a:t>
            </a:r>
          </a:p>
        </p:txBody>
      </p:sp>
    </p:spTree>
    <p:extLst>
      <p:ext uri="{BB962C8B-B14F-4D97-AF65-F5344CB8AC3E}">
        <p14:creationId xmlns:p14="http://schemas.microsoft.com/office/powerpoint/2010/main" val="63655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1664" y="1434038"/>
            <a:ext cx="10565617" cy="45840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1600" dirty="0"/>
          </a:p>
          <a:p>
            <a:pPr marL="457200" lvl="1" indent="0">
              <a:lnSpc>
                <a:spcPct val="110000"/>
              </a:lnSpc>
              <a:spcAft>
                <a:spcPts val="200"/>
              </a:spcAft>
              <a:buNone/>
            </a:pPr>
            <a:r>
              <a:rPr lang="en-US" sz="2000" b="1" dirty="0" smtClean="0">
                <a:cs typeface="Calibri"/>
              </a:rPr>
              <a:t>1</a:t>
            </a:r>
            <a:r>
              <a:rPr lang="en-US" sz="2000" dirty="0" smtClean="0">
                <a:cs typeface="Calibri"/>
              </a:rPr>
              <a:t>:  What is Tensorflow?</a:t>
            </a:r>
            <a:endParaRPr lang="en-US" sz="2000" dirty="0">
              <a:cs typeface="Calibri"/>
            </a:endParaRPr>
          </a:p>
          <a:p>
            <a:pPr marL="1257300" lvl="2" indent="-342900">
              <a:lnSpc>
                <a:spcPct val="110000"/>
              </a:lnSpc>
              <a:spcAft>
                <a:spcPts val="200"/>
              </a:spcAft>
            </a:pPr>
            <a:r>
              <a:rPr lang="en-US" dirty="0" smtClean="0">
                <a:cs typeface="Calibri"/>
              </a:rPr>
              <a:t>Created by Google AI</a:t>
            </a:r>
          </a:p>
          <a:p>
            <a:pPr marL="1257300" lvl="2" indent="-342900">
              <a:lnSpc>
                <a:spcPct val="110000"/>
              </a:lnSpc>
            </a:pPr>
            <a:r>
              <a:rPr lang="en-US" dirty="0" smtClean="0">
                <a:cs typeface="Calibri"/>
              </a:rPr>
              <a:t>In simple terms, it’s an open source Python library to build and train models using data flow graphs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2000" dirty="0">
              <a:cs typeface="Calibri"/>
            </a:endParaRPr>
          </a:p>
          <a:p>
            <a:pPr marL="457200" lvl="1" indent="0">
              <a:lnSpc>
                <a:spcPct val="110000"/>
              </a:lnSpc>
              <a:spcAft>
                <a:spcPts val="200"/>
              </a:spcAft>
              <a:buNone/>
            </a:pPr>
            <a:r>
              <a:rPr lang="en-US" sz="2000" b="1" dirty="0">
                <a:cs typeface="Calibri"/>
              </a:rPr>
              <a:t>2</a:t>
            </a:r>
            <a:r>
              <a:rPr lang="en-US" sz="2000" dirty="0" smtClean="0">
                <a:cs typeface="Calibri"/>
              </a:rPr>
              <a:t>: Provides two APIs</a:t>
            </a:r>
          </a:p>
          <a:p>
            <a:pPr marL="1257300" lvl="2" indent="-342900">
              <a:lnSpc>
                <a:spcPct val="110000"/>
              </a:lnSpc>
              <a:spcAft>
                <a:spcPts val="200"/>
              </a:spcAft>
            </a:pPr>
            <a:r>
              <a:rPr lang="en-US" dirty="0" smtClean="0">
                <a:cs typeface="Calibri"/>
              </a:rPr>
              <a:t>Sequential API – useful for simple models</a:t>
            </a:r>
          </a:p>
          <a:p>
            <a:pPr marL="1257300" lvl="2" indent="-342900">
              <a:lnSpc>
                <a:spcPct val="110000"/>
              </a:lnSpc>
              <a:spcAft>
                <a:spcPts val="200"/>
              </a:spcAft>
            </a:pPr>
            <a:r>
              <a:rPr lang="en-US" dirty="0" smtClean="0">
                <a:cs typeface="Calibri"/>
              </a:rPr>
              <a:t>Functional API – useful for complex models</a:t>
            </a:r>
          </a:p>
          <a:p>
            <a:pPr marL="1257300" lvl="2" indent="-342900">
              <a:lnSpc>
                <a:spcPct val="110000"/>
              </a:lnSpc>
              <a:spcAft>
                <a:spcPts val="200"/>
              </a:spcAft>
            </a:pPr>
            <a:endParaRPr lang="en-US" dirty="0" smtClean="0">
              <a:cs typeface="Calibri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100" b="1" dirty="0" smtClean="0">
                <a:cs typeface="Calibri"/>
              </a:rPr>
              <a:t>3</a:t>
            </a:r>
            <a:r>
              <a:rPr lang="en-US" sz="2100" dirty="0" smtClean="0">
                <a:cs typeface="Calibri"/>
              </a:rPr>
              <a:t>: Computations in Tensorflow are done using tensors which are multi-dimensional arrays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2100" dirty="0">
              <a:cs typeface="Calibri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100" b="1" dirty="0" smtClean="0">
                <a:cs typeface="Calibri"/>
              </a:rPr>
              <a:t>4</a:t>
            </a:r>
            <a:r>
              <a:rPr lang="en-US" sz="2100" dirty="0" smtClean="0">
                <a:cs typeface="Calibri"/>
              </a:rPr>
              <a:t>: </a:t>
            </a:r>
            <a:r>
              <a:rPr lang="en-US" sz="2100" dirty="0" smtClean="0">
                <a:cs typeface="Calibri"/>
              </a:rPr>
              <a:t>For this session, you should be familiar with the basics of Deep Learning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2100" dirty="0">
              <a:cs typeface="Calibri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100" b="1" dirty="0" smtClean="0">
                <a:cs typeface="Calibri"/>
              </a:rPr>
              <a:t>5</a:t>
            </a:r>
            <a:r>
              <a:rPr lang="en-US" sz="2100" dirty="0" smtClean="0">
                <a:cs typeface="Calibri"/>
              </a:rPr>
              <a:t>: From job perspective, every Dat</a:t>
            </a:r>
            <a:r>
              <a:rPr lang="en-US" sz="2100" dirty="0" smtClean="0">
                <a:cs typeface="Calibri"/>
              </a:rPr>
              <a:t>a Scientist should have implemented a few deep learning models since interviews are driven on your experience with data science and machine learning</a:t>
            </a:r>
          </a:p>
          <a:p>
            <a:pPr lvl="2">
              <a:lnSpc>
                <a:spcPct val="110000"/>
              </a:lnSpc>
            </a:pPr>
            <a:r>
              <a:rPr lang="en-US" sz="1700" dirty="0" smtClean="0">
                <a:cs typeface="Calibri"/>
              </a:rPr>
              <a:t>Lots of standard problems lik</a:t>
            </a:r>
            <a:r>
              <a:rPr lang="en-US" sz="1700" dirty="0" smtClean="0">
                <a:cs typeface="Calibri"/>
              </a:rPr>
              <a:t>e sentiment analysis, image classification etc</a:t>
            </a:r>
            <a:endParaRPr lang="en-US" sz="1700" dirty="0" smtClean="0">
              <a:cs typeface="Calibri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sz="2100" dirty="0" smtClean="0"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DD53DE1-A514-46E2-AF46-D214930E952D}"/>
              </a:ext>
            </a:extLst>
          </p:cNvPr>
          <p:cNvSpPr txBox="1">
            <a:spLocks/>
          </p:cNvSpPr>
          <p:nvPr/>
        </p:nvSpPr>
        <p:spPr>
          <a:xfrm>
            <a:off x="411211" y="216479"/>
            <a:ext cx="10515600" cy="902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rPr>
              <a:t>About Tensorflow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 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lang="en-US" sz="2200" noProof="0" dirty="0" smtClean="0">
                <a:solidFill>
                  <a:prstClr val="black"/>
                </a:solidFill>
                <a:latin typeface="Calibri Light" panose="020F0302020204030204"/>
              </a:rPr>
              <a:t> A quick introduction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5723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1664" y="1434037"/>
            <a:ext cx="10565617" cy="51888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600" dirty="0"/>
          </a:p>
          <a:p>
            <a:pPr marL="457200" lvl="1" indent="0">
              <a:lnSpc>
                <a:spcPct val="110000"/>
              </a:lnSpc>
              <a:spcAft>
                <a:spcPts val="200"/>
              </a:spcAft>
              <a:buNone/>
            </a:pPr>
            <a:r>
              <a:rPr lang="en-US" sz="2000" b="1" dirty="0" smtClean="0">
                <a:cs typeface="Calibri"/>
              </a:rPr>
              <a:t>1</a:t>
            </a:r>
            <a:r>
              <a:rPr lang="en-US" sz="2000" dirty="0" smtClean="0">
                <a:cs typeface="Calibri"/>
              </a:rPr>
              <a:t>: </a:t>
            </a:r>
            <a:r>
              <a:rPr lang="en-US" sz="2000" dirty="0" smtClean="0">
                <a:cs typeface="Calibri"/>
              </a:rPr>
              <a:t>Import or Load Data – lots </a:t>
            </a:r>
            <a:r>
              <a:rPr lang="en-US" sz="2000" dirty="0" smtClean="0">
                <a:cs typeface="Calibri"/>
              </a:rPr>
              <a:t>of </a:t>
            </a:r>
            <a:r>
              <a:rPr lang="en-US" sz="2000" dirty="0" smtClean="0">
                <a:cs typeface="Calibri"/>
              </a:rPr>
              <a:t>data available in </a:t>
            </a:r>
            <a:r>
              <a:rPr lang="en-US" sz="2000" dirty="0" err="1" smtClean="0">
                <a:cs typeface="Calibri"/>
              </a:rPr>
              <a:t>tfds</a:t>
            </a:r>
            <a:r>
              <a:rPr lang="en-US" sz="2000" dirty="0" smtClean="0">
                <a:cs typeface="Calibri"/>
              </a:rPr>
              <a:t> library or use Data Generators</a:t>
            </a:r>
          </a:p>
          <a:p>
            <a:pPr marL="457200" lvl="1" indent="0">
              <a:lnSpc>
                <a:spcPct val="110000"/>
              </a:lnSpc>
              <a:spcAft>
                <a:spcPts val="200"/>
              </a:spcAft>
              <a:buNone/>
            </a:pPr>
            <a:endParaRPr lang="en-US" sz="2000" b="1" dirty="0" smtClean="0">
              <a:cs typeface="Calibri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b="1" dirty="0" smtClean="0">
                <a:cs typeface="Calibri"/>
              </a:rPr>
              <a:t>2</a:t>
            </a:r>
            <a:r>
              <a:rPr lang="en-US" sz="2000" dirty="0" smtClean="0">
                <a:cs typeface="Calibri"/>
              </a:rPr>
              <a:t>: Dat</a:t>
            </a:r>
            <a:r>
              <a:rPr lang="en-US" sz="2000" dirty="0" smtClean="0">
                <a:cs typeface="Calibri"/>
              </a:rPr>
              <a:t>a Preparation/Cleaning - depends on the data</a:t>
            </a:r>
          </a:p>
          <a:p>
            <a:pPr lvl="2">
              <a:lnSpc>
                <a:spcPct val="110000"/>
              </a:lnSpc>
            </a:pPr>
            <a:r>
              <a:rPr lang="en-US" sz="1600" dirty="0" smtClean="0">
                <a:cs typeface="Calibri"/>
              </a:rPr>
              <a:t>In NLP tasks, we can use </a:t>
            </a:r>
            <a:r>
              <a:rPr lang="en-US" sz="1600" dirty="0" err="1" smtClean="0">
                <a:cs typeface="Calibri"/>
              </a:rPr>
              <a:t>nltk</a:t>
            </a:r>
            <a:r>
              <a:rPr lang="en-US" sz="1600" dirty="0" smtClean="0">
                <a:cs typeface="Calibri"/>
              </a:rPr>
              <a:t>, </a:t>
            </a:r>
            <a:r>
              <a:rPr lang="en-US" sz="1600" dirty="0" err="1" smtClean="0">
                <a:cs typeface="Calibri"/>
              </a:rPr>
              <a:t>beautifulSoup</a:t>
            </a:r>
            <a:r>
              <a:rPr lang="en-US" sz="1600" dirty="0" smtClean="0">
                <a:cs typeface="Calibri"/>
              </a:rPr>
              <a:t> etc to clean data</a:t>
            </a:r>
          </a:p>
          <a:p>
            <a:pPr lvl="2">
              <a:lnSpc>
                <a:spcPct val="110000"/>
              </a:lnSpc>
            </a:pPr>
            <a:r>
              <a:rPr lang="en-US" sz="1600" dirty="0" smtClean="0">
                <a:cs typeface="Calibri"/>
              </a:rPr>
              <a:t>For Computer Vision Tasks, we can use data augmentation techniques to reduce overfitting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2000" dirty="0" smtClean="0">
              <a:cs typeface="Calibri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b="1" dirty="0" smtClean="0">
                <a:cs typeface="Calibri"/>
              </a:rPr>
              <a:t>3</a:t>
            </a:r>
            <a:r>
              <a:rPr lang="en-US" sz="2000" dirty="0" smtClean="0">
                <a:cs typeface="Calibri"/>
              </a:rPr>
              <a:t>: Define model hyperparameters like learning rate etc – need to tune those during training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2000" dirty="0" smtClean="0">
              <a:cs typeface="Calibri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b="1" dirty="0" smtClean="0">
                <a:cs typeface="Calibri"/>
              </a:rPr>
              <a:t>4</a:t>
            </a:r>
            <a:r>
              <a:rPr lang="en-US" sz="2000" dirty="0" smtClean="0">
                <a:cs typeface="Calibri"/>
              </a:rPr>
              <a:t>: Define model architecture – consists of one or more layers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2000" dirty="0" smtClean="0">
              <a:cs typeface="Calibri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b="1" dirty="0" smtClean="0">
                <a:cs typeface="Calibri"/>
              </a:rPr>
              <a:t>5</a:t>
            </a:r>
            <a:r>
              <a:rPr lang="en-US" sz="2000" dirty="0" smtClean="0">
                <a:cs typeface="Calibri"/>
              </a:rPr>
              <a:t>: Specify training configuration like loss function, optimizer etc with </a:t>
            </a:r>
            <a:r>
              <a:rPr lang="en-US" sz="2000" i="1" dirty="0" err="1" smtClean="0">
                <a:cs typeface="Calibri"/>
              </a:rPr>
              <a:t>model.compile</a:t>
            </a:r>
            <a:r>
              <a:rPr lang="en-US" sz="2000" i="1" dirty="0" smtClean="0">
                <a:cs typeface="Calibri"/>
              </a:rPr>
              <a:t>()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2000" i="1" dirty="0" smtClean="0">
              <a:cs typeface="Calibri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b="1" dirty="0" smtClean="0">
                <a:cs typeface="Calibri"/>
              </a:rPr>
              <a:t>6</a:t>
            </a:r>
            <a:r>
              <a:rPr lang="en-US" sz="2000" dirty="0" smtClean="0">
                <a:cs typeface="Calibri"/>
              </a:rPr>
              <a:t>: Train the model using </a:t>
            </a:r>
            <a:r>
              <a:rPr lang="en-US" sz="2000" i="1" dirty="0" err="1" smtClean="0">
                <a:cs typeface="Calibri"/>
              </a:rPr>
              <a:t>model.fit</a:t>
            </a:r>
            <a:r>
              <a:rPr lang="en-US" sz="2000" i="1" dirty="0" smtClean="0">
                <a:cs typeface="Calibri"/>
              </a:rPr>
              <a:t>()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2000" i="1" dirty="0" smtClean="0">
              <a:cs typeface="Calibri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b="1" dirty="0" smtClean="0">
                <a:cs typeface="Calibri"/>
              </a:rPr>
              <a:t>7</a:t>
            </a:r>
            <a:r>
              <a:rPr lang="en-US" sz="2000" dirty="0" smtClean="0">
                <a:cs typeface="Calibri"/>
              </a:rPr>
              <a:t>: Evaluate the model</a:t>
            </a:r>
            <a:endParaRPr lang="en-US" sz="2100" dirty="0"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DD53DE1-A514-46E2-AF46-D214930E952D}"/>
              </a:ext>
            </a:extLst>
          </p:cNvPr>
          <p:cNvSpPr txBox="1">
            <a:spLocks/>
          </p:cNvSpPr>
          <p:nvPr/>
        </p:nvSpPr>
        <p:spPr>
          <a:xfrm>
            <a:off x="411211" y="216479"/>
            <a:ext cx="10515600" cy="902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Build Your First ML model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 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Genera</a:t>
            </a:r>
            <a:r>
              <a:rPr lang="en-US" sz="2200" dirty="0" smtClean="0">
                <a:solidFill>
                  <a:prstClr val="black"/>
                </a:solidFill>
                <a:latin typeface="Calibri Light" panose="020F0302020204030204"/>
              </a:rPr>
              <a:t>l Outline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1322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1664" y="1434037"/>
            <a:ext cx="10565617" cy="51888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1600" dirty="0"/>
          </a:p>
          <a:p>
            <a:pPr marL="457200" lvl="1" indent="0">
              <a:lnSpc>
                <a:spcPct val="110000"/>
              </a:lnSpc>
              <a:spcAft>
                <a:spcPts val="200"/>
              </a:spcAft>
              <a:buNone/>
            </a:pPr>
            <a:r>
              <a:rPr lang="en-US" sz="2000" b="1" dirty="0" smtClean="0">
                <a:cs typeface="Calibri"/>
              </a:rPr>
              <a:t>1</a:t>
            </a:r>
            <a:r>
              <a:rPr lang="en-US" sz="2000" dirty="0" smtClean="0">
                <a:cs typeface="Calibri"/>
              </a:rPr>
              <a:t>: Flatten Layer – Converts a 2-dimensional input to 1-dimensions</a:t>
            </a:r>
          </a:p>
          <a:p>
            <a:pPr marL="914400" lvl="1" indent="-457200">
              <a:lnSpc>
                <a:spcPct val="110000"/>
              </a:lnSpc>
              <a:spcAft>
                <a:spcPts val="200"/>
              </a:spcAft>
              <a:buAutoNum type="arabicPeriod"/>
            </a:pPr>
            <a:endParaRPr lang="en-US" sz="2000" b="1" dirty="0" smtClean="0">
              <a:cs typeface="Calibri"/>
            </a:endParaRPr>
          </a:p>
          <a:p>
            <a:pPr marL="457200" lvl="1" indent="0">
              <a:lnSpc>
                <a:spcPct val="110000"/>
              </a:lnSpc>
              <a:spcAft>
                <a:spcPts val="200"/>
              </a:spcAft>
              <a:buNone/>
            </a:pPr>
            <a:r>
              <a:rPr lang="en-US" sz="2000" b="1" dirty="0">
                <a:cs typeface="Calibri"/>
              </a:rPr>
              <a:t>2</a:t>
            </a:r>
            <a:r>
              <a:rPr lang="en-US" sz="2000" dirty="0" smtClean="0">
                <a:cs typeface="Calibri"/>
              </a:rPr>
              <a:t>: Dense Layers – A layer of neurons</a:t>
            </a:r>
          </a:p>
          <a:p>
            <a:pPr marL="457200" lvl="1" indent="0">
              <a:lnSpc>
                <a:spcPct val="110000"/>
              </a:lnSpc>
              <a:spcAft>
                <a:spcPts val="200"/>
              </a:spcAft>
              <a:buNone/>
            </a:pPr>
            <a:endParaRPr lang="en-US" sz="2000" b="1" dirty="0" smtClean="0">
              <a:cs typeface="Calibri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b="1" dirty="0">
                <a:cs typeface="Calibri"/>
              </a:rPr>
              <a:t>3</a:t>
            </a:r>
            <a:r>
              <a:rPr lang="en-US" sz="2000" dirty="0" smtClean="0">
                <a:cs typeface="Calibri"/>
              </a:rPr>
              <a:t>: Convolutional Layers – applies a set of filters to learn complex features</a:t>
            </a:r>
            <a:endParaRPr lang="en-US" sz="1600" dirty="0" smtClean="0">
              <a:cs typeface="Calibri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sz="2000" dirty="0" smtClean="0">
              <a:cs typeface="Calibri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b="1" dirty="0">
                <a:cs typeface="Calibri"/>
              </a:rPr>
              <a:t>4</a:t>
            </a:r>
            <a:r>
              <a:rPr lang="en-US" sz="2000" dirty="0" smtClean="0">
                <a:cs typeface="Calibri"/>
              </a:rPr>
              <a:t>: </a:t>
            </a:r>
            <a:r>
              <a:rPr lang="en-US" sz="2000" dirty="0" err="1" smtClean="0">
                <a:cs typeface="Calibri"/>
              </a:rPr>
              <a:t>MaxPool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smtClean="0">
                <a:cs typeface="Calibri"/>
              </a:rPr>
              <a:t>Layers – usually followed by Convolutional Layers. Highlights the dominant features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2000" dirty="0" smtClean="0">
              <a:cs typeface="Calibri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b="1" dirty="0">
                <a:cs typeface="Calibri"/>
              </a:rPr>
              <a:t>5</a:t>
            </a:r>
            <a:r>
              <a:rPr lang="en-US" sz="2000" dirty="0" smtClean="0">
                <a:cs typeface="Calibri"/>
              </a:rPr>
              <a:t>: LSTM Layers – Useful for textual data. Takes into account context of the words while learning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2000" dirty="0" smtClean="0">
              <a:cs typeface="Calibri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b="1" dirty="0">
                <a:cs typeface="Calibri"/>
              </a:rPr>
              <a:t>6</a:t>
            </a:r>
            <a:r>
              <a:rPr lang="en-US" sz="2000" dirty="0" smtClean="0">
                <a:cs typeface="Calibri"/>
              </a:rPr>
              <a:t>: Lambda Layer – Used to execute arbitrary expressions as a Layer</a:t>
            </a:r>
            <a:endParaRPr lang="en-US" sz="2000" i="1" dirty="0" smtClean="0">
              <a:cs typeface="Calibri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sz="2000" i="1" dirty="0" smtClean="0">
              <a:cs typeface="Calibri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b="1" dirty="0">
                <a:cs typeface="Calibri"/>
              </a:rPr>
              <a:t>7</a:t>
            </a:r>
            <a:r>
              <a:rPr lang="en-US" sz="2000" dirty="0" smtClean="0">
                <a:cs typeface="Calibri"/>
              </a:rPr>
              <a:t>: Embedding Layers – Contains vector representation of words in vocabulary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2000" i="1" dirty="0">
              <a:cs typeface="Calibri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b="1" dirty="0" smtClean="0">
                <a:cs typeface="Calibri"/>
              </a:rPr>
              <a:t>8</a:t>
            </a:r>
            <a:r>
              <a:rPr lang="en-US" sz="2000" dirty="0" smtClean="0">
                <a:cs typeface="Calibri"/>
              </a:rPr>
              <a:t>: We can also design Custom Layers</a:t>
            </a:r>
            <a:endParaRPr lang="en-US" sz="2000" i="1" dirty="0" smtClean="0"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DD53DE1-A514-46E2-AF46-D214930E952D}"/>
              </a:ext>
            </a:extLst>
          </p:cNvPr>
          <p:cNvSpPr txBox="1">
            <a:spLocks/>
          </p:cNvSpPr>
          <p:nvPr/>
        </p:nvSpPr>
        <p:spPr>
          <a:xfrm>
            <a:off x="411211" y="216479"/>
            <a:ext cx="10515600" cy="902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Build Your First ML model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 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A Brief About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the Various Layers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564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1664" y="1434038"/>
            <a:ext cx="10565617" cy="48990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600" dirty="0"/>
          </a:p>
          <a:p>
            <a:pPr marL="457200" lvl="1" indent="0">
              <a:lnSpc>
                <a:spcPct val="110000"/>
              </a:lnSpc>
              <a:spcAft>
                <a:spcPts val="200"/>
              </a:spcAft>
              <a:buNone/>
            </a:pPr>
            <a:r>
              <a:rPr lang="en-US" sz="2000" b="1" dirty="0" smtClean="0">
                <a:cs typeface="Calibri"/>
              </a:rPr>
              <a:t>1</a:t>
            </a:r>
            <a:r>
              <a:rPr lang="en-US" sz="2000" dirty="0" smtClean="0">
                <a:cs typeface="Calibri"/>
              </a:rPr>
              <a:t>: With Linear Regression, we learn a linear model through data by minimizing loss function</a:t>
            </a:r>
          </a:p>
          <a:p>
            <a:pPr marL="457200" lvl="1" indent="0">
              <a:lnSpc>
                <a:spcPct val="110000"/>
              </a:lnSpc>
              <a:spcAft>
                <a:spcPts val="200"/>
              </a:spcAft>
              <a:buNone/>
            </a:pPr>
            <a:endParaRPr lang="en-US" sz="2000" dirty="0">
              <a:cs typeface="Calibri"/>
            </a:endParaRPr>
          </a:p>
          <a:p>
            <a:pPr marL="457200" lvl="1" indent="0">
              <a:lnSpc>
                <a:spcPct val="110000"/>
              </a:lnSpc>
              <a:spcAft>
                <a:spcPts val="200"/>
              </a:spcAft>
              <a:buNone/>
            </a:pPr>
            <a:r>
              <a:rPr lang="en-US" sz="2000" b="1" dirty="0" smtClean="0">
                <a:cs typeface="Calibri"/>
              </a:rPr>
              <a:t>2: </a:t>
            </a:r>
            <a:r>
              <a:rPr lang="en-US" sz="2000" dirty="0" smtClean="0">
                <a:cs typeface="Calibri"/>
              </a:rPr>
              <a:t>Model Architecture: Contains one dense Layer</a:t>
            </a:r>
            <a:endParaRPr lang="en-US" sz="2000" b="1" dirty="0" smtClean="0">
              <a:cs typeface="Calibri"/>
            </a:endParaRPr>
          </a:p>
          <a:p>
            <a:pPr marL="457200" lvl="1" indent="0">
              <a:lnSpc>
                <a:spcPct val="110000"/>
              </a:lnSpc>
              <a:spcAft>
                <a:spcPts val="200"/>
              </a:spcAft>
              <a:buNone/>
            </a:pPr>
            <a:endParaRPr lang="en-US" sz="2000" b="1" dirty="0" smtClean="0">
              <a:cs typeface="Calibri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sz="2000" b="1" dirty="0" smtClean="0">
              <a:cs typeface="Calibri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sz="2000" b="1" dirty="0">
              <a:cs typeface="Calibri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b="1" dirty="0" smtClean="0">
                <a:cs typeface="Calibri"/>
              </a:rPr>
              <a:t>3</a:t>
            </a:r>
            <a:r>
              <a:rPr lang="en-US" sz="2000" dirty="0" smtClean="0">
                <a:cs typeface="Calibri"/>
              </a:rPr>
              <a:t>: What does an optimizer do</a:t>
            </a:r>
          </a:p>
          <a:p>
            <a:pPr lvl="2">
              <a:lnSpc>
                <a:spcPct val="110000"/>
              </a:lnSpc>
            </a:pPr>
            <a:r>
              <a:rPr lang="en-US" sz="1600" dirty="0" smtClean="0">
                <a:cs typeface="Calibri"/>
              </a:rPr>
              <a:t>Optimizers minimize the loss value based on gradient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2000" b="1" dirty="0" smtClean="0">
              <a:cs typeface="Calibri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b="1" dirty="0">
                <a:cs typeface="Calibri"/>
              </a:rPr>
              <a:t>4</a:t>
            </a:r>
            <a:r>
              <a:rPr lang="en-US" sz="2000" dirty="0" smtClean="0">
                <a:cs typeface="Calibri"/>
              </a:rPr>
              <a:t>: Loss function: </a:t>
            </a:r>
            <a:r>
              <a:rPr lang="en-US" sz="2000" i="1" dirty="0" smtClean="0">
                <a:cs typeface="Calibri"/>
              </a:rPr>
              <a:t>Mean-Squared Error</a:t>
            </a:r>
          </a:p>
          <a:p>
            <a:pPr lvl="2">
              <a:lnSpc>
                <a:spcPct val="110000"/>
              </a:lnSpc>
            </a:pPr>
            <a:r>
              <a:rPr lang="en-US" sz="1600" dirty="0" smtClean="0">
                <a:cs typeface="Calibri"/>
              </a:rPr>
              <a:t>Loss function should be chosen such that it’s high when model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1600" dirty="0" smtClean="0">
                <a:cs typeface="Calibri"/>
              </a:rPr>
              <a:t>      prediction is not accurate and should be low when model is accurate</a:t>
            </a:r>
          </a:p>
          <a:p>
            <a:pPr lvl="2">
              <a:lnSpc>
                <a:spcPct val="110000"/>
              </a:lnSpc>
            </a:pPr>
            <a:endParaRPr lang="en-US" sz="1600" dirty="0" smtClean="0"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DD53DE1-A514-46E2-AF46-D214930E952D}"/>
              </a:ext>
            </a:extLst>
          </p:cNvPr>
          <p:cNvSpPr txBox="1">
            <a:spLocks/>
          </p:cNvSpPr>
          <p:nvPr/>
        </p:nvSpPr>
        <p:spPr>
          <a:xfrm>
            <a:off x="411211" y="216479"/>
            <a:ext cx="10515600" cy="902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Build Your First ML model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 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Linear Regression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314" y="4085313"/>
            <a:ext cx="3185497" cy="20507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12" y="2286000"/>
            <a:ext cx="3531698" cy="160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6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1664" y="1434038"/>
            <a:ext cx="10565617" cy="48990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457200" lvl="1" indent="0">
              <a:lnSpc>
                <a:spcPct val="110000"/>
              </a:lnSpc>
              <a:spcAft>
                <a:spcPts val="200"/>
              </a:spcAft>
              <a:buNone/>
            </a:pPr>
            <a:r>
              <a:rPr lang="en-US" sz="2000" b="1" dirty="0" smtClean="0">
                <a:cs typeface="Calibri"/>
              </a:rPr>
              <a:t>1</a:t>
            </a:r>
            <a:r>
              <a:rPr lang="en-US" sz="2000" dirty="0" smtClean="0">
                <a:cs typeface="Calibri"/>
              </a:rPr>
              <a:t>: In Image Classification problems, we train a model to </a:t>
            </a:r>
          </a:p>
          <a:p>
            <a:pPr marL="457200" lvl="1" indent="0">
              <a:lnSpc>
                <a:spcPct val="110000"/>
              </a:lnSpc>
              <a:spcAft>
                <a:spcPts val="200"/>
              </a:spcAft>
              <a:buNone/>
            </a:pPr>
            <a:r>
              <a:rPr lang="en-US" sz="2000" dirty="0">
                <a:cs typeface="Calibri"/>
              </a:rPr>
              <a:t> </a:t>
            </a:r>
            <a:r>
              <a:rPr lang="en-US" sz="2000" dirty="0" smtClean="0">
                <a:cs typeface="Calibri"/>
              </a:rPr>
              <a:t>    </a:t>
            </a:r>
            <a:r>
              <a:rPr lang="en-US" sz="2000" dirty="0" smtClean="0">
                <a:cs typeface="Calibri"/>
              </a:rPr>
              <a:t>predict the label of each test image</a:t>
            </a:r>
          </a:p>
          <a:p>
            <a:pPr marL="457200" lvl="1" indent="0">
              <a:lnSpc>
                <a:spcPct val="110000"/>
              </a:lnSpc>
              <a:spcAft>
                <a:spcPts val="200"/>
              </a:spcAft>
              <a:buNone/>
            </a:pPr>
            <a:endParaRPr lang="en-US" sz="2000" dirty="0">
              <a:cs typeface="Calibri"/>
            </a:endParaRPr>
          </a:p>
          <a:p>
            <a:pPr marL="457200" lvl="1" indent="0">
              <a:lnSpc>
                <a:spcPct val="110000"/>
              </a:lnSpc>
              <a:spcAft>
                <a:spcPts val="200"/>
              </a:spcAft>
              <a:buNone/>
            </a:pPr>
            <a:r>
              <a:rPr lang="en-US" sz="2000" b="1" dirty="0" smtClean="0">
                <a:cs typeface="Calibri"/>
              </a:rPr>
              <a:t>2: </a:t>
            </a:r>
            <a:r>
              <a:rPr lang="en-US" sz="2000" dirty="0" smtClean="0">
                <a:cs typeface="Calibri"/>
              </a:rPr>
              <a:t>Model Architecture:</a:t>
            </a:r>
          </a:p>
          <a:p>
            <a:pPr lvl="2">
              <a:lnSpc>
                <a:spcPct val="110000"/>
              </a:lnSpc>
              <a:spcAft>
                <a:spcPts val="200"/>
              </a:spcAft>
            </a:pPr>
            <a:r>
              <a:rPr lang="en-US" sz="1600" dirty="0" smtClean="0">
                <a:cs typeface="Calibri"/>
              </a:rPr>
              <a:t>Usually a combination of CNN, Dense Layers</a:t>
            </a:r>
          </a:p>
          <a:p>
            <a:pPr lvl="2">
              <a:lnSpc>
                <a:spcPct val="110000"/>
              </a:lnSpc>
              <a:spcAft>
                <a:spcPts val="200"/>
              </a:spcAft>
            </a:pPr>
            <a:r>
              <a:rPr lang="en-US" sz="1600" dirty="0" smtClean="0">
                <a:cs typeface="Calibri"/>
              </a:rPr>
              <a:t>Depends on data size and complexity</a:t>
            </a:r>
          </a:p>
          <a:p>
            <a:pPr lvl="2">
              <a:lnSpc>
                <a:spcPct val="110000"/>
              </a:lnSpc>
              <a:spcAft>
                <a:spcPts val="200"/>
              </a:spcAft>
            </a:pPr>
            <a:r>
              <a:rPr lang="en-US" sz="1600" dirty="0" smtClean="0">
                <a:cs typeface="Calibri"/>
              </a:rPr>
              <a:t>Number of parameters: 2,43,786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2000" b="1" dirty="0" smtClean="0">
              <a:cs typeface="Calibri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b="1" dirty="0" smtClean="0">
                <a:cs typeface="Calibri"/>
              </a:rPr>
              <a:t>3: </a:t>
            </a:r>
            <a:r>
              <a:rPr lang="en-US" sz="2000" dirty="0" smtClean="0">
                <a:cs typeface="Calibri"/>
              </a:rPr>
              <a:t>Functional API:</a:t>
            </a:r>
            <a:endParaRPr lang="en-US" sz="2000" b="1" dirty="0" smtClean="0">
              <a:cs typeface="Calibri"/>
            </a:endParaRPr>
          </a:p>
          <a:p>
            <a:pPr lvl="1">
              <a:lnSpc>
                <a:spcPct val="110000"/>
              </a:lnSpc>
            </a:pPr>
            <a:r>
              <a:rPr lang="en-US" sz="1600" dirty="0">
                <a:cs typeface="Calibri"/>
              </a:rPr>
              <a:t>C</a:t>
            </a:r>
            <a:r>
              <a:rPr lang="en-US" sz="1600" dirty="0" smtClean="0">
                <a:cs typeface="Calibri"/>
              </a:rPr>
              <a:t>ontains three parts: Input Layer, Deep Network, Model Definition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DD53DE1-A514-46E2-AF46-D214930E952D}"/>
              </a:ext>
            </a:extLst>
          </p:cNvPr>
          <p:cNvSpPr txBox="1">
            <a:spLocks/>
          </p:cNvSpPr>
          <p:nvPr/>
        </p:nvSpPr>
        <p:spPr>
          <a:xfrm>
            <a:off x="411211" y="216479"/>
            <a:ext cx="10515600" cy="902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 smtClean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rPr>
              <a:t>Transitioning to Functional APIs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Image Classification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317" y="600892"/>
            <a:ext cx="3958010" cy="610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1211" y="216479"/>
            <a:ext cx="10515600" cy="90257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Sequential API vs Functional API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 </a:t>
            </a:r>
            <a:r>
              <a:rPr lang="en-US" dirty="0"/>
              <a:t/>
            </a:r>
            <a:br>
              <a:rPr lang="en-US" dirty="0"/>
            </a:br>
            <a:endParaRPr lang="en-US" sz="2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062435"/>
            <a:ext cx="10088611" cy="411452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2000" dirty="0" smtClean="0"/>
              <a:t>Sequential APIs are simpler and easier to implement</a:t>
            </a:r>
          </a:p>
          <a:p>
            <a:pPr>
              <a:spcAft>
                <a:spcPts val="1800"/>
              </a:spcAft>
            </a:pPr>
            <a:r>
              <a:rPr lang="en-US" sz="2000" dirty="0" smtClean="0"/>
              <a:t>Sequential APIs allows us to create models layer-by-layer by stacking them</a:t>
            </a:r>
          </a:p>
          <a:p>
            <a:pPr>
              <a:spcAft>
                <a:spcPts val="1800"/>
              </a:spcAft>
            </a:pPr>
            <a:r>
              <a:rPr lang="en-US" sz="2000" dirty="0" smtClean="0">
                <a:cs typeface="Calibri"/>
              </a:rPr>
              <a:t>Sequential API doesn’t offer flexibility. It’s very difficult to implement complex models involving multiple inputs/outputs or shared layers</a:t>
            </a:r>
          </a:p>
          <a:p>
            <a:pPr>
              <a:spcAft>
                <a:spcPts val="1800"/>
              </a:spcAft>
            </a:pPr>
            <a:r>
              <a:rPr lang="en-US" sz="2000" dirty="0" smtClean="0">
                <a:cs typeface="Calibri"/>
              </a:rPr>
              <a:t>Functional APIs offers more flexibility. We can connect any laye</a:t>
            </a:r>
            <a:r>
              <a:rPr lang="en-US" sz="2000" dirty="0" smtClean="0">
                <a:cs typeface="Calibri"/>
              </a:rPr>
              <a:t>r to any other layer</a:t>
            </a:r>
            <a:endParaRPr lang="en-US" sz="2000" dirty="0">
              <a:cs typeface="Calibri"/>
            </a:endParaRPr>
          </a:p>
          <a:p>
            <a:pPr>
              <a:spcAft>
                <a:spcPts val="1800"/>
              </a:spcAft>
            </a:pPr>
            <a:r>
              <a:rPr lang="en-US" sz="2000" dirty="0" smtClean="0">
                <a:cs typeface="Calibri"/>
              </a:rPr>
              <a:t>For those familiar with OOPS concepts, Model Subclassing is another technique which offers even more flexibility than Functional APIs</a:t>
            </a:r>
            <a:endParaRPr lang="en-US" sz="1600" dirty="0"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187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1211" y="216479"/>
            <a:ext cx="10515600" cy="90257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Multi-input Siamese Network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 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Image Similarity</a:t>
            </a:r>
            <a:endParaRPr lang="en-US" sz="2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472968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lvl="1" indent="0">
              <a:lnSpc>
                <a:spcPct val="110000"/>
              </a:lnSpc>
              <a:spcAft>
                <a:spcPts val="200"/>
              </a:spcAft>
              <a:buNone/>
            </a:pPr>
            <a:r>
              <a:rPr lang="en-US" sz="2000" b="1" dirty="0">
                <a:cs typeface="Calibri"/>
              </a:rPr>
              <a:t>1</a:t>
            </a:r>
            <a:r>
              <a:rPr lang="en-US" sz="2000" dirty="0">
                <a:cs typeface="Calibri"/>
              </a:rPr>
              <a:t>: </a:t>
            </a:r>
            <a:r>
              <a:rPr lang="en-US" sz="2000" dirty="0" smtClean="0">
                <a:cs typeface="Calibri"/>
              </a:rPr>
              <a:t>A brief on Siamese Network:</a:t>
            </a:r>
          </a:p>
          <a:p>
            <a:pPr lvl="2">
              <a:lnSpc>
                <a:spcPct val="110000"/>
              </a:lnSpc>
              <a:spcAft>
                <a:spcPts val="200"/>
              </a:spcAft>
            </a:pPr>
            <a:r>
              <a:rPr lang="en-US" sz="1600" dirty="0" smtClean="0">
                <a:cs typeface="Calibri"/>
              </a:rPr>
              <a:t>A neural network that consists of multiple inputs</a:t>
            </a:r>
          </a:p>
          <a:p>
            <a:pPr lvl="2">
              <a:lnSpc>
                <a:spcPct val="110000"/>
              </a:lnSpc>
              <a:spcAft>
                <a:spcPts val="200"/>
              </a:spcAft>
            </a:pPr>
            <a:r>
              <a:rPr lang="en-US" sz="1600" dirty="0" smtClean="0">
                <a:cs typeface="Calibri"/>
              </a:rPr>
              <a:t>Weights are shared between those inputs</a:t>
            </a:r>
          </a:p>
          <a:p>
            <a:pPr lvl="2">
              <a:lnSpc>
                <a:spcPct val="110000"/>
              </a:lnSpc>
              <a:spcAft>
                <a:spcPts val="200"/>
              </a:spcAft>
            </a:pPr>
            <a:r>
              <a:rPr lang="en-US" sz="1600" dirty="0" smtClean="0">
                <a:cs typeface="Calibri"/>
              </a:rPr>
              <a:t>Useful to predict the similarity of inputs</a:t>
            </a:r>
          </a:p>
          <a:p>
            <a:pPr marL="457200" lvl="1" indent="0">
              <a:lnSpc>
                <a:spcPct val="110000"/>
              </a:lnSpc>
              <a:spcAft>
                <a:spcPts val="200"/>
              </a:spcAft>
              <a:buNone/>
            </a:pPr>
            <a:endParaRPr lang="en-US" sz="2000" b="1" dirty="0">
              <a:cs typeface="Calibri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b="1" dirty="0">
                <a:cs typeface="Calibri"/>
              </a:rPr>
              <a:t>2</a:t>
            </a:r>
            <a:r>
              <a:rPr lang="en-US" sz="2000" dirty="0">
                <a:cs typeface="Calibri"/>
              </a:rPr>
              <a:t>: </a:t>
            </a:r>
            <a:r>
              <a:rPr lang="en-US" sz="2000" dirty="0" smtClean="0">
                <a:cs typeface="Calibri"/>
              </a:rPr>
              <a:t>Loss function: contrastive loss</a:t>
            </a:r>
          </a:p>
          <a:p>
            <a:pPr lvl="2">
              <a:lnSpc>
                <a:spcPct val="110000"/>
              </a:lnSpc>
            </a:pPr>
            <a:r>
              <a:rPr lang="en-US" sz="1600" dirty="0" smtClean="0">
                <a:cs typeface="Calibri"/>
              </a:rPr>
              <a:t>If pairs are from same class, will try to minimize the Euclidean distance</a:t>
            </a:r>
          </a:p>
          <a:p>
            <a:pPr lvl="2">
              <a:lnSpc>
                <a:spcPct val="110000"/>
              </a:lnSpc>
            </a:pPr>
            <a:r>
              <a:rPr lang="en-US" sz="1600" dirty="0" smtClean="0">
                <a:cs typeface="Calibri"/>
              </a:rPr>
              <a:t>If pairs are from difference class, will </a:t>
            </a:r>
            <a:r>
              <a:rPr lang="en-US" sz="1600" dirty="0">
                <a:cs typeface="Calibri"/>
              </a:rPr>
              <a:t>try to </a:t>
            </a:r>
            <a:r>
              <a:rPr lang="en-US" sz="1600" dirty="0" smtClean="0">
                <a:cs typeface="Calibri"/>
              </a:rPr>
              <a:t>maximize </a:t>
            </a:r>
            <a:r>
              <a:rPr lang="en-US" sz="1600" dirty="0">
                <a:cs typeface="Calibri"/>
              </a:rPr>
              <a:t>the Euclidean distance</a:t>
            </a:r>
            <a:endParaRPr lang="en-US" sz="1600" dirty="0" smtClean="0">
              <a:cs typeface="Calibri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sz="2000" dirty="0" smtClean="0">
              <a:cs typeface="Calibri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sz="2000" dirty="0" smtClean="0">
              <a:cs typeface="Calibri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b="1" dirty="0" smtClean="0">
                <a:cs typeface="Calibri"/>
              </a:rPr>
              <a:t>3</a:t>
            </a:r>
            <a:r>
              <a:rPr lang="en-US" sz="2000" dirty="0" smtClean="0">
                <a:cs typeface="Calibri"/>
              </a:rPr>
              <a:t>: Optimizer: </a:t>
            </a:r>
            <a:r>
              <a:rPr lang="en-US" sz="2000" i="1" dirty="0" smtClean="0">
                <a:cs typeface="Calibri"/>
              </a:rPr>
              <a:t>RMSprop()</a:t>
            </a:r>
            <a:endParaRPr lang="en-US" sz="2000" dirty="0">
              <a:cs typeface="Calibri"/>
            </a:endParaRPr>
          </a:p>
          <a:p>
            <a:pPr lvl="2">
              <a:lnSpc>
                <a:spcPct val="110000"/>
              </a:lnSpc>
            </a:pPr>
            <a:r>
              <a:rPr lang="en-US" sz="1600" dirty="0" smtClean="0">
                <a:cs typeface="Calibri"/>
              </a:rPr>
              <a:t>It’s an adaptive optimizer</a:t>
            </a:r>
          </a:p>
          <a:p>
            <a:pPr lvl="2">
              <a:lnSpc>
                <a:spcPct val="110000"/>
              </a:lnSpc>
            </a:pPr>
            <a:r>
              <a:rPr lang="en-US" sz="1600" dirty="0" smtClean="0">
                <a:cs typeface="Calibri"/>
              </a:rPr>
              <a:t>Another popular options is </a:t>
            </a:r>
            <a:r>
              <a:rPr lang="en-US" sz="1600" i="1" dirty="0" smtClean="0">
                <a:cs typeface="Calibri"/>
              </a:rPr>
              <a:t>Adam() </a:t>
            </a:r>
            <a:r>
              <a:rPr lang="en-US" sz="1600" dirty="0" smtClean="0">
                <a:cs typeface="Calibri"/>
              </a:rPr>
              <a:t>optimizer</a:t>
            </a:r>
            <a:endParaRPr lang="en-US" sz="1600" i="1" dirty="0" smtClean="0">
              <a:cs typeface="Calibri" panose="020F0502020204030204"/>
            </a:endParaRPr>
          </a:p>
          <a:p>
            <a:pPr lvl="3">
              <a:buFont typeface="Courier New" panose="02070309020205020404" pitchFamily="49" charset="0"/>
              <a:buChar char="o"/>
            </a:pPr>
            <a:endParaRPr lang="en-US" sz="1600" dirty="0">
              <a:cs typeface="Calibri" panose="020F0502020204030204"/>
            </a:endParaRPr>
          </a:p>
          <a:p>
            <a:pPr lvl="3">
              <a:buFont typeface="Courier New" panose="02070309020205020404" pitchFamily="49" charset="0"/>
              <a:buChar char="o"/>
            </a:pPr>
            <a:endParaRPr lang="en-US" sz="1600" dirty="0" smtClean="0">
              <a:cs typeface="Calibri" panose="020F0502020204030204"/>
            </a:endParaRPr>
          </a:p>
          <a:p>
            <a:pPr lvl="3">
              <a:buFont typeface="Courier New" panose="02070309020205020404" pitchFamily="49" charset="0"/>
              <a:buChar char="o"/>
            </a:pPr>
            <a:endParaRPr lang="en-US" sz="1600" dirty="0">
              <a:cs typeface="Calibri" panose="020F0502020204030204"/>
            </a:endParaRPr>
          </a:p>
          <a:p>
            <a:pPr lvl="3">
              <a:buFont typeface="Courier New" panose="02070309020205020404" pitchFamily="49" charset="0"/>
              <a:buChar char="o"/>
            </a:pPr>
            <a:endParaRPr lang="en-US" sz="1600" dirty="0" smtClean="0">
              <a:cs typeface="Calibri" panose="020F0502020204030204"/>
            </a:endParaRPr>
          </a:p>
          <a:p>
            <a:pPr lvl="3">
              <a:buFont typeface="Courier New" panose="02070309020205020404" pitchFamily="49" charset="0"/>
              <a:buChar char="o"/>
            </a:pPr>
            <a:endParaRPr lang="en-US" sz="1600" dirty="0">
              <a:cs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684" y="1309757"/>
            <a:ext cx="5937963" cy="2338251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932552"/>
              </p:ext>
            </p:extLst>
          </p:nvPr>
        </p:nvGraphicFramePr>
        <p:xfrm>
          <a:off x="8267522" y="4001294"/>
          <a:ext cx="304364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319">
                  <a:extLst>
                    <a:ext uri="{9D8B030D-6E8A-4147-A177-3AD203B41FA5}">
                      <a16:colId xmlns:a16="http://schemas.microsoft.com/office/drawing/2014/main" val="2057515952"/>
                    </a:ext>
                  </a:extLst>
                </a:gridCol>
                <a:gridCol w="940020">
                  <a:extLst>
                    <a:ext uri="{9D8B030D-6E8A-4147-A177-3AD203B41FA5}">
                      <a16:colId xmlns:a16="http://schemas.microsoft.com/office/drawing/2014/main" val="1618008052"/>
                    </a:ext>
                  </a:extLst>
                </a:gridCol>
                <a:gridCol w="1280307">
                  <a:extLst>
                    <a:ext uri="{9D8B030D-6E8A-4147-A177-3AD203B41FA5}">
                      <a16:colId xmlns:a16="http://schemas.microsoft.com/office/drawing/2014/main" val="1472264332"/>
                    </a:ext>
                  </a:extLst>
                </a:gridCol>
              </a:tblGrid>
              <a:tr h="28662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y_true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y_pred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Loss value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829640"/>
                  </a:ext>
                </a:extLst>
              </a:tr>
              <a:tr h="16378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021566"/>
                  </a:ext>
                </a:extLst>
              </a:tr>
              <a:tr h="16378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600719"/>
                  </a:ext>
                </a:extLst>
              </a:tr>
              <a:tr h="16378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198031"/>
                  </a:ext>
                </a:extLst>
              </a:tr>
              <a:tr h="16378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875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14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816</Words>
  <Application>Microsoft Office PowerPoint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1_Office Theme</vt:lpstr>
      <vt:lpstr>Tensorflow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Sequential API vs Functional API   </vt:lpstr>
      <vt:lpstr>Multi-input Siamese Network    Image Similarity</vt:lpstr>
      <vt:lpstr>Multi-output Network    </vt:lpstr>
      <vt:lpstr>Next Steps  </vt:lpstr>
      <vt:lpstr>Thanks</vt:lpstr>
    </vt:vector>
  </TitlesOfParts>
  <Company>Infoedge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Rasesh Gupta</dc:creator>
  <cp:lastModifiedBy>Rasesh Gupta</cp:lastModifiedBy>
  <cp:revision>35</cp:revision>
  <dcterms:created xsi:type="dcterms:W3CDTF">2021-09-09T20:08:22Z</dcterms:created>
  <dcterms:modified xsi:type="dcterms:W3CDTF">2021-09-10T13:04:12Z</dcterms:modified>
</cp:coreProperties>
</file>