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61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DA50D-31A9-4505-A449-AFD5CF6FFE3B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C8C17-4559-42DF-BD9F-3A7258733B0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041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DA50D-31A9-4505-A449-AFD5CF6FFE3B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C8C17-4559-42DF-BD9F-3A7258733B0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507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DA50D-31A9-4505-A449-AFD5CF6FFE3B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C8C17-4559-42DF-BD9F-3A7258733B0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609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DA50D-31A9-4505-A449-AFD5CF6FFE3B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C8C17-4559-42DF-BD9F-3A7258733B0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111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DA50D-31A9-4505-A449-AFD5CF6FFE3B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C8C17-4559-42DF-BD9F-3A7258733B0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182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DA50D-31A9-4505-A449-AFD5CF6FFE3B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C8C17-4559-42DF-BD9F-3A7258733B0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975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DA50D-31A9-4505-A449-AFD5CF6FFE3B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C8C17-4559-42DF-BD9F-3A7258733B0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312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DA50D-31A9-4505-A449-AFD5CF6FFE3B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C8C17-4559-42DF-BD9F-3A7258733B0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005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DA50D-31A9-4505-A449-AFD5CF6FFE3B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C8C17-4559-42DF-BD9F-3A7258733B0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480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DA50D-31A9-4505-A449-AFD5CF6FFE3B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C8C17-4559-42DF-BD9F-3A7258733B0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68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DA50D-31A9-4505-A449-AFD5CF6FFE3B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C8C17-4559-42DF-BD9F-3A7258733B0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258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7DA50D-31A9-4505-A449-AFD5CF6FFE3B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0C8C17-4559-42DF-BD9F-3A7258733B0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778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119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IMPORTANCIA DE LAS PRUEBAS INDEPENDIENTES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b="1" dirty="0" smtClean="0"/>
              <a:t>¿Cuál es la misión de un equipo de pruebas?</a:t>
            </a:r>
          </a:p>
          <a:p>
            <a:pPr lvl="1"/>
            <a:endParaRPr lang="es-PE" b="1" dirty="0" smtClean="0"/>
          </a:p>
          <a:p>
            <a:r>
              <a:rPr lang="es-PE" b="1" dirty="0" smtClean="0"/>
              <a:t>¿Cuáles servicios puede ofrecer un equipo de pruebas a una organización?</a:t>
            </a:r>
          </a:p>
          <a:p>
            <a:pPr lvl="1"/>
            <a:endParaRPr lang="es-PE" b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180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IMPORTANCIA DE LAS PRUEBAS INDEPENDIENTES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Detectar porcentaje de defectos</a:t>
            </a:r>
          </a:p>
          <a:p>
            <a:r>
              <a:rPr lang="es-PE" dirty="0" smtClean="0"/>
              <a:t>Son como un filtro que captura material no deseado.</a:t>
            </a:r>
          </a:p>
          <a:p>
            <a:r>
              <a:rPr lang="es-PE" dirty="0" smtClean="0"/>
              <a:t>Las pruebas independientes tienden a ser mas efectivas que las auto pruebas.</a:t>
            </a:r>
          </a:p>
          <a:p>
            <a:r>
              <a:rPr lang="es-PE" dirty="0" smtClean="0"/>
              <a:t>Pruebas Independientes se reservan para altos niveles de pruebas así como las prueba de sistema, prueba de integración de sistemas y la prueba de aceptación.</a:t>
            </a:r>
          </a:p>
          <a:p>
            <a:r>
              <a:rPr lang="es-PE" dirty="0" smtClean="0"/>
              <a:t>Ofrecer a la compañía la oportunidad de mejorar la calidad.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8921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B</a:t>
            </a:r>
            <a:r>
              <a:rPr lang="es-ES" dirty="0" smtClean="0"/>
              <a:t>eneficios ofrecen las pruebas independientes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Los probadores no solo tienden a ver mas defectos, también ven otros y diferentes defectos.</a:t>
            </a:r>
          </a:p>
          <a:p>
            <a:r>
              <a:rPr lang="es-PE" dirty="0" smtClean="0"/>
              <a:t>Tienen un sentido mas amplio que los desarrolladores individuales.</a:t>
            </a:r>
          </a:p>
          <a:p>
            <a:r>
              <a:rPr lang="es-PE" dirty="0" smtClean="0"/>
              <a:t>Si hay alguna duda acerca del comportamiento observado, ellos los reportan como un defecto.</a:t>
            </a:r>
          </a:p>
          <a:p>
            <a:r>
              <a:rPr lang="es-PE" dirty="0" smtClean="0"/>
              <a:t>Por ello es que los probadores independientes calificados sean participantes muy valiosos en las revisiones: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774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Riesgos de las pruebas independientes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Hay el riesgo de que las actividades tempranas de calidad como las pruebas de unidad se pongan peor.</a:t>
            </a:r>
          </a:p>
          <a:p>
            <a:r>
              <a:rPr lang="es-PE" dirty="0" smtClean="0"/>
              <a:t>Esto es debido a que los programadores abandonan el sentido de la responsabilidad por la calidad</a:t>
            </a:r>
          </a:p>
          <a:p>
            <a:r>
              <a:rPr lang="es-PE" dirty="0" smtClean="0"/>
              <a:t>Resultando en una caída de la calidad del producto por muchos defectos del código.</a:t>
            </a:r>
          </a:p>
          <a:p>
            <a:endParaRPr lang="es-PE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78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TAREAS DE UN LIDER DE PRUEBAS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PE" dirty="0" smtClean="0"/>
              <a:t>Crear estrategias y planes de pruebas.</a:t>
            </a:r>
          </a:p>
          <a:p>
            <a:r>
              <a:rPr lang="es-PE" dirty="0" smtClean="0"/>
              <a:t>Escribir y revisar políticas de pruebas.</a:t>
            </a:r>
          </a:p>
          <a:p>
            <a:r>
              <a:rPr lang="es-PE" dirty="0" smtClean="0"/>
              <a:t>Estimar tiempo, dinero y recursos requeridos.</a:t>
            </a:r>
          </a:p>
          <a:p>
            <a:r>
              <a:rPr lang="es-PE" dirty="0" smtClean="0"/>
              <a:t>Liderar la especificación, preparación, implementación y ejecución.</a:t>
            </a:r>
          </a:p>
          <a:p>
            <a:r>
              <a:rPr lang="es-PE" dirty="0" smtClean="0"/>
              <a:t>Monitorear y controlar la ejecución de las pruebas.</a:t>
            </a:r>
          </a:p>
          <a:p>
            <a:r>
              <a:rPr lang="es-PE" dirty="0" smtClean="0"/>
              <a:t>Asegurar la Gestión de configuración del TESTWARE.</a:t>
            </a:r>
          </a:p>
          <a:p>
            <a:r>
              <a:rPr lang="es-PE" dirty="0" smtClean="0"/>
              <a:t>Asegurar la trazabilidad de las pruebas hacia atrás </a:t>
            </a:r>
          </a:p>
          <a:p>
            <a:r>
              <a:rPr lang="es-PE" dirty="0" smtClean="0"/>
              <a:t>Medir el progresos de las pruebas </a:t>
            </a:r>
          </a:p>
          <a:p>
            <a:r>
              <a:rPr lang="es-PE" dirty="0" smtClean="0"/>
              <a:t>Organizar capacitaciones para los probadores.</a:t>
            </a:r>
          </a:p>
          <a:p>
            <a:r>
              <a:rPr lang="es-PE" dirty="0" smtClean="0"/>
              <a:t>Escribir informes del resumen de pruebas.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409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ROL DEL PROBRADOR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Son empleados como parte de un equipo de pruebas</a:t>
            </a:r>
          </a:p>
          <a:p>
            <a:r>
              <a:rPr lang="es-PE" dirty="0" smtClean="0"/>
              <a:t>Es empleado como un usuario del sistema, un jefe de proyecto, un jefe de calidad, un programador o un operador de infraestructura de TI.</a:t>
            </a:r>
          </a:p>
          <a:p>
            <a:r>
              <a:rPr lang="es-PE" dirty="0" smtClean="0"/>
              <a:t>¿Cuáles son las habilidades necesarias de un probador o líder de pruebas?</a:t>
            </a:r>
          </a:p>
          <a:p>
            <a:r>
              <a:rPr lang="es-PE" dirty="0" smtClean="0"/>
              <a:t>Ayudad a contribuir a la Evaluación de la Usabilidad del Software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1279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Equilibrio de las Habilidades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xmlns="" id="{8D10CD5D-F3C8-4F61-BBA3-6A956F50655A}"/>
              </a:ext>
            </a:extLst>
          </p:cNvPr>
          <p:cNvSpPr/>
          <p:nvPr/>
        </p:nvSpPr>
        <p:spPr>
          <a:xfrm>
            <a:off x="893064" y="3869309"/>
            <a:ext cx="1837944" cy="8778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s-P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Ingeniero de Pruebas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xmlns="" id="{35F886C8-54FE-4FDC-BFAA-75C2585D441B}"/>
              </a:ext>
            </a:extLst>
          </p:cNvPr>
          <p:cNvSpPr/>
          <p:nvPr/>
        </p:nvSpPr>
        <p:spPr>
          <a:xfrm>
            <a:off x="3179064" y="3869309"/>
            <a:ext cx="1837944" cy="8778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s-P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Toolsmith de Pruebas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xmlns="" id="{75618EF8-0163-40D1-8EE5-25CB2EE60762}"/>
              </a:ext>
            </a:extLst>
          </p:cNvPr>
          <p:cNvSpPr/>
          <p:nvPr/>
        </p:nvSpPr>
        <p:spPr>
          <a:xfrm>
            <a:off x="5382768" y="3869309"/>
            <a:ext cx="1837944" cy="8778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s-P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Toolsmith de Pruebas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xmlns="" id="{DD36268D-C6ED-47F5-967C-6C3C8C1EA1D6}"/>
              </a:ext>
            </a:extLst>
          </p:cNvPr>
          <p:cNvSpPr/>
          <p:nvPr/>
        </p:nvSpPr>
        <p:spPr>
          <a:xfrm>
            <a:off x="7449312" y="3869309"/>
            <a:ext cx="1837944" cy="8778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s-P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Técnico de Pruebas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xmlns="" id="{44BEB2F0-219A-437E-8412-8B3EC1F47263}"/>
              </a:ext>
            </a:extLst>
          </p:cNvPr>
          <p:cNvSpPr/>
          <p:nvPr/>
        </p:nvSpPr>
        <p:spPr>
          <a:xfrm>
            <a:off x="9515856" y="3869309"/>
            <a:ext cx="1837944" cy="8778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s-P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Ingeniero de usabilidad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xmlns="" id="{3831A5CB-D8ED-48A9-A5FD-FE6DC490D5D4}"/>
              </a:ext>
            </a:extLst>
          </p:cNvPr>
          <p:cNvSpPr/>
          <p:nvPr/>
        </p:nvSpPr>
        <p:spPr>
          <a:xfrm>
            <a:off x="1919478" y="5295773"/>
            <a:ext cx="1837944" cy="8778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s-P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Técnico de Pruebas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xmlns="" id="{01E8D5E4-97EF-4F7C-BE34-C04220D51846}"/>
              </a:ext>
            </a:extLst>
          </p:cNvPr>
          <p:cNvSpPr/>
          <p:nvPr/>
        </p:nvSpPr>
        <p:spPr>
          <a:xfrm>
            <a:off x="3828288" y="5295773"/>
            <a:ext cx="1837944" cy="8778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s-P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Técnico de Pruebas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xmlns="" id="{B1C6EEFB-FD91-44E1-8BA0-C20632FC34BE}"/>
              </a:ext>
            </a:extLst>
          </p:cNvPr>
          <p:cNvSpPr/>
          <p:nvPr/>
        </p:nvSpPr>
        <p:spPr>
          <a:xfrm>
            <a:off x="6060948" y="5295773"/>
            <a:ext cx="1837944" cy="8778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s-P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Técnico de Pruebas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xmlns="" id="{298F602B-7732-48EA-B24B-127F55EEB1A1}"/>
              </a:ext>
            </a:extLst>
          </p:cNvPr>
          <p:cNvSpPr/>
          <p:nvPr/>
        </p:nvSpPr>
        <p:spPr>
          <a:xfrm>
            <a:off x="8006334" y="5295773"/>
            <a:ext cx="1837944" cy="8778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s-P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Técnico de Pruebas</a:t>
            </a:r>
          </a:p>
        </p:txBody>
      </p:sp>
      <p:cxnSp>
        <p:nvCxnSpPr>
          <p:cNvPr id="13" name="Conector: angular 15">
            <a:extLst>
              <a:ext uri="{FF2B5EF4-FFF2-40B4-BE49-F238E27FC236}">
                <a16:creationId xmlns:a16="http://schemas.microsoft.com/office/drawing/2014/main" xmlns="" id="{F31EA69C-BF94-4EF1-83F8-487417EAE74C}"/>
              </a:ext>
            </a:extLst>
          </p:cNvPr>
          <p:cNvCxnSpPr>
            <a:cxnSpLocks/>
            <a:stCxn id="4" idx="2"/>
          </p:cNvCxnSpPr>
          <p:nvPr/>
        </p:nvCxnSpPr>
        <p:spPr>
          <a:xfrm rot="5400000">
            <a:off x="1078230" y="4561967"/>
            <a:ext cx="548640" cy="91897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14" name="Conector: angular 17">
            <a:extLst>
              <a:ext uri="{FF2B5EF4-FFF2-40B4-BE49-F238E27FC236}">
                <a16:creationId xmlns:a16="http://schemas.microsoft.com/office/drawing/2014/main" xmlns="" id="{C77C8AAB-CE77-4850-AFDC-0CD2E7664A75}"/>
              </a:ext>
            </a:extLst>
          </p:cNvPr>
          <p:cNvCxnSpPr>
            <a:cxnSpLocks/>
            <a:stCxn id="4" idx="2"/>
            <a:endCxn id="9" idx="0"/>
          </p:cNvCxnSpPr>
          <p:nvPr/>
        </p:nvCxnSpPr>
        <p:spPr>
          <a:xfrm rot="16200000" flipH="1">
            <a:off x="2050923" y="4508246"/>
            <a:ext cx="548640" cy="102641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15" name="Conector: angular 24">
            <a:extLst>
              <a:ext uri="{FF2B5EF4-FFF2-40B4-BE49-F238E27FC236}">
                <a16:creationId xmlns:a16="http://schemas.microsoft.com/office/drawing/2014/main" xmlns="" id="{E703C224-CF9F-43D0-A1DC-DDDAC7C9C6E8}"/>
              </a:ext>
            </a:extLst>
          </p:cNvPr>
          <p:cNvCxnSpPr>
            <a:stCxn id="4" idx="2"/>
            <a:endCxn id="10" idx="0"/>
          </p:cNvCxnSpPr>
          <p:nvPr/>
        </p:nvCxnSpPr>
        <p:spPr>
          <a:xfrm rot="16200000" flipH="1">
            <a:off x="3005328" y="3553841"/>
            <a:ext cx="548640" cy="293522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16" name="Conector: angular 26">
            <a:extLst>
              <a:ext uri="{FF2B5EF4-FFF2-40B4-BE49-F238E27FC236}">
                <a16:creationId xmlns:a16="http://schemas.microsoft.com/office/drawing/2014/main" xmlns="" id="{4487A141-D555-4F98-B09D-A8338E6EA85D}"/>
              </a:ext>
            </a:extLst>
          </p:cNvPr>
          <p:cNvCxnSpPr>
            <a:stCxn id="7" idx="2"/>
            <a:endCxn id="11" idx="0"/>
          </p:cNvCxnSpPr>
          <p:nvPr/>
        </p:nvCxnSpPr>
        <p:spPr>
          <a:xfrm rot="5400000">
            <a:off x="7399782" y="4327271"/>
            <a:ext cx="548640" cy="138836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17" name="Conector: angular 28">
            <a:extLst>
              <a:ext uri="{FF2B5EF4-FFF2-40B4-BE49-F238E27FC236}">
                <a16:creationId xmlns:a16="http://schemas.microsoft.com/office/drawing/2014/main" xmlns="" id="{CC72CEF4-191D-418C-83B2-D5490842E689}"/>
              </a:ext>
            </a:extLst>
          </p:cNvPr>
          <p:cNvCxnSpPr>
            <a:stCxn id="7" idx="2"/>
            <a:endCxn id="12" idx="0"/>
          </p:cNvCxnSpPr>
          <p:nvPr/>
        </p:nvCxnSpPr>
        <p:spPr>
          <a:xfrm rot="16200000" flipH="1">
            <a:off x="8372475" y="4742942"/>
            <a:ext cx="548640" cy="55702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18" name="Conector: angular 30">
            <a:extLst>
              <a:ext uri="{FF2B5EF4-FFF2-40B4-BE49-F238E27FC236}">
                <a16:creationId xmlns:a16="http://schemas.microsoft.com/office/drawing/2014/main" xmlns="" id="{947AE5E0-8109-4FE3-B63C-39169F0745BB}"/>
              </a:ext>
            </a:extLst>
          </p:cNvPr>
          <p:cNvCxnSpPr>
            <a:stCxn id="7" idx="2"/>
          </p:cNvCxnSpPr>
          <p:nvPr/>
        </p:nvCxnSpPr>
        <p:spPr>
          <a:xfrm rot="16200000" flipH="1">
            <a:off x="9326880" y="3788537"/>
            <a:ext cx="548640" cy="246583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19" name="Diagrama de flujo: multidocumento 31">
            <a:extLst>
              <a:ext uri="{FF2B5EF4-FFF2-40B4-BE49-F238E27FC236}">
                <a16:creationId xmlns:a16="http://schemas.microsoft.com/office/drawing/2014/main" xmlns="" id="{2A4B257D-A6B7-4FF2-95F8-8049B8579DBD}"/>
              </a:ext>
            </a:extLst>
          </p:cNvPr>
          <p:cNvSpPr/>
          <p:nvPr/>
        </p:nvSpPr>
        <p:spPr>
          <a:xfrm>
            <a:off x="4626102" y="1825625"/>
            <a:ext cx="2594610" cy="1110996"/>
          </a:xfrm>
          <a:prstGeom prst="flowChartMultidocumen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s-P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JEFE DE PRUEBAS</a:t>
            </a:r>
          </a:p>
        </p:txBody>
      </p:sp>
      <p:cxnSp>
        <p:nvCxnSpPr>
          <p:cNvPr id="20" name="Conector: angular 35">
            <a:extLst>
              <a:ext uri="{FF2B5EF4-FFF2-40B4-BE49-F238E27FC236}">
                <a16:creationId xmlns:a16="http://schemas.microsoft.com/office/drawing/2014/main" xmlns="" id="{F8893E7E-33BE-4A94-97E0-7715E22705F1}"/>
              </a:ext>
            </a:extLst>
          </p:cNvPr>
          <p:cNvCxnSpPr>
            <a:cxnSpLocks/>
            <a:stCxn id="19" idx="2"/>
            <a:endCxn id="4" idx="0"/>
          </p:cNvCxnSpPr>
          <p:nvPr/>
        </p:nvCxnSpPr>
        <p:spPr>
          <a:xfrm rot="5400000">
            <a:off x="3290130" y="1416453"/>
            <a:ext cx="974762" cy="393095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21" name="Conector: angular 41">
            <a:extLst>
              <a:ext uri="{FF2B5EF4-FFF2-40B4-BE49-F238E27FC236}">
                <a16:creationId xmlns:a16="http://schemas.microsoft.com/office/drawing/2014/main" xmlns="" id="{C7CC4EC3-83FE-4085-AD11-9F680171039C}"/>
              </a:ext>
            </a:extLst>
          </p:cNvPr>
          <p:cNvCxnSpPr>
            <a:cxnSpLocks/>
            <a:stCxn id="19" idx="2"/>
            <a:endCxn id="5" idx="0"/>
          </p:cNvCxnSpPr>
          <p:nvPr/>
        </p:nvCxnSpPr>
        <p:spPr>
          <a:xfrm rot="5400000">
            <a:off x="4433130" y="2559453"/>
            <a:ext cx="974762" cy="164495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22" name="Conector: angular 43">
            <a:extLst>
              <a:ext uri="{FF2B5EF4-FFF2-40B4-BE49-F238E27FC236}">
                <a16:creationId xmlns:a16="http://schemas.microsoft.com/office/drawing/2014/main" xmlns="" id="{7BA9B381-11F1-47B7-BB1C-E8661592D105}"/>
              </a:ext>
            </a:extLst>
          </p:cNvPr>
          <p:cNvCxnSpPr>
            <a:cxnSpLocks/>
            <a:stCxn id="19" idx="2"/>
            <a:endCxn id="6" idx="0"/>
          </p:cNvCxnSpPr>
          <p:nvPr/>
        </p:nvCxnSpPr>
        <p:spPr>
          <a:xfrm rot="16200000" flipH="1">
            <a:off x="5534982" y="3102551"/>
            <a:ext cx="974762" cy="55875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23" name="Conector: angular 45">
            <a:extLst>
              <a:ext uri="{FF2B5EF4-FFF2-40B4-BE49-F238E27FC236}">
                <a16:creationId xmlns:a16="http://schemas.microsoft.com/office/drawing/2014/main" xmlns="" id="{02747A6C-5147-4C75-941B-D2046811FF4D}"/>
              </a:ext>
            </a:extLst>
          </p:cNvPr>
          <p:cNvCxnSpPr>
            <a:cxnSpLocks/>
            <a:stCxn id="19" idx="2"/>
            <a:endCxn id="7" idx="0"/>
          </p:cNvCxnSpPr>
          <p:nvPr/>
        </p:nvCxnSpPr>
        <p:spPr>
          <a:xfrm rot="16200000" flipH="1">
            <a:off x="6568254" y="2069279"/>
            <a:ext cx="974762" cy="262529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24" name="Conector: angular 47">
            <a:extLst>
              <a:ext uri="{FF2B5EF4-FFF2-40B4-BE49-F238E27FC236}">
                <a16:creationId xmlns:a16="http://schemas.microsoft.com/office/drawing/2014/main" xmlns="" id="{1D2629E2-CB09-4E2E-8E73-72791CA8FFC0}"/>
              </a:ext>
            </a:extLst>
          </p:cNvPr>
          <p:cNvCxnSpPr>
            <a:cxnSpLocks/>
            <a:stCxn id="19" idx="2"/>
            <a:endCxn id="8" idx="0"/>
          </p:cNvCxnSpPr>
          <p:nvPr/>
        </p:nvCxnSpPr>
        <p:spPr>
          <a:xfrm rot="16200000" flipH="1">
            <a:off x="7601526" y="1036007"/>
            <a:ext cx="974762" cy="469184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18566987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399</Words>
  <Application>Microsoft Office PowerPoint</Application>
  <PresentationFormat>Panorámica</PresentationFormat>
  <Paragraphs>46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de Office</vt:lpstr>
      <vt:lpstr>Presentación de PowerPoint</vt:lpstr>
      <vt:lpstr>IMPORTANCIA DE LAS PRUEBAS INDEPENDIENTES</vt:lpstr>
      <vt:lpstr>IMPORTANCIA DE LAS PRUEBAS INDEPENDIENTES</vt:lpstr>
      <vt:lpstr>Beneficios ofrecen las pruebas independientes</vt:lpstr>
      <vt:lpstr>Riesgos de las pruebas independientes</vt:lpstr>
      <vt:lpstr>TAREAS DE UN LIDER DE PRUEBAS</vt:lpstr>
      <vt:lpstr>ROL DEL PROBRADOR</vt:lpstr>
      <vt:lpstr>Equilibrio de las Habilidades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Windows User</dc:creator>
  <cp:lastModifiedBy>Windows User</cp:lastModifiedBy>
  <cp:revision>4</cp:revision>
  <dcterms:created xsi:type="dcterms:W3CDTF">2018-11-27T11:35:09Z</dcterms:created>
  <dcterms:modified xsi:type="dcterms:W3CDTF">2018-11-27T12:31:35Z</dcterms:modified>
</cp:coreProperties>
</file>