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DB9CE9-C1E6-4A25-A647-ECE58CEAF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F452B71-9947-4BAA-971B-348D41B58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57235A9-A83A-4254-BA2D-DCCE36E4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2B14-CBFD-4288-A120-8413B99D3F5A}" type="datetimeFigureOut">
              <a:rPr lang="es-PE" smtClean="0"/>
              <a:t>13/09/2018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FCF5537-96BD-44FB-9D0F-D3B5D157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40FF674-1425-4DF4-AFB1-3D63FA9C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EEB6-EB6E-4590-95A2-FCADC0E44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180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CA13E9-80CD-41C3-AB78-D185AB76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F67DD42-0774-4E59-BADC-20BB29AB0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B0F4D21-F9D8-4B28-BAD2-800F4B91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2B14-CBFD-4288-A120-8413B99D3F5A}" type="datetimeFigureOut">
              <a:rPr lang="es-PE" smtClean="0"/>
              <a:t>13/09/2018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CFC6119-1A79-464A-ACA5-8FCB1F6C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4D5B8DD-872D-4A6E-AA4E-167A960A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EEB6-EB6E-4590-95A2-FCADC0E44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55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DE1E73B-853B-4E84-8D2B-12CA8BDD0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C0D5DF1-666C-44DD-81E2-4A5359D37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27AA8AE-5171-4246-961F-F1F166AB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2B14-CBFD-4288-A120-8413B99D3F5A}" type="datetimeFigureOut">
              <a:rPr lang="es-PE" smtClean="0"/>
              <a:t>13/09/2018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9F3AC5C-E36B-4CEE-9D1F-9BD6CC9B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4B49D0EF-436C-4244-B2D8-15399D8B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EEB6-EB6E-4590-95A2-FCADC0E44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214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43291F-B076-442C-A723-8C5F6E74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E94A62B-47B4-4939-BCA7-829B181A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224871-4226-4F44-9D5D-B9C4BD72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2B14-CBFD-4288-A120-8413B99D3F5A}" type="datetimeFigureOut">
              <a:rPr lang="es-PE" smtClean="0"/>
              <a:t>13/09/2018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A52F0D4-F237-456B-ACE5-E6BA7354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A8229A2-A54B-4868-BED9-32DEF689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EEB6-EB6E-4590-95A2-FCADC0E44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214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037E8C0-4449-4905-8C3A-48FDDCD2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8C08D07-D6C5-4FB2-8A64-64EA26C1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FDB832F-D9E1-4708-9629-DD037697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2B14-CBFD-4288-A120-8413B99D3F5A}" type="datetimeFigureOut">
              <a:rPr lang="es-PE" smtClean="0"/>
              <a:t>13/09/2018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C1B7D7A-25D9-4151-BB7F-3D33F313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8147818-E570-4125-9DC7-16D28AE7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EEB6-EB6E-4590-95A2-FCADC0E44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89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0AFC9B3-F065-495D-9C44-FBDA5661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17214A-B611-4253-89F2-247BBB09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3AE01C6-BFAC-4A0C-8C73-2B23C668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D78EE34-B81C-41FF-A6EE-686B942E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2B14-CBFD-4288-A120-8413B99D3F5A}" type="datetimeFigureOut">
              <a:rPr lang="es-PE" smtClean="0"/>
              <a:t>13/09/2018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E8E3FC62-A796-4191-B02D-CC3F3960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58328DE1-76C1-432D-8F0F-C825DDC2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EEB6-EB6E-4590-95A2-FCADC0E44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55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5E126E6-8914-4408-A597-8B637B97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F0F1D24-B9B4-48CB-B49E-E322B3E2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8FFBF76-1DC4-41E8-88D7-2966CF08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0D57CE47-AD9A-4373-A2E7-75ACB7D0F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9A207DC8-E701-4933-BAAD-1611C13EC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29C15B1-F826-460D-9EFA-5F5816ED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2B14-CBFD-4288-A120-8413B99D3F5A}" type="datetimeFigureOut">
              <a:rPr lang="es-PE" smtClean="0"/>
              <a:t>13/09/2018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222719A2-8290-40F5-A213-957D7342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C92DCF90-9708-4F86-97BE-D30863FC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EEB6-EB6E-4590-95A2-FCADC0E44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882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92488BB-4D5D-4ACB-83CC-5A683528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D75028E3-AA96-4874-9D17-7592766D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2B14-CBFD-4288-A120-8413B99D3F5A}" type="datetimeFigureOut">
              <a:rPr lang="es-PE" smtClean="0"/>
              <a:t>13/09/2018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1EE904-AD65-4DBC-8DBB-5CD64C76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A031F404-1326-4DD8-AF7D-AA994DA6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EEB6-EB6E-4590-95A2-FCADC0E44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423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4671858F-B6DF-4230-8247-49939E8D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2B14-CBFD-4288-A120-8413B99D3F5A}" type="datetimeFigureOut">
              <a:rPr lang="es-PE" smtClean="0"/>
              <a:t>13/09/2018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390B2F14-6520-4AFD-B2F8-DC8F94E6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E272322D-EBEB-4A15-878B-F75440C0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EEB6-EB6E-4590-95A2-FCADC0E44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150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C1ED1F-7AEE-4C69-ADD6-2170C9ED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AE4C6B4-124C-426C-8F0F-7423FF50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E68F671D-30DF-4593-8A4E-D22CBBECE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37A6CE2-B73C-4A7A-AC3A-03E175BB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2B14-CBFD-4288-A120-8413B99D3F5A}" type="datetimeFigureOut">
              <a:rPr lang="es-PE" smtClean="0"/>
              <a:t>13/09/2018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E64CC980-3516-4161-BDCC-E4F50FBF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A2BD0026-A934-4ECC-9D71-016272C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EEB6-EB6E-4590-95A2-FCADC0E44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814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541C4C9-B459-4415-A498-F72C436F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2655F2F4-E5CF-420B-B6F0-C9D76060C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91F9A8F-B83D-4FCA-AF83-3D1F1BE98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C6670A9-BAA0-4692-99D8-36696E54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2B14-CBFD-4288-A120-8413B99D3F5A}" type="datetimeFigureOut">
              <a:rPr lang="es-PE" smtClean="0"/>
              <a:t>13/09/2018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B8415239-3F8D-436A-BFCA-8896C461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E058F39-9F45-4087-9336-D83444E1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EEB6-EB6E-4590-95A2-FCADC0E44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27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429EA4FC-0036-458B-B9E0-38BFBAF8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9028377-4AFB-4734-B182-0D3AD5B8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B5D4EF9-5D4E-4624-9029-15470D83F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B2B14-CBFD-4288-A120-8413B99D3F5A}" type="datetimeFigureOut">
              <a:rPr lang="es-PE" smtClean="0"/>
              <a:t>13/09/2018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A67D3C1-C440-4BE2-9532-0067580FB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02E0886-EBCB-40C6-889C-BA31A19C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EEB6-EB6E-4590-95A2-FCADC0E44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52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yinteresante.es/ciencia/articulo/secuencian-el-genoma-de-un-bebe-no-nacid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MYrLI-J3nVs" TargetMode="External"/><Relationship Id="rId4" Type="http://schemas.openxmlformats.org/officeDocument/2006/relationships/hyperlink" Target="https://www.muyinteresante.es/tag/ad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6EE4072-C15E-4BA3-9F5F-4DC6660C6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Diversidad </a:t>
            </a:r>
            <a:r>
              <a:rPr lang="es-PE" dirty="0" err="1"/>
              <a:t>genetica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89B3527-6783-4767-A4BB-E59C0BE89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Productos </a:t>
            </a:r>
            <a:r>
              <a:rPr lang="es-PE" dirty="0" err="1" smtClean="0"/>
              <a:t>organicos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1711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51692" y="570637"/>
            <a:ext cx="10996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Alimentos </a:t>
            </a:r>
            <a:r>
              <a:rPr lang="es-PE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organicos</a:t>
            </a:r>
            <a:endParaRPr lang="es-PE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s-PE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PE" dirty="0" smtClean="0">
                <a:solidFill>
                  <a:srgbClr val="222222"/>
                </a:solidFill>
                <a:latin typeface="arial" panose="020B0604020202020204" pitchFamily="34" charset="0"/>
              </a:rPr>
              <a:t>Se </a:t>
            </a:r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denomina alimento </a:t>
            </a:r>
            <a:r>
              <a:rPr lang="es-PE" b="1" dirty="0">
                <a:solidFill>
                  <a:srgbClr val="222222"/>
                </a:solidFill>
                <a:latin typeface="arial" panose="020B0604020202020204" pitchFamily="34" charset="0"/>
              </a:rPr>
              <a:t>orgánico</a:t>
            </a:r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', alimento ecológico,​ o alimento biológico al </a:t>
            </a:r>
            <a:r>
              <a:rPr lang="es-PE" b="1" dirty="0">
                <a:solidFill>
                  <a:srgbClr val="222222"/>
                </a:solidFill>
                <a:latin typeface="arial" panose="020B0604020202020204" pitchFamily="34" charset="0"/>
              </a:rPr>
              <a:t>producto</a:t>
            </a:r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 agrícola o agroindustrial que se produce bajo un conjunto de procedimientos denominados “ecológicos”. </a:t>
            </a:r>
            <a:endParaRPr lang="es-PE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s-PE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PE" dirty="0" smtClean="0">
                <a:solidFill>
                  <a:srgbClr val="222222"/>
                </a:solidFill>
                <a:latin typeface="arial" panose="020B0604020202020204" pitchFamily="34" charset="0"/>
              </a:rPr>
              <a:t>En </a:t>
            </a:r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general, los métodos ecológicos evitan el uso de </a:t>
            </a:r>
            <a:r>
              <a:rPr lang="es-PE" b="1" dirty="0">
                <a:solidFill>
                  <a:srgbClr val="222222"/>
                </a:solidFill>
                <a:latin typeface="arial" panose="020B0604020202020204" pitchFamily="34" charset="0"/>
              </a:rPr>
              <a:t>productos</a:t>
            </a:r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 sintéticos, como pesticidas, </a:t>
            </a:r>
            <a:r>
              <a:rPr lang="es-PE" dirty="0" smtClean="0">
                <a:solidFill>
                  <a:srgbClr val="222222"/>
                </a:solidFill>
                <a:latin typeface="arial" panose="020B0604020202020204" pitchFamily="34" charset="0"/>
              </a:rPr>
              <a:t>herbicidas y fertilizantes artificiales</a:t>
            </a:r>
          </a:p>
          <a:p>
            <a:endParaRPr lang="es-PE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PE" dirty="0" smtClean="0"/>
              <a:t>El </a:t>
            </a:r>
            <a:r>
              <a:rPr lang="es-PE" dirty="0"/>
              <a:t>objetivo de los llamados alimentos orgánicos es obtener alimentos más sanos para los consumidores, para los trabajadores y para el </a:t>
            </a:r>
            <a:r>
              <a:rPr lang="es-PE" dirty="0" err="1"/>
              <a:t>ecosistem</a:t>
            </a:r>
            <a:endParaRPr lang="es-PE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s-PE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PE" dirty="0" smtClean="0">
                <a:solidFill>
                  <a:srgbClr val="222222"/>
                </a:solidFill>
                <a:latin typeface="arial" panose="020B0604020202020204" pitchFamily="34" charset="0"/>
              </a:rPr>
              <a:t>Productos </a:t>
            </a:r>
            <a:r>
              <a:rPr lang="es-PE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organicos</a:t>
            </a:r>
            <a:r>
              <a:rPr lang="es-PE" dirty="0" smtClean="0">
                <a:solidFill>
                  <a:srgbClr val="222222"/>
                </a:solidFill>
                <a:latin typeface="arial" panose="020B0604020202020204" pitchFamily="34" charset="0"/>
              </a:rPr>
              <a:t> que exporta </a:t>
            </a:r>
            <a:r>
              <a:rPr lang="es-PE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Peru</a:t>
            </a:r>
            <a:endParaRPr lang="es-PE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https://www.youtube.com/watch?v=86URFYuH4ZY</a:t>
            </a:r>
          </a:p>
          <a:p>
            <a:endParaRPr lang="es-PE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s-PE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0525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0278" y="265837"/>
            <a:ext cx="10879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555555"/>
                </a:solidFill>
                <a:latin typeface="Helvetica Neue"/>
              </a:rPr>
              <a:t>Es condición necesaria que los alimentos orgánicos no contengan agroquímicos ni pesticidas,</a:t>
            </a:r>
            <a:r>
              <a:rPr lang="es-PE" dirty="0">
                <a:solidFill>
                  <a:srgbClr val="555555"/>
                </a:solidFill>
                <a:latin typeface="Helvetica Neue"/>
              </a:rPr>
              <a:t> y se prohíbe expresamente el uso de plantas o semillas transgénicas (semillas modificadas genéticamente para una mejora en la producción, logrando que sean mas aptas a los suelos y condiciones climáticas o a las plagas) 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750278" y="1602268"/>
            <a:ext cx="88743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  <a:latin typeface="arial" panose="020B0604020202020204" pitchFamily="34" charset="0"/>
              </a:rPr>
              <a:t>Semillas </a:t>
            </a:r>
            <a:r>
              <a:rPr lang="es-PE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transgenicas</a:t>
            </a:r>
            <a:endParaRPr lang="es-PE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s-PE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PE" dirty="0" smtClean="0">
                <a:solidFill>
                  <a:srgbClr val="222222"/>
                </a:solidFill>
                <a:latin typeface="arial" panose="020B0604020202020204" pitchFamily="34" charset="0"/>
              </a:rPr>
              <a:t>Ciertos </a:t>
            </a:r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cultivos que aparentemente tienen un aspecto natural en realidad pueden ser el resultado de un proceso artificial de manipulación genética de </a:t>
            </a:r>
            <a:r>
              <a:rPr lang="es-PE" dirty="0" smtClean="0">
                <a:solidFill>
                  <a:srgbClr val="222222"/>
                </a:solidFill>
                <a:latin typeface="arial" panose="020B0604020202020204" pitchFamily="34" charset="0"/>
              </a:rPr>
              <a:t>las </a:t>
            </a:r>
            <a:r>
              <a:rPr lang="es-PE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semillas</a:t>
            </a:r>
            <a:r>
              <a:rPr lang="es-PE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es-PE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PE" dirty="0" smtClean="0">
                <a:solidFill>
                  <a:srgbClr val="222222"/>
                </a:solidFill>
                <a:latin typeface="arial" panose="020B0604020202020204" pitchFamily="34" charset="0"/>
              </a:rPr>
              <a:t>Así</a:t>
            </a:r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, aquellas </a:t>
            </a:r>
            <a:r>
              <a:rPr lang="es-PE" b="1" dirty="0">
                <a:solidFill>
                  <a:srgbClr val="222222"/>
                </a:solidFill>
                <a:latin typeface="arial" panose="020B0604020202020204" pitchFamily="34" charset="0"/>
              </a:rPr>
              <a:t>semillas</a:t>
            </a:r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 a las que se han incorporado nuevos genes para modificar su estructura interna son conocidas como </a:t>
            </a:r>
            <a:r>
              <a:rPr lang="es-PE" b="1" dirty="0">
                <a:solidFill>
                  <a:srgbClr val="222222"/>
                </a:solidFill>
                <a:latin typeface="arial" panose="020B0604020202020204" pitchFamily="34" charset="0"/>
              </a:rPr>
              <a:t>semillas transgénicas</a:t>
            </a:r>
            <a:r>
              <a:rPr lang="es-PE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es-PE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PE" dirty="0" smtClean="0">
                <a:solidFill>
                  <a:srgbClr val="FF0000"/>
                </a:solidFill>
                <a:latin typeface="arial" panose="020B0604020202020204" pitchFamily="34" charset="0"/>
              </a:rPr>
              <a:t>Desventajas</a:t>
            </a:r>
          </a:p>
          <a:p>
            <a:r>
              <a:rPr lang="es-PE" dirty="0"/>
              <a:t>Hay investigadores y entidades relacionadas con el medio ambiente que alertan sobre los riesgos de la manipulación genética de las semillas. Por ejemplo, el maíz diseñado contra las plagas de insectos está </a:t>
            </a:r>
            <a:r>
              <a:rPr lang="es-PE" dirty="0">
                <a:solidFill>
                  <a:srgbClr val="C00000"/>
                </a:solidFill>
              </a:rPr>
              <a:t>afectando colateralmente a las mariposas</a:t>
            </a:r>
            <a:r>
              <a:rPr lang="es-PE" dirty="0"/>
              <a:t>.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>Otro aspecto criticable de este proceso tiene relación con la producción de grandes plagas (ciertos genes producen semillas resistentes, pero esto acaba afectando a la calidad del suelo que, a su vez, provoca una mayor resistencia de la maleza). Por último, la biotecnología aplicada a las semillas transgénicas está asociada a riesgos ecológicos, así como a una serie de problemas para la salud (por ejemplo, algunas </a:t>
            </a:r>
            <a:r>
              <a:rPr lang="es-PE" dirty="0">
                <a:solidFill>
                  <a:srgbClr val="C00000"/>
                </a:solidFill>
              </a:rPr>
              <a:t>alergias</a:t>
            </a:r>
            <a:r>
              <a:rPr lang="es-PE" dirty="0" smtClean="0">
                <a:solidFill>
                  <a:srgbClr val="C00000"/>
                </a:solidFill>
              </a:rPr>
              <a:t>)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4327" t="23257" r="38846" b="62440"/>
          <a:stretch/>
        </p:blipFill>
        <p:spPr>
          <a:xfrm>
            <a:off x="9753599" y="3539808"/>
            <a:ext cx="2051538" cy="13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3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46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5288" t="36818" r="2212" b="27846"/>
          <a:stretch/>
        </p:blipFill>
        <p:spPr>
          <a:xfrm>
            <a:off x="1969476" y="2321169"/>
            <a:ext cx="7620000" cy="344658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69476" y="1758462"/>
            <a:ext cx="364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Ejemplo de alimentos </a:t>
            </a:r>
            <a:r>
              <a:rPr lang="es-PE" dirty="0" err="1" smtClean="0"/>
              <a:t>organicos</a:t>
            </a:r>
            <a:r>
              <a:rPr lang="es-PE" dirty="0" smtClean="0"/>
              <a:t> </a:t>
            </a:r>
            <a:r>
              <a:rPr lang="es-PE" dirty="0" err="1" smtClean="0"/>
              <a:t>Peru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816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8F3920C0-D043-4616-B057-7F4F9A32C0B4}"/>
              </a:ext>
            </a:extLst>
          </p:cNvPr>
          <p:cNvSpPr txBox="1"/>
          <p:nvPr/>
        </p:nvSpPr>
        <p:spPr>
          <a:xfrm>
            <a:off x="4328160" y="414528"/>
            <a:ext cx="23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DIVERSIDAD GENETICA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87D935E8-4112-4F70-8C4C-7639B24C813A}"/>
              </a:ext>
            </a:extLst>
          </p:cNvPr>
          <p:cNvSpPr/>
          <p:nvPr/>
        </p:nvSpPr>
        <p:spPr>
          <a:xfrm>
            <a:off x="481584" y="895201"/>
            <a:ext cx="1122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0" i="0" dirty="0">
                <a:effectLst/>
                <a:latin typeface="Verdana" panose="020B0604030504040204" pitchFamily="34" charset="0"/>
              </a:rPr>
              <a:t>La diversidad genética es el número total de características genéticas dentro de cada especie. </a:t>
            </a:r>
          </a:p>
          <a:p>
            <a:pPr algn="just"/>
            <a:endParaRPr lang="es-PE" dirty="0">
              <a:latin typeface="Verdana" panose="020B0604030504040204" pitchFamily="34" charset="0"/>
            </a:endParaRPr>
          </a:p>
          <a:p>
            <a:pPr algn="just"/>
            <a:r>
              <a:rPr lang="es-PE" b="0" i="0" dirty="0">
                <a:effectLst/>
                <a:latin typeface="Verdana" panose="020B0604030504040204" pitchFamily="34" charset="0"/>
              </a:rPr>
              <a:t>Esta diversidad se reduce cuando hay “cuellos de botella”, es decir, </a:t>
            </a:r>
            <a:r>
              <a:rPr lang="es-PE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cuando una población disminuye substancialmente y quedan pocos individuos</a:t>
            </a:r>
            <a:r>
              <a:rPr lang="es-PE" b="0" i="0" dirty="0">
                <a:effectLst/>
                <a:latin typeface="Verdana" panose="020B0604030504040204" pitchFamily="34" charset="0"/>
              </a:rPr>
              <a:t>. </a:t>
            </a:r>
          </a:p>
          <a:p>
            <a:pPr algn="just"/>
            <a:r>
              <a:rPr lang="es-PE" b="0" i="0" dirty="0">
                <a:effectLst/>
                <a:latin typeface="Verdana" panose="020B0604030504040204" pitchFamily="34" charset="0"/>
              </a:rPr>
              <a:t>Por ejemplo, la población de alrededor de 100 leones </a:t>
            </a:r>
            <a:r>
              <a:rPr lang="es-PE" b="0" i="1" dirty="0">
                <a:effectLst/>
                <a:latin typeface="Verdana" panose="020B0604030504040204" pitchFamily="34" charset="0"/>
              </a:rPr>
              <a:t>(Panthera leo)</a:t>
            </a:r>
            <a:r>
              <a:rPr lang="es-PE" b="0" i="0" dirty="0">
                <a:effectLst/>
                <a:latin typeface="Verdana" panose="020B0604030504040204" pitchFamily="34" charset="0"/>
              </a:rPr>
              <a:t> del Cráter </a:t>
            </a:r>
            <a:r>
              <a:rPr lang="es-PE" b="0" i="0" dirty="0" err="1">
                <a:effectLst/>
                <a:latin typeface="Verdana" panose="020B0604030504040204" pitchFamily="34" charset="0"/>
              </a:rPr>
              <a:t>Ngorongoro</a:t>
            </a:r>
            <a:r>
              <a:rPr lang="es-PE" b="0" i="0" dirty="0">
                <a:effectLst/>
                <a:latin typeface="Verdana" panose="020B0604030504040204" pitchFamily="34" charset="0"/>
              </a:rPr>
              <a:t> en Tanzania desciende de alrededor de 15 leones sobrevivientes de una plaga de moscas mordelonas </a:t>
            </a:r>
            <a:r>
              <a:rPr lang="es-PE" b="0" i="1" dirty="0">
                <a:effectLst/>
                <a:latin typeface="Verdana" panose="020B0604030504040204" pitchFamily="34" charset="0"/>
              </a:rPr>
              <a:t>(</a:t>
            </a:r>
            <a:r>
              <a:rPr lang="es-PE" b="0" i="1" dirty="0" err="1">
                <a:effectLst/>
                <a:latin typeface="Verdana" panose="020B0604030504040204" pitchFamily="34" charset="0"/>
              </a:rPr>
              <a:t>Stomoxys</a:t>
            </a:r>
            <a:r>
              <a:rPr lang="es-PE" b="0" i="1" dirty="0">
                <a:effectLst/>
                <a:latin typeface="Verdana" panose="020B0604030504040204" pitchFamily="34" charset="0"/>
              </a:rPr>
              <a:t> </a:t>
            </a:r>
            <a:r>
              <a:rPr lang="es-PE" b="0" i="1" dirty="0" err="1">
                <a:effectLst/>
                <a:latin typeface="Verdana" panose="020B0604030504040204" pitchFamily="34" charset="0"/>
              </a:rPr>
              <a:t>calcitrans</a:t>
            </a:r>
            <a:r>
              <a:rPr lang="es-PE" b="0" i="1" dirty="0">
                <a:effectLst/>
                <a:latin typeface="Verdana" panose="020B0604030504040204" pitchFamily="34" charset="0"/>
              </a:rPr>
              <a:t>)</a:t>
            </a:r>
            <a:r>
              <a:rPr lang="es-PE" b="0" i="0" dirty="0">
                <a:effectLst/>
                <a:latin typeface="Verdana" panose="020B0604030504040204" pitchFamily="34" charset="0"/>
              </a:rPr>
              <a:t> producida por el aumento de lluvias en 1962.</a:t>
            </a:r>
          </a:p>
          <a:p>
            <a:pPr algn="just"/>
            <a:endParaRPr lang="es-PE" dirty="0">
              <a:latin typeface="Verdana" panose="020B0604030504040204" pitchFamily="34" charset="0"/>
            </a:endParaRPr>
          </a:p>
          <a:p>
            <a:pPr algn="just"/>
            <a:r>
              <a:rPr lang="es-PE" b="0" i="0" dirty="0">
                <a:effectLst/>
                <a:latin typeface="Verdana" panose="020B0604030504040204" pitchFamily="34" charset="0"/>
              </a:rPr>
              <a:t>La pérdida de diversidad genética de los leones del Cráter ha resultado en problemas reproductivos y de sobrevivencia.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A00467AF-FE0A-43C1-B188-43D8A5B3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34" y="3757523"/>
            <a:ext cx="4562475" cy="18192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4430CE73-CD60-4A03-92EE-B9749208DA68}"/>
              </a:ext>
            </a:extLst>
          </p:cNvPr>
          <p:cNvSpPr/>
          <p:nvPr/>
        </p:nvSpPr>
        <p:spPr>
          <a:xfrm>
            <a:off x="481584" y="5783687"/>
            <a:ext cx="1096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0" i="0" dirty="0">
                <a:effectLst/>
                <a:latin typeface="Verdana" panose="020B0604030504040204" pitchFamily="34" charset="0"/>
              </a:rPr>
              <a:t>A mayor diversidad genética, las especies tienen mayores probabilidades de sobrevivir a cambios en el ambiente.</a:t>
            </a:r>
          </a:p>
        </p:txBody>
      </p:sp>
    </p:spTree>
    <p:extLst>
      <p:ext uri="{BB962C8B-B14F-4D97-AF65-F5344CB8AC3E}">
        <p14:creationId xmlns:p14="http://schemas.microsoft.com/office/powerpoint/2010/main" val="385207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7B37D68B-EC85-496D-8A75-5DAB775B00AB}"/>
              </a:ext>
            </a:extLst>
          </p:cNvPr>
          <p:cNvSpPr/>
          <p:nvPr/>
        </p:nvSpPr>
        <p:spPr>
          <a:xfrm>
            <a:off x="938784" y="469452"/>
            <a:ext cx="106801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dirty="0">
              <a:latin typeface="Verdana" panose="020B0604030504040204" pitchFamily="34" charset="0"/>
            </a:endParaRPr>
          </a:p>
          <a:p>
            <a:r>
              <a:rPr lang="es-PE" b="0" i="0" dirty="0">
                <a:effectLst/>
                <a:latin typeface="Verdana" panose="020B0604030504040204" pitchFamily="34" charset="0"/>
              </a:rPr>
              <a:t>Las especies con poca diversidad genética tienen mayor riesgo frente a esos cambios. En general, cuando el tamaño de las poblaciones se reduce, aumenta la reproducción entre organismos emparentados (consanguinidad) y hay una reducción de la diversidad genética.</a:t>
            </a:r>
          </a:p>
          <a:p>
            <a:endParaRPr lang="es-PE" b="0" i="0" dirty="0">
              <a:effectLst/>
              <a:latin typeface="Verdana" panose="020B0604030504040204" pitchFamily="34" charset="0"/>
            </a:endParaRPr>
          </a:p>
          <a:p>
            <a:pPr algn="just"/>
            <a:r>
              <a:rPr lang="es-PE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La diversidad genética </a:t>
            </a:r>
            <a:r>
              <a:rPr lang="es-PE" b="0" i="0" dirty="0">
                <a:effectLst/>
                <a:latin typeface="Verdana" panose="020B0604030504040204" pitchFamily="34" charset="0"/>
              </a:rPr>
              <a:t>se puede medir utilizando la diversidad de genes, la </a:t>
            </a:r>
            <a:r>
              <a:rPr lang="es-PE" b="0" i="0" dirty="0" err="1">
                <a:effectLst/>
                <a:latin typeface="Verdana" panose="020B0604030504040204" pitchFamily="34" charset="0"/>
              </a:rPr>
              <a:t>heterocigocidad</a:t>
            </a:r>
            <a:r>
              <a:rPr lang="es-PE" b="0" i="0" dirty="0">
                <a:effectLst/>
                <a:latin typeface="Verdana" panose="020B0604030504040204" pitchFamily="34" charset="0"/>
              </a:rPr>
              <a:t>, o el número de alelos por locus.</a:t>
            </a:r>
          </a:p>
          <a:p>
            <a:pPr algn="just"/>
            <a:endParaRPr lang="es-PE" dirty="0">
              <a:latin typeface="Verdana" panose="020B0604030504040204" pitchFamily="34" charset="0"/>
            </a:endParaRPr>
          </a:p>
          <a:p>
            <a:pPr algn="just"/>
            <a:r>
              <a:rPr lang="es-PE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Información genética</a:t>
            </a:r>
            <a:r>
              <a:rPr lang="es-PE" b="0" i="0" dirty="0">
                <a:effectLst/>
                <a:latin typeface="Verdana" panose="020B0604030504040204" pitchFamily="34" charset="0"/>
              </a:rPr>
              <a:t>, </a:t>
            </a:r>
            <a:r>
              <a:rPr lang="es-PE" dirty="0">
                <a:latin typeface="Verdana" panose="020B0604030504040204" pitchFamily="34" charset="0"/>
              </a:rPr>
              <a:t>Las características de forma, función y comportamiento de los organismos se transmiten de generación en generación.</a:t>
            </a:r>
          </a:p>
          <a:p>
            <a:pPr algn="just"/>
            <a:endParaRPr lang="es-PE" dirty="0">
              <a:latin typeface="Verdana" panose="020B0604030504040204" pitchFamily="34" charset="0"/>
            </a:endParaRPr>
          </a:p>
          <a:p>
            <a:pPr algn="just"/>
            <a:r>
              <a:rPr lang="es-PE" dirty="0">
                <a:latin typeface="Verdana" panose="020B0604030504040204" pitchFamily="34" charset="0"/>
              </a:rPr>
              <a:t>La información sobre el tamaño, el color, el número de flores, de frutos, el funcionamiento de los sentidos y hasta la conducta de los organismos se encuentra depositada en el </a:t>
            </a:r>
            <a:r>
              <a:rPr lang="es-PE" dirty="0">
                <a:solidFill>
                  <a:srgbClr val="C00000"/>
                </a:solidFill>
                <a:latin typeface="Verdana" panose="020B0604030504040204" pitchFamily="34" charset="0"/>
              </a:rPr>
              <a:t>código genético.</a:t>
            </a:r>
          </a:p>
          <a:p>
            <a:pPr algn="just"/>
            <a:endParaRPr lang="es-PE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s-PE" dirty="0"/>
              <a:t>Al conjunto de caracteres transmisibles se conoce como </a:t>
            </a:r>
            <a:r>
              <a:rPr lang="es-PE" dirty="0">
                <a:solidFill>
                  <a:srgbClr val="C00000"/>
                </a:solidFill>
              </a:rPr>
              <a:t>genotipo</a:t>
            </a:r>
            <a:r>
              <a:rPr lang="es-PE" dirty="0"/>
              <a:t> y su manifestación (anatomía, fisiología y conducta) se conoce como </a:t>
            </a:r>
            <a:r>
              <a:rPr lang="es-PE" dirty="0">
                <a:solidFill>
                  <a:srgbClr val="C00000"/>
                </a:solidFill>
              </a:rPr>
              <a:t>fenotipo.</a:t>
            </a:r>
            <a:endParaRPr lang="es-PE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pPr algn="just"/>
            <a:endParaRPr lang="es-PE" dirty="0">
              <a:latin typeface="Verdana" panose="020B0604030504040204" pitchFamily="34" charset="0"/>
            </a:endParaRPr>
          </a:p>
          <a:p>
            <a:pPr algn="just"/>
            <a:endParaRPr lang="es-PE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8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9EE6CB4A-B0B6-45D5-A182-A1707ABBE931}"/>
              </a:ext>
            </a:extLst>
          </p:cNvPr>
          <p:cNvSpPr txBox="1"/>
          <p:nvPr/>
        </p:nvSpPr>
        <p:spPr>
          <a:xfrm>
            <a:off x="4242816" y="207264"/>
            <a:ext cx="243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C00000"/>
                </a:solidFill>
              </a:rPr>
              <a:t>QUE ES EL ADN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50FE275F-AC51-4157-AA3F-3D40C4D41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032" y="207264"/>
            <a:ext cx="3786878" cy="283014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6E029248-5DAD-430D-BBA1-69E93EDF94C9}"/>
              </a:ext>
            </a:extLst>
          </p:cNvPr>
          <p:cNvSpPr/>
          <p:nvPr/>
        </p:nvSpPr>
        <p:spPr>
          <a:xfrm>
            <a:off x="529090" y="818126"/>
            <a:ext cx="734835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212529"/>
                </a:solidFill>
                <a:latin typeface="PT Serif"/>
              </a:rPr>
              <a:t>D</a:t>
            </a:r>
            <a:r>
              <a:rPr lang="es-PE" b="0" i="0" dirty="0">
                <a:solidFill>
                  <a:srgbClr val="212529"/>
                </a:solidFill>
                <a:effectLst/>
                <a:latin typeface="PT Serif"/>
              </a:rPr>
              <a:t>escubrieron cómo era su estructura: Watson y Crick.</a:t>
            </a:r>
          </a:p>
          <a:p>
            <a:r>
              <a:rPr lang="es-PE" dirty="0"/>
              <a:t>De hecho Crick, </a:t>
            </a:r>
            <a:r>
              <a:rPr lang="es-PE" b="1" dirty="0"/>
              <a:t>Watson y Wilkins recibieron de manera conjunta el Premio </a:t>
            </a:r>
          </a:p>
          <a:p>
            <a:r>
              <a:rPr lang="es-PE" b="1" dirty="0"/>
              <a:t>Nobel de Medicina en 1962</a:t>
            </a:r>
          </a:p>
          <a:p>
            <a:endParaRPr lang="es-PE" b="1" dirty="0"/>
          </a:p>
          <a:p>
            <a:r>
              <a:rPr lang="es-PE" b="0" i="0" dirty="0">
                <a:solidFill>
                  <a:srgbClr val="212529"/>
                </a:solidFill>
                <a:effectLst/>
                <a:latin typeface="PT Serif"/>
              </a:rPr>
              <a:t>Básicamente el </a:t>
            </a:r>
            <a:r>
              <a:rPr lang="es-PE" b="1" i="0" u="none" strike="noStrike" dirty="0">
                <a:solidFill>
                  <a:srgbClr val="000000"/>
                </a:solidFill>
                <a:effectLst/>
                <a:latin typeface="PT Serif"/>
                <a:hlinkClick r:id="rId3"/>
              </a:rPr>
              <a:t>ácido desoxirribonucleico</a:t>
            </a:r>
            <a:r>
              <a:rPr lang="es-PE" b="0" i="0" dirty="0">
                <a:solidFill>
                  <a:srgbClr val="212529"/>
                </a:solidFill>
                <a:effectLst/>
                <a:latin typeface="PT Serif"/>
              </a:rPr>
              <a:t>, el </a:t>
            </a:r>
            <a:r>
              <a:rPr lang="es-PE" b="1" i="0" u="none" strike="noStrike" dirty="0">
                <a:solidFill>
                  <a:srgbClr val="000000"/>
                </a:solidFill>
                <a:effectLst/>
                <a:latin typeface="PT Serif"/>
                <a:hlinkClick r:id="rId4"/>
              </a:rPr>
              <a:t>ADN</a:t>
            </a:r>
            <a:r>
              <a:rPr lang="es-PE" b="0" i="0" dirty="0">
                <a:solidFill>
                  <a:srgbClr val="212529"/>
                </a:solidFill>
                <a:effectLst/>
                <a:latin typeface="PT Serif"/>
              </a:rPr>
              <a:t>, es la molécula</a:t>
            </a:r>
          </a:p>
          <a:p>
            <a:r>
              <a:rPr lang="es-PE" b="0" i="0" dirty="0">
                <a:solidFill>
                  <a:srgbClr val="212529"/>
                </a:solidFill>
                <a:effectLst/>
                <a:latin typeface="PT Serif"/>
              </a:rPr>
              <a:t>que codifica la información genética</a:t>
            </a:r>
            <a:endParaRPr lang="es-PE" dirty="0"/>
          </a:p>
          <a:p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89B94541-A25B-4957-90A1-6F365E451855}"/>
              </a:ext>
            </a:extLst>
          </p:cNvPr>
          <p:cNvSpPr/>
          <p:nvPr/>
        </p:nvSpPr>
        <p:spPr>
          <a:xfrm>
            <a:off x="529090" y="28527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F3055615-CE6E-4018-BE28-BEBBFB9BA9B5}"/>
              </a:ext>
            </a:extLst>
          </p:cNvPr>
          <p:cNvSpPr/>
          <p:nvPr/>
        </p:nvSpPr>
        <p:spPr>
          <a:xfrm>
            <a:off x="529090" y="3578353"/>
            <a:ext cx="49938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ADN</a:t>
            </a:r>
          </a:p>
          <a:p>
            <a:r>
              <a:rPr lang="es-PE" dirty="0">
                <a:hlinkClick r:id="rId5"/>
              </a:rPr>
              <a:t>https://www.youtube.com/watch?v=MYrLI-J3nVs</a:t>
            </a:r>
            <a:endParaRPr lang="es-PE" dirty="0"/>
          </a:p>
          <a:p>
            <a:endParaRPr lang="es-PE" dirty="0"/>
          </a:p>
          <a:p>
            <a:r>
              <a:rPr lang="es-PE" dirty="0"/>
              <a:t>COMO SE HEREDAN LOS GRUPOS SANGUINEOS</a:t>
            </a:r>
          </a:p>
          <a:p>
            <a:endParaRPr lang="es-PE" dirty="0"/>
          </a:p>
          <a:p>
            <a:r>
              <a:rPr lang="es-PE"/>
              <a:t>https://www.youtube.com/watch?v=U3I0-2vOAWA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51322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280</Words>
  <Application>Microsoft Office PowerPoint</Application>
  <PresentationFormat>Panorámica</PresentationFormat>
  <Paragraphs>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Helvetica Neue</vt:lpstr>
      <vt:lpstr>PT Serif</vt:lpstr>
      <vt:lpstr>Verdana</vt:lpstr>
      <vt:lpstr>Tema de Office</vt:lpstr>
      <vt:lpstr>Diversidad genetica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Diversidad genetica</dc:title>
  <dc:creator>Usuario1</dc:creator>
  <cp:lastModifiedBy>EPISDOCENTE</cp:lastModifiedBy>
  <cp:revision>12</cp:revision>
  <dcterms:created xsi:type="dcterms:W3CDTF">2018-09-13T22:18:28Z</dcterms:created>
  <dcterms:modified xsi:type="dcterms:W3CDTF">2018-09-14T00:38:13Z</dcterms:modified>
</cp:coreProperties>
</file>