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sldIdLst>
    <p:sldId id="256" r:id="rId2"/>
    <p:sldId id="257" r:id="rId3"/>
    <p:sldId id="555" r:id="rId4"/>
    <p:sldId id="556" r:id="rId5"/>
    <p:sldId id="557" r:id="rId6"/>
    <p:sldId id="558" r:id="rId7"/>
    <p:sldId id="259" r:id="rId8"/>
    <p:sldId id="572" r:id="rId9"/>
    <p:sldId id="559" r:id="rId10"/>
    <p:sldId id="560" r:id="rId11"/>
    <p:sldId id="561" r:id="rId12"/>
    <p:sldId id="562" r:id="rId13"/>
    <p:sldId id="563" r:id="rId14"/>
    <p:sldId id="564" r:id="rId15"/>
    <p:sldId id="565" r:id="rId16"/>
    <p:sldId id="566" r:id="rId17"/>
    <p:sldId id="567" r:id="rId18"/>
    <p:sldId id="568" r:id="rId19"/>
    <p:sldId id="569" r:id="rId20"/>
    <p:sldId id="570" r:id="rId21"/>
    <p:sldId id="57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76" d="100"/>
          <a:sy n="76" d="100"/>
        </p:scale>
        <p:origin x="126" y="6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32"/>
            <a:ext cx="10363200" cy="1470025"/>
          </a:xfrm>
        </p:spPr>
        <p:txBody>
          <a:bodyPr/>
          <a:lstStyle/>
          <a:p>
            <a:r>
              <a:rPr lang="es-ES"/>
              <a:t>Haga clic para modificar el estilo de título del patrón</a:t>
            </a:r>
            <a:endParaRPr lang="es-PE"/>
          </a:p>
        </p:txBody>
      </p:sp>
      <p:sp>
        <p:nvSpPr>
          <p:cNvPr id="3" name="2 Subtítulo"/>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PE"/>
          </a:p>
        </p:txBody>
      </p:sp>
      <p:sp>
        <p:nvSpPr>
          <p:cNvPr id="4" name="3 Marcador de fecha"/>
          <p:cNvSpPr>
            <a:spLocks noGrp="1"/>
          </p:cNvSpPr>
          <p:nvPr>
            <p:ph type="dt" sz="half" idx="10"/>
          </p:nvPr>
        </p:nvSpPr>
        <p:spPr/>
        <p:txBody>
          <a:bodyPr/>
          <a:lstStyle/>
          <a:p>
            <a:fld id="{4BDF68E2-58F2-4D09-BE8B-E3BD06533059}" type="datetimeFigureOut">
              <a:rPr lang="en-US" smtClean="0"/>
              <a:t>3/19/2018</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541426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fecha"/>
          <p:cNvSpPr>
            <a:spLocks noGrp="1"/>
          </p:cNvSpPr>
          <p:nvPr>
            <p:ph type="dt" sz="half" idx="10"/>
          </p:nvPr>
        </p:nvSpPr>
        <p:spPr/>
        <p:txBody>
          <a:bodyPr/>
          <a:lstStyle/>
          <a:p>
            <a:fld id="{2E2D6473-DF6D-4702-B328-E0DD40540A4E}" type="datetimeFigureOut">
              <a:rPr lang="en-US" smtClean="0"/>
              <a:t>3/19/2018</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61770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11785600" y="274645"/>
            <a:ext cx="3657600" cy="5851525"/>
          </a:xfrm>
        </p:spPr>
        <p:txBody>
          <a:bodyPr vert="eaVert"/>
          <a:lstStyle/>
          <a:p>
            <a:r>
              <a:rPr lang="es-ES"/>
              <a:t>Haga clic para modificar el estilo de título del patrón</a:t>
            </a:r>
            <a:endParaRPr lang="es-PE"/>
          </a:p>
        </p:txBody>
      </p:sp>
      <p:sp>
        <p:nvSpPr>
          <p:cNvPr id="3" name="2 Marcador de texto vertical"/>
          <p:cNvSpPr>
            <a:spLocks noGrp="1"/>
          </p:cNvSpPr>
          <p:nvPr>
            <p:ph type="body" orient="vert" idx="1"/>
          </p:nvPr>
        </p:nvSpPr>
        <p:spPr>
          <a:xfrm>
            <a:off x="812800" y="274645"/>
            <a:ext cx="107696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fecha"/>
          <p:cNvSpPr>
            <a:spLocks noGrp="1"/>
          </p:cNvSpPr>
          <p:nvPr>
            <p:ph type="dt" sz="half" idx="10"/>
          </p:nvPr>
        </p:nvSpPr>
        <p:spPr/>
        <p:txBody>
          <a:bodyPr/>
          <a:lstStyle/>
          <a:p>
            <a:fld id="{E26F7E3A-B166-407D-9866-32884E7D5B37}" type="datetimeFigureOut">
              <a:rPr lang="en-US" smtClean="0"/>
              <a:t>3/19/2018</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559297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fecha"/>
          <p:cNvSpPr>
            <a:spLocks noGrp="1"/>
          </p:cNvSpPr>
          <p:nvPr>
            <p:ph type="dt" sz="half" idx="10"/>
          </p:nvPr>
        </p:nvSpPr>
        <p:spPr/>
        <p:txBody>
          <a:bodyPr/>
          <a:lstStyle/>
          <a:p>
            <a:fld id="{528FC5F6-F338-4AE4-BB23-26385BCFC423}" type="datetimeFigureOut">
              <a:rPr lang="en-US" smtClean="0"/>
              <a:t>3/19/2018</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6113E31D-E2AB-40D1-8B51-AFA5AFEF393A}" type="slidenum">
              <a:rPr lang="en-US" smtClean="0"/>
              <a:t>‹Nº›</a:t>
            </a:fld>
            <a:endParaRPr lang="en-US" dirty="0"/>
          </a:p>
        </p:txBody>
      </p:sp>
    </p:spTree>
    <p:extLst>
      <p:ext uri="{BB962C8B-B14F-4D97-AF65-F5344CB8AC3E}">
        <p14:creationId xmlns:p14="http://schemas.microsoft.com/office/powerpoint/2010/main" val="2598273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7"/>
            <a:ext cx="10363200" cy="1362075"/>
          </a:xfrm>
        </p:spPr>
        <p:txBody>
          <a:bodyPr anchor="t"/>
          <a:lstStyle>
            <a:lvl1pPr algn="l">
              <a:defRPr sz="4000" b="1" cap="all"/>
            </a:lvl1pPr>
          </a:lstStyle>
          <a:p>
            <a:r>
              <a:rPr lang="es-ES"/>
              <a:t>Haga clic para modificar el estilo de título del patrón</a:t>
            </a:r>
            <a:endParaRPr lang="es-PE"/>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20EBB0C4-6273-4C6E-B9BD-2EDC30F1CD52}" type="datetimeFigureOut">
              <a:rPr lang="en-US" smtClean="0"/>
              <a:t>3/19/2018</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381388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2 Marcador de contenido"/>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contenido"/>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4 Marcador de fecha"/>
          <p:cNvSpPr>
            <a:spLocks noGrp="1"/>
          </p:cNvSpPr>
          <p:nvPr>
            <p:ph type="dt" sz="half" idx="10"/>
          </p:nvPr>
        </p:nvSpPr>
        <p:spPr/>
        <p:txBody>
          <a:bodyPr/>
          <a:lstStyle/>
          <a:p>
            <a:fld id="{19AB4D41-86C1-4908-B66A-0B50CEB3BF29}" type="datetimeFigureOut">
              <a:rPr lang="en-US" smtClean="0"/>
              <a:t>3/19/2018</a:t>
            </a:fld>
            <a:endParaRPr lang="en-US" dirty="0"/>
          </a:p>
        </p:txBody>
      </p:sp>
      <p:sp>
        <p:nvSpPr>
          <p:cNvPr id="6" name="5 Marcador de pie de página"/>
          <p:cNvSpPr>
            <a:spLocks noGrp="1"/>
          </p:cNvSpPr>
          <p:nvPr>
            <p:ph type="ftr" sz="quarter" idx="11"/>
          </p:nvPr>
        </p:nvSpPr>
        <p:spPr/>
        <p:txBody>
          <a:bodyPr/>
          <a:lstStyle/>
          <a:p>
            <a:endParaRPr lang="en-US" dirty="0"/>
          </a:p>
        </p:txBody>
      </p:sp>
      <p:sp>
        <p:nvSpPr>
          <p:cNvPr id="7" name="6 Marcador de número de diapositiva"/>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048751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638"/>
            <a:ext cx="10972800" cy="1143000"/>
          </a:xfrm>
        </p:spPr>
        <p:txBody>
          <a:bodyPr/>
          <a:lstStyle>
            <a:lvl1pPr>
              <a:defRPr/>
            </a:lvl1pPr>
          </a:lstStyle>
          <a:p>
            <a:r>
              <a:rPr lang="es-ES"/>
              <a:t>Haga clic para modificar el estilo de título del patrón</a:t>
            </a:r>
            <a:endParaRPr lang="es-PE"/>
          </a:p>
        </p:txBody>
      </p:sp>
      <p:sp>
        <p:nvSpPr>
          <p:cNvPr id="3" name="2 Marcador de texto"/>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4 Marcador de texto"/>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6 Marcador de fecha"/>
          <p:cNvSpPr>
            <a:spLocks noGrp="1"/>
          </p:cNvSpPr>
          <p:nvPr>
            <p:ph type="dt" sz="half" idx="10"/>
          </p:nvPr>
        </p:nvSpPr>
        <p:spPr/>
        <p:txBody>
          <a:bodyPr/>
          <a:lstStyle/>
          <a:p>
            <a:fld id="{E6426E2C-56C1-4E0D-A793-0088A7FDD37E}" type="datetimeFigureOut">
              <a:rPr lang="en-US" smtClean="0"/>
              <a:t>3/19/2018</a:t>
            </a:fld>
            <a:endParaRPr lang="en-US" dirty="0"/>
          </a:p>
        </p:txBody>
      </p:sp>
      <p:sp>
        <p:nvSpPr>
          <p:cNvPr id="8" name="7 Marcador de pie de página"/>
          <p:cNvSpPr>
            <a:spLocks noGrp="1"/>
          </p:cNvSpPr>
          <p:nvPr>
            <p:ph type="ftr" sz="quarter" idx="11"/>
          </p:nvPr>
        </p:nvSpPr>
        <p:spPr/>
        <p:txBody>
          <a:bodyPr/>
          <a:lstStyle/>
          <a:p>
            <a:endParaRPr lang="en-US" dirty="0"/>
          </a:p>
        </p:txBody>
      </p:sp>
      <p:sp>
        <p:nvSpPr>
          <p:cNvPr id="9" name="8 Marcador de número de diapositiva"/>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056485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2 Marcador de fecha"/>
          <p:cNvSpPr>
            <a:spLocks noGrp="1"/>
          </p:cNvSpPr>
          <p:nvPr>
            <p:ph type="dt" sz="half" idx="10"/>
          </p:nvPr>
        </p:nvSpPr>
        <p:spPr/>
        <p:txBody>
          <a:bodyPr/>
          <a:lstStyle/>
          <a:p>
            <a:fld id="{98624D31-43A5-475A-80CF-332C9F6DCF35}" type="datetimeFigureOut">
              <a:rPr lang="en-US" smtClean="0"/>
              <a:t>3/19/2018</a:t>
            </a:fld>
            <a:endParaRPr lang="en-US" dirty="0"/>
          </a:p>
        </p:txBody>
      </p:sp>
      <p:sp>
        <p:nvSpPr>
          <p:cNvPr id="4" name="3 Marcador de pie de página"/>
          <p:cNvSpPr>
            <a:spLocks noGrp="1"/>
          </p:cNvSpPr>
          <p:nvPr>
            <p:ph type="ftr" sz="quarter" idx="11"/>
          </p:nvPr>
        </p:nvSpPr>
        <p:spPr/>
        <p:txBody>
          <a:bodyPr/>
          <a:lstStyle/>
          <a:p>
            <a:endParaRPr lang="en-US" dirty="0"/>
          </a:p>
        </p:txBody>
      </p:sp>
      <p:sp>
        <p:nvSpPr>
          <p:cNvPr id="5" name="4 Marcador de número de diapositiva"/>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70263011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D94136C-8742-45B2-AF27-D93DF72833A9}" type="datetimeFigureOut">
              <a:rPr lang="en-US" smtClean="0"/>
              <a:t>3/19/2018</a:t>
            </a:fld>
            <a:endParaRPr lang="en-US" dirty="0"/>
          </a:p>
        </p:txBody>
      </p:sp>
      <p:sp>
        <p:nvSpPr>
          <p:cNvPr id="3" name="2 Marcador de pie de página"/>
          <p:cNvSpPr>
            <a:spLocks noGrp="1"/>
          </p:cNvSpPr>
          <p:nvPr>
            <p:ph type="ftr" sz="quarter" idx="11"/>
          </p:nvPr>
        </p:nvSpPr>
        <p:spPr/>
        <p:txBody>
          <a:bodyPr/>
          <a:lstStyle/>
          <a:p>
            <a:endParaRPr lang="en-US" dirty="0"/>
          </a:p>
        </p:txBody>
      </p:sp>
      <p:sp>
        <p:nvSpPr>
          <p:cNvPr id="4" name="3 Marcador de número de diapositiva"/>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194731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3" y="273050"/>
            <a:ext cx="4011084" cy="1162050"/>
          </a:xfrm>
        </p:spPr>
        <p:txBody>
          <a:bodyPr anchor="b"/>
          <a:lstStyle>
            <a:lvl1pPr algn="l">
              <a:defRPr sz="2000" b="1"/>
            </a:lvl1pPr>
          </a:lstStyle>
          <a:p>
            <a:r>
              <a:rPr lang="es-ES"/>
              <a:t>Haga clic para modificar el estilo de título del patrón</a:t>
            </a:r>
            <a:endParaRPr lang="es-PE"/>
          </a:p>
        </p:txBody>
      </p:sp>
      <p:sp>
        <p:nvSpPr>
          <p:cNvPr id="3" name="2 Marcador de contenido"/>
          <p:cNvSpPr>
            <a:spLocks noGrp="1"/>
          </p:cNvSpPr>
          <p:nvPr>
            <p:ph idx="1"/>
          </p:nvPr>
        </p:nvSpPr>
        <p:spPr>
          <a:xfrm>
            <a:off x="4766734" y="273057"/>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texto"/>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32ABBEA6-7C60-4B02-AE87-00D78D8422AF}" type="datetimeFigureOut">
              <a:rPr lang="en-US" smtClean="0"/>
              <a:t>3/19/2018</a:t>
            </a:fld>
            <a:endParaRPr lang="en-US" dirty="0"/>
          </a:p>
        </p:txBody>
      </p:sp>
      <p:sp>
        <p:nvSpPr>
          <p:cNvPr id="6" name="5 Marcador de pie de página"/>
          <p:cNvSpPr>
            <a:spLocks noGrp="1"/>
          </p:cNvSpPr>
          <p:nvPr>
            <p:ph type="ftr" sz="quarter" idx="11"/>
          </p:nvPr>
        </p:nvSpPr>
        <p:spPr/>
        <p:txBody>
          <a:bodyPr/>
          <a:lstStyle/>
          <a:p>
            <a:endParaRPr lang="en-US" dirty="0"/>
          </a:p>
        </p:txBody>
      </p:sp>
      <p:sp>
        <p:nvSpPr>
          <p:cNvPr id="7" name="6 Marcador de número de diapositiva"/>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321817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6738"/>
          </a:xfrm>
        </p:spPr>
        <p:txBody>
          <a:bodyPr anchor="b"/>
          <a:lstStyle>
            <a:lvl1pPr algn="l">
              <a:defRPr sz="2000" b="1"/>
            </a:lvl1pPr>
          </a:lstStyle>
          <a:p>
            <a:r>
              <a:rPr lang="es-ES"/>
              <a:t>Haga clic para modificar el estilo de título del patrón</a:t>
            </a:r>
            <a:endParaRPr lang="es-PE"/>
          </a:p>
        </p:txBody>
      </p:sp>
      <p:sp>
        <p:nvSpPr>
          <p:cNvPr id="3" name="2 Marcador de posición de imagen"/>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3 Marcador de texto"/>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C9CAD897-D46E-4AD2-BD9B-49DD3E640873}" type="datetimeFigureOut">
              <a:rPr lang="en-US" smtClean="0"/>
              <a:t>3/19/2018</a:t>
            </a:fld>
            <a:endParaRPr lang="en-US" dirty="0"/>
          </a:p>
        </p:txBody>
      </p:sp>
      <p:sp>
        <p:nvSpPr>
          <p:cNvPr id="6" name="5 Marcador de pie de página"/>
          <p:cNvSpPr>
            <a:spLocks noGrp="1"/>
          </p:cNvSpPr>
          <p:nvPr>
            <p:ph type="ftr" sz="quarter" idx="11"/>
          </p:nvPr>
        </p:nvSpPr>
        <p:spPr/>
        <p:txBody>
          <a:bodyPr/>
          <a:lstStyle/>
          <a:p>
            <a:endParaRPr lang="en-US" dirty="0"/>
          </a:p>
        </p:txBody>
      </p:sp>
      <p:sp>
        <p:nvSpPr>
          <p:cNvPr id="7" name="6 Marcador de número de diapositiva"/>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697016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2 Marcador de texto"/>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fecha"/>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24D31-43A5-475A-80CF-332C9F6DCF35}" type="datetimeFigureOut">
              <a:rPr lang="en-US" smtClean="0"/>
              <a:t>3/19/2018</a:t>
            </a:fld>
            <a:endParaRPr lang="en-US" dirty="0"/>
          </a:p>
        </p:txBody>
      </p:sp>
      <p:sp>
        <p:nvSpPr>
          <p:cNvPr id="5" name="4 Marcador de pie de página"/>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5 Marcador de número de diapositiva"/>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17093137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http://www.ambiente-ecologico.com/foto/ozono63b.gif" TargetMode="External"/><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1 Título"/>
          <p:cNvSpPr>
            <a:spLocks noGrp="1"/>
          </p:cNvSpPr>
          <p:nvPr>
            <p:ph type="ctrTitle"/>
          </p:nvPr>
        </p:nvSpPr>
        <p:spPr>
          <a:xfrm>
            <a:off x="-28576" y="1844677"/>
            <a:ext cx="12220575" cy="1655763"/>
          </a:xfrm>
          <a:solidFill>
            <a:srgbClr val="800000"/>
          </a:solidFill>
        </p:spPr>
        <p:style>
          <a:lnRef idx="1">
            <a:schemeClr val="accent3"/>
          </a:lnRef>
          <a:fillRef idx="3">
            <a:schemeClr val="accent3"/>
          </a:fillRef>
          <a:effectRef idx="2">
            <a:schemeClr val="accent3"/>
          </a:effectRef>
          <a:fontRef idx="minor">
            <a:schemeClr val="lt1"/>
          </a:fontRef>
        </p:style>
        <p:txBody>
          <a:bodyPr rtlCol="0">
            <a:noAutofit/>
          </a:bodyPr>
          <a:lstStyle/>
          <a:p>
            <a:pPr fontAlgn="auto">
              <a:spcAft>
                <a:spcPts val="0"/>
              </a:spcAft>
              <a:defRPr/>
            </a:pPr>
            <a:r>
              <a:rPr lang="es-PE" sz="4000" b="1">
                <a:effectLst>
                  <a:outerShdw blurRad="38100" dist="38100" dir="2700000" algn="tl">
                    <a:srgbClr val="000000">
                      <a:alpha val="43137"/>
                    </a:srgbClr>
                  </a:outerShdw>
                </a:effectLst>
              </a:rPr>
              <a:t>Ecología</a:t>
            </a:r>
            <a:r>
              <a:rPr lang="es-PE" sz="4000" b="1" dirty="0">
                <a:effectLst>
                  <a:outerShdw blurRad="38100" dist="38100" dir="2700000" algn="tl">
                    <a:srgbClr val="000000">
                      <a:alpha val="43137"/>
                    </a:srgbClr>
                  </a:outerShdw>
                </a:effectLst>
              </a:rPr>
              <a:t>, Medio Ambiente y </a:t>
            </a:r>
            <a:br>
              <a:rPr lang="es-PE" sz="4000" b="1" dirty="0">
                <a:effectLst>
                  <a:outerShdw blurRad="38100" dist="38100" dir="2700000" algn="tl">
                    <a:srgbClr val="000000">
                      <a:alpha val="43137"/>
                    </a:srgbClr>
                  </a:outerShdw>
                </a:effectLst>
              </a:rPr>
            </a:br>
            <a:r>
              <a:rPr lang="es-PE" sz="4000" b="1" dirty="0">
                <a:effectLst>
                  <a:outerShdw blurRad="38100" dist="38100" dir="2700000" algn="tl">
                    <a:srgbClr val="000000">
                      <a:alpha val="43137"/>
                    </a:srgbClr>
                  </a:outerShdw>
                </a:effectLst>
              </a:rPr>
              <a:t>Desarrollo Sustentable </a:t>
            </a:r>
            <a:endParaRPr lang="es-ES" sz="4000" dirty="0">
              <a:effectLst>
                <a:outerShdw blurRad="38100" dist="38100" dir="2700000" algn="tl">
                  <a:srgbClr val="000000">
                    <a:alpha val="43137"/>
                  </a:srgbClr>
                </a:outerShdw>
              </a:effectLst>
            </a:endParaRPr>
          </a:p>
        </p:txBody>
      </p:sp>
      <p:sp>
        <p:nvSpPr>
          <p:cNvPr id="3" name="Subtítulo 2">
            <a:extLst>
              <a:ext uri="{FF2B5EF4-FFF2-40B4-BE49-F238E27FC236}">
                <a16:creationId xmlns:a16="http://schemas.microsoft.com/office/drawing/2014/main" id="{8A61E810-4A8A-4C77-8119-BD8D5172CC38}"/>
              </a:ext>
            </a:extLst>
          </p:cNvPr>
          <p:cNvSpPr>
            <a:spLocks noGrp="1"/>
          </p:cNvSpPr>
          <p:nvPr>
            <p:ph type="subTitle" idx="1"/>
          </p:nvPr>
        </p:nvSpPr>
        <p:spPr/>
        <p:txBody>
          <a:bodyPr/>
          <a:lstStyle/>
          <a:p>
            <a:endParaRPr lang="es-PE"/>
          </a:p>
        </p:txBody>
      </p:sp>
    </p:spTree>
    <p:extLst>
      <p:ext uri="{BB962C8B-B14F-4D97-AF65-F5344CB8AC3E}">
        <p14:creationId xmlns:p14="http://schemas.microsoft.com/office/powerpoint/2010/main" val="3663161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ES" b="1" dirty="0"/>
              <a:t>El origen de los problemas</a:t>
            </a:r>
            <a:endParaRPr lang="es-PE" b="1" dirty="0"/>
          </a:p>
        </p:txBody>
      </p:sp>
      <p:sp>
        <p:nvSpPr>
          <p:cNvPr id="4" name="3 Rectángulo"/>
          <p:cNvSpPr/>
          <p:nvPr/>
        </p:nvSpPr>
        <p:spPr>
          <a:xfrm>
            <a:off x="632347" y="1378130"/>
            <a:ext cx="10435988" cy="2554545"/>
          </a:xfrm>
          <a:prstGeom prst="rect">
            <a:avLst/>
          </a:prstGeom>
        </p:spPr>
        <p:txBody>
          <a:bodyPr wrap="square">
            <a:spAutoFit/>
          </a:bodyPr>
          <a:lstStyle/>
          <a:p>
            <a:pPr algn="just"/>
            <a:r>
              <a:rPr lang="es-MX" sz="3200" dirty="0"/>
              <a:t>En un pasado cercano se tenía la idea errónea de que la naturaleza podía limpiarse automáticamente de todo lo que el hombre le hacia (contaminación del aire, agua y suelo) y que si se cortaban los árboles y se eliminaran las especies de animales, éstas volverían a aparecer.</a:t>
            </a:r>
            <a:endParaRPr lang="es-ES" sz="3200" dirty="0"/>
          </a:p>
        </p:txBody>
      </p:sp>
    </p:spTree>
    <p:extLst>
      <p:ext uri="{BB962C8B-B14F-4D97-AF65-F5344CB8AC3E}">
        <p14:creationId xmlns:p14="http://schemas.microsoft.com/office/powerpoint/2010/main" val="3734824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ES" b="1" dirty="0"/>
              <a:t>El hombre y la naturaleza</a:t>
            </a:r>
            <a:endParaRPr lang="es-PE" b="1" dirty="0"/>
          </a:p>
        </p:txBody>
      </p:sp>
      <p:sp>
        <p:nvSpPr>
          <p:cNvPr id="4" name="3 Rectángulo"/>
          <p:cNvSpPr/>
          <p:nvPr/>
        </p:nvSpPr>
        <p:spPr>
          <a:xfrm>
            <a:off x="632347" y="1378130"/>
            <a:ext cx="10435988" cy="3046988"/>
          </a:xfrm>
          <a:prstGeom prst="rect">
            <a:avLst/>
          </a:prstGeom>
        </p:spPr>
        <p:txBody>
          <a:bodyPr wrap="square">
            <a:spAutoFit/>
          </a:bodyPr>
          <a:lstStyle/>
          <a:p>
            <a:pPr algn="just"/>
            <a:r>
              <a:rPr lang="es-MX" sz="3200" dirty="0"/>
              <a:t>El hombre desde que aparece sobre la faz de la Tierra, siempre ha hecho uso de la naturaleza para satisfacer sus necesidades (comer, vestirse y protegerse de los distintos climas). Sin embargo, en su ánimo de lograr el crecimiento económico, ha dañado grandes extensiones de tierra y ha generado múltiples desequilibrios ecológicos.</a:t>
            </a:r>
            <a:endParaRPr lang="es-ES" sz="3200" dirty="0"/>
          </a:p>
        </p:txBody>
      </p:sp>
    </p:spTree>
    <p:extLst>
      <p:ext uri="{BB962C8B-B14F-4D97-AF65-F5344CB8AC3E}">
        <p14:creationId xmlns:p14="http://schemas.microsoft.com/office/powerpoint/2010/main" val="3619925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ES" b="1" dirty="0"/>
              <a:t>Visión Depredadora</a:t>
            </a:r>
            <a:endParaRPr lang="es-PE" b="1" dirty="0"/>
          </a:p>
        </p:txBody>
      </p:sp>
      <p:sp>
        <p:nvSpPr>
          <p:cNvPr id="4" name="3 Rectángulo"/>
          <p:cNvSpPr/>
          <p:nvPr/>
        </p:nvSpPr>
        <p:spPr>
          <a:xfrm>
            <a:off x="632347" y="1378130"/>
            <a:ext cx="10435988" cy="2062103"/>
          </a:xfrm>
          <a:prstGeom prst="rect">
            <a:avLst/>
          </a:prstGeom>
        </p:spPr>
        <p:txBody>
          <a:bodyPr wrap="square">
            <a:spAutoFit/>
          </a:bodyPr>
          <a:lstStyle/>
          <a:p>
            <a:pPr algn="just"/>
            <a:r>
              <a:rPr lang="es-PE" sz="3200" dirty="0"/>
              <a:t>El hombre, equivocadamente ha acabado con muchas especies de animales y vegetales, está agotando sus recursos como el agua, los bosques y ha contaminado el aire, lo cual pone en riesgo su propia existencia.</a:t>
            </a:r>
          </a:p>
        </p:txBody>
      </p:sp>
    </p:spTree>
    <p:extLst>
      <p:ext uri="{BB962C8B-B14F-4D97-AF65-F5344CB8AC3E}">
        <p14:creationId xmlns:p14="http://schemas.microsoft.com/office/powerpoint/2010/main" val="3417563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ES" b="1" dirty="0"/>
              <a:t>Problemas ambientales graves</a:t>
            </a:r>
            <a:endParaRPr lang="es-PE" b="1" dirty="0"/>
          </a:p>
        </p:txBody>
      </p:sp>
      <p:sp>
        <p:nvSpPr>
          <p:cNvPr id="4" name="3 Rectángulo"/>
          <p:cNvSpPr/>
          <p:nvPr/>
        </p:nvSpPr>
        <p:spPr>
          <a:xfrm>
            <a:off x="632347" y="1378130"/>
            <a:ext cx="5973169" cy="3539430"/>
          </a:xfrm>
          <a:prstGeom prst="rect">
            <a:avLst/>
          </a:prstGeom>
        </p:spPr>
        <p:txBody>
          <a:bodyPr wrap="square">
            <a:spAutoFit/>
          </a:bodyPr>
          <a:lstStyle/>
          <a:p>
            <a:pPr algn="just"/>
            <a:r>
              <a:rPr lang="es-PE" sz="3200" dirty="0"/>
              <a:t>El principal problema ambiental al que nos enfrentamos como humanidad es el </a:t>
            </a:r>
            <a:r>
              <a:rPr lang="es-PE" sz="3200" b="1" dirty="0">
                <a:effectLst>
                  <a:outerShdw blurRad="38100" dist="38100" dir="2700000" algn="tl">
                    <a:srgbClr val="000000">
                      <a:alpha val="43137"/>
                    </a:srgbClr>
                  </a:outerShdw>
                </a:effectLst>
              </a:rPr>
              <a:t>CALENTAMIENTO GLOBAL, </a:t>
            </a:r>
            <a:r>
              <a:rPr lang="es-PE" sz="3200" dirty="0"/>
              <a:t>fenómeno al que identificamos como uno de los más grandes desequilibrios generados por el hombre.</a:t>
            </a:r>
          </a:p>
        </p:txBody>
      </p:sp>
      <p:pic>
        <p:nvPicPr>
          <p:cNvPr id="6" name="Picture 5" descr="Image37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0609" y="1378130"/>
            <a:ext cx="4408227" cy="2590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462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ES" b="1" dirty="0"/>
              <a:t>Efectos del calentamiento global</a:t>
            </a:r>
            <a:endParaRPr lang="es-PE" b="1" dirty="0"/>
          </a:p>
        </p:txBody>
      </p:sp>
      <p:sp>
        <p:nvSpPr>
          <p:cNvPr id="4" name="3 Rectángulo"/>
          <p:cNvSpPr/>
          <p:nvPr/>
        </p:nvSpPr>
        <p:spPr>
          <a:xfrm>
            <a:off x="632347" y="1378130"/>
            <a:ext cx="10763534" cy="3709349"/>
          </a:xfrm>
          <a:prstGeom prst="rect">
            <a:avLst/>
          </a:prstGeom>
        </p:spPr>
        <p:txBody>
          <a:bodyPr wrap="square">
            <a:spAutoFit/>
          </a:bodyPr>
          <a:lstStyle/>
          <a:p>
            <a:pPr algn="just">
              <a:lnSpc>
                <a:spcPct val="150000"/>
              </a:lnSpc>
            </a:pPr>
            <a:r>
              <a:rPr lang="es-PE" sz="3200" dirty="0"/>
              <a:t>El calentamiento global provoca un incremento en la temperatura del planeta, lo cual repercute directamente en todos los ecosistemas del mundo, provoca el deshielo de los polos, altera el hábitat de múltiples especies acuáticas y genera graves alteraciones al clima.</a:t>
            </a:r>
          </a:p>
        </p:txBody>
      </p:sp>
    </p:spTree>
    <p:extLst>
      <p:ext uri="{BB962C8B-B14F-4D97-AF65-F5344CB8AC3E}">
        <p14:creationId xmlns:p14="http://schemas.microsoft.com/office/powerpoint/2010/main" val="1250961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ES" b="1" dirty="0"/>
              <a:t>¿Cómo se origina el calentamiento global?</a:t>
            </a:r>
            <a:endParaRPr lang="es-PE" b="1" dirty="0"/>
          </a:p>
        </p:txBody>
      </p:sp>
      <p:sp>
        <p:nvSpPr>
          <p:cNvPr id="4" name="3 Rectángulo"/>
          <p:cNvSpPr/>
          <p:nvPr/>
        </p:nvSpPr>
        <p:spPr>
          <a:xfrm>
            <a:off x="632347" y="1378130"/>
            <a:ext cx="10763534" cy="3046988"/>
          </a:xfrm>
          <a:prstGeom prst="rect">
            <a:avLst/>
          </a:prstGeom>
        </p:spPr>
        <p:txBody>
          <a:bodyPr wrap="square">
            <a:spAutoFit/>
          </a:bodyPr>
          <a:lstStyle/>
          <a:p>
            <a:pPr algn="just"/>
            <a:r>
              <a:rPr lang="es-PE" sz="3200" dirty="0"/>
              <a:t>Las plantas terrestres y marinas extraen de la atmósfera grandes cantidades de dióxido de carbono. Este es producido por varias fuentes: la respiración de los seres vivos, la destrucción y fermentación de sustancias orgánicas, la combustión del petróleo, carbón, leña u otros combustibles que contengan carbono en su composición.</a:t>
            </a:r>
          </a:p>
        </p:txBody>
      </p:sp>
    </p:spTree>
    <p:extLst>
      <p:ext uri="{BB962C8B-B14F-4D97-AF65-F5344CB8AC3E}">
        <p14:creationId xmlns:p14="http://schemas.microsoft.com/office/powerpoint/2010/main" val="2652717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ES" b="1" dirty="0"/>
              <a:t>La capa de ozono</a:t>
            </a:r>
            <a:endParaRPr lang="es-PE" b="1" dirty="0"/>
          </a:p>
        </p:txBody>
      </p:sp>
      <p:sp>
        <p:nvSpPr>
          <p:cNvPr id="4" name="3 Rectángulo"/>
          <p:cNvSpPr/>
          <p:nvPr/>
        </p:nvSpPr>
        <p:spPr>
          <a:xfrm>
            <a:off x="632348" y="1378129"/>
            <a:ext cx="5004178" cy="4184353"/>
          </a:xfrm>
          <a:prstGeom prst="rect">
            <a:avLst/>
          </a:prstGeom>
        </p:spPr>
        <p:txBody>
          <a:bodyPr wrap="square">
            <a:spAutoFit/>
          </a:bodyPr>
          <a:lstStyle/>
          <a:p>
            <a:pPr algn="just"/>
            <a:r>
              <a:rPr lang="es-PE" sz="3200" dirty="0"/>
              <a:t>La forma por la cual se destruye el ozono es bastante sencilla.</a:t>
            </a:r>
          </a:p>
          <a:p>
            <a:pPr algn="just"/>
            <a:endParaRPr lang="es-PE" sz="3200" dirty="0"/>
          </a:p>
          <a:p>
            <a:pPr algn="just"/>
            <a:r>
              <a:rPr lang="es-PE" sz="3200" dirty="0"/>
              <a:t>La radiación UV arranca el cloro de una molécula de clorofluorocarbono (CFC). </a:t>
            </a:r>
          </a:p>
          <a:p>
            <a:pPr algn="just"/>
            <a:endParaRPr lang="es-PE" sz="3200" dirty="0"/>
          </a:p>
        </p:txBody>
      </p:sp>
      <p:sp>
        <p:nvSpPr>
          <p:cNvPr id="6" name="Oval 6"/>
          <p:cNvSpPr>
            <a:spLocks noChangeArrowheads="1"/>
          </p:cNvSpPr>
          <p:nvPr/>
        </p:nvSpPr>
        <p:spPr bwMode="auto">
          <a:xfrm>
            <a:off x="6967549" y="2508998"/>
            <a:ext cx="1233488" cy="117951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7" name="Oval 7"/>
          <p:cNvSpPr>
            <a:spLocks noChangeArrowheads="1"/>
          </p:cNvSpPr>
          <p:nvPr/>
        </p:nvSpPr>
        <p:spPr bwMode="auto">
          <a:xfrm>
            <a:off x="7337439" y="2978898"/>
            <a:ext cx="1233487" cy="117951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8" name="Oval 8"/>
          <p:cNvSpPr>
            <a:spLocks noChangeArrowheads="1"/>
          </p:cNvSpPr>
          <p:nvPr/>
        </p:nvSpPr>
        <p:spPr bwMode="auto">
          <a:xfrm>
            <a:off x="7707324" y="2391524"/>
            <a:ext cx="1233488" cy="117951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9" name="Oval 9"/>
          <p:cNvSpPr>
            <a:spLocks noChangeArrowheads="1"/>
          </p:cNvSpPr>
          <p:nvPr/>
        </p:nvSpPr>
        <p:spPr bwMode="auto">
          <a:xfrm>
            <a:off x="6842139" y="3451973"/>
            <a:ext cx="1233487" cy="1177925"/>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s-PE" sz="2400">
              <a:solidFill>
                <a:schemeClr val="bg2"/>
              </a:solidFill>
              <a:latin typeface="Times New Roman" pitchFamily="18" charset="0"/>
            </a:endParaRPr>
          </a:p>
        </p:txBody>
      </p:sp>
      <p:sp>
        <p:nvSpPr>
          <p:cNvPr id="10" name="Line 10"/>
          <p:cNvSpPr>
            <a:spLocks noChangeShapeType="1"/>
          </p:cNvSpPr>
          <p:nvPr/>
        </p:nvSpPr>
        <p:spPr bwMode="auto">
          <a:xfrm flipH="1">
            <a:off x="8788414" y="2967787"/>
            <a:ext cx="617537" cy="942975"/>
          </a:xfrm>
          <a:prstGeom prst="line">
            <a:avLst/>
          </a:prstGeom>
          <a:noFill/>
          <a:ln w="762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nvGrpSpPr>
          <p:cNvPr id="11" name="Group 11"/>
          <p:cNvGrpSpPr>
            <a:grpSpLocks/>
          </p:cNvGrpSpPr>
          <p:nvPr/>
        </p:nvGrpSpPr>
        <p:grpSpPr bwMode="auto">
          <a:xfrm>
            <a:off x="8715389" y="3975848"/>
            <a:ext cx="1233487" cy="1179512"/>
            <a:chOff x="4319" y="2369"/>
            <a:chExt cx="777" cy="743"/>
          </a:xfrm>
        </p:grpSpPr>
        <p:sp>
          <p:nvSpPr>
            <p:cNvPr id="12" name="Oval 12"/>
            <p:cNvSpPr>
              <a:spLocks noChangeArrowheads="1"/>
            </p:cNvSpPr>
            <p:nvPr/>
          </p:nvSpPr>
          <p:spPr bwMode="auto">
            <a:xfrm>
              <a:off x="4319" y="2369"/>
              <a:ext cx="777" cy="74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3" name="Text Box 13"/>
            <p:cNvSpPr txBox="1">
              <a:spLocks noChangeArrowheads="1"/>
            </p:cNvSpPr>
            <p:nvPr/>
          </p:nvSpPr>
          <p:spPr bwMode="auto">
            <a:xfrm>
              <a:off x="4468" y="2523"/>
              <a:ext cx="589"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PA" sz="3600" b="1">
                  <a:solidFill>
                    <a:schemeClr val="bg2"/>
                  </a:solidFill>
                </a:rPr>
                <a:t>CL</a:t>
              </a:r>
              <a:endParaRPr lang="en-US" sz="3600" b="1">
                <a:solidFill>
                  <a:schemeClr val="bg2"/>
                </a:solidFill>
              </a:endParaRPr>
            </a:p>
          </p:txBody>
        </p:sp>
      </p:grpSp>
      <p:sp>
        <p:nvSpPr>
          <p:cNvPr id="14" name="Text Box 14"/>
          <p:cNvSpPr txBox="1">
            <a:spLocks noChangeArrowheads="1"/>
          </p:cNvSpPr>
          <p:nvPr/>
        </p:nvSpPr>
        <p:spPr bwMode="auto">
          <a:xfrm>
            <a:off x="7202499" y="3615486"/>
            <a:ext cx="6477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PA" sz="4400" b="1">
                <a:solidFill>
                  <a:schemeClr val="bg2"/>
                </a:solidFill>
              </a:rPr>
              <a:t>F</a:t>
            </a:r>
            <a:endParaRPr lang="en-US" sz="4400" b="1">
              <a:solidFill>
                <a:schemeClr val="bg2"/>
              </a:solidFill>
            </a:endParaRPr>
          </a:p>
        </p:txBody>
      </p:sp>
      <p:pic>
        <p:nvPicPr>
          <p:cNvPr id="15" name="Picture 15" descr="j021505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86851" y="1204796"/>
            <a:ext cx="1312863" cy="946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7447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ES" b="1" dirty="0"/>
              <a:t>La capa de ozono</a:t>
            </a:r>
            <a:endParaRPr lang="es-PE" b="1" dirty="0"/>
          </a:p>
        </p:txBody>
      </p:sp>
      <p:sp>
        <p:nvSpPr>
          <p:cNvPr id="4" name="3 Rectángulo"/>
          <p:cNvSpPr/>
          <p:nvPr/>
        </p:nvSpPr>
        <p:spPr>
          <a:xfrm>
            <a:off x="632347" y="1378129"/>
            <a:ext cx="11200261" cy="1077218"/>
          </a:xfrm>
          <a:prstGeom prst="rect">
            <a:avLst/>
          </a:prstGeom>
        </p:spPr>
        <p:txBody>
          <a:bodyPr wrap="square">
            <a:spAutoFit/>
          </a:bodyPr>
          <a:lstStyle/>
          <a:p>
            <a:pPr algn="just"/>
            <a:r>
              <a:rPr lang="es-PE" sz="3200" dirty="0"/>
              <a:t>Este átomo de cloro se encuentra una molécula de ozono. </a:t>
            </a:r>
          </a:p>
          <a:p>
            <a:pPr algn="just"/>
            <a:endParaRPr lang="es-PE" sz="3200" dirty="0"/>
          </a:p>
        </p:txBody>
      </p:sp>
      <p:sp>
        <p:nvSpPr>
          <p:cNvPr id="16" name="Oval 4"/>
          <p:cNvSpPr>
            <a:spLocks noChangeArrowheads="1"/>
          </p:cNvSpPr>
          <p:nvPr/>
        </p:nvSpPr>
        <p:spPr bwMode="auto">
          <a:xfrm>
            <a:off x="3670042" y="3247173"/>
            <a:ext cx="1233487" cy="1177925"/>
          </a:xfrm>
          <a:prstGeom prst="ellipse">
            <a:avLst/>
          </a:prstGeom>
          <a:solidFill>
            <a:srgbClr val="CCFFCC"/>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solidFill>
                <a:schemeClr val="bg1">
                  <a:lumMod val="65000"/>
                </a:schemeClr>
              </a:solidFill>
            </a:endParaRPr>
          </a:p>
        </p:txBody>
      </p:sp>
      <p:sp>
        <p:nvSpPr>
          <p:cNvPr id="17" name="Oval 5"/>
          <p:cNvSpPr>
            <a:spLocks noChangeArrowheads="1"/>
          </p:cNvSpPr>
          <p:nvPr/>
        </p:nvSpPr>
        <p:spPr bwMode="auto">
          <a:xfrm>
            <a:off x="2949317" y="3031273"/>
            <a:ext cx="1233487" cy="1177925"/>
          </a:xfrm>
          <a:prstGeom prst="ellipse">
            <a:avLst/>
          </a:prstGeom>
          <a:solidFill>
            <a:srgbClr val="CCFFCC"/>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solidFill>
                <a:schemeClr val="bg1">
                  <a:lumMod val="65000"/>
                </a:schemeClr>
              </a:solidFill>
            </a:endParaRPr>
          </a:p>
        </p:txBody>
      </p:sp>
      <p:sp>
        <p:nvSpPr>
          <p:cNvPr id="18" name="Oval 8"/>
          <p:cNvSpPr>
            <a:spLocks noChangeArrowheads="1"/>
          </p:cNvSpPr>
          <p:nvPr/>
        </p:nvSpPr>
        <p:spPr bwMode="auto">
          <a:xfrm>
            <a:off x="3236652" y="3751998"/>
            <a:ext cx="1233488" cy="1177925"/>
          </a:xfrm>
          <a:prstGeom prst="ellipse">
            <a:avLst/>
          </a:prstGeom>
          <a:solidFill>
            <a:srgbClr val="CCFFCC"/>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solidFill>
                <a:schemeClr val="bg1">
                  <a:lumMod val="65000"/>
                </a:schemeClr>
              </a:solidFill>
            </a:endParaRPr>
          </a:p>
        </p:txBody>
      </p:sp>
      <p:grpSp>
        <p:nvGrpSpPr>
          <p:cNvPr id="19" name="Group 9"/>
          <p:cNvGrpSpPr>
            <a:grpSpLocks/>
          </p:cNvGrpSpPr>
          <p:nvPr/>
        </p:nvGrpSpPr>
        <p:grpSpPr bwMode="auto">
          <a:xfrm>
            <a:off x="5109902" y="4255235"/>
            <a:ext cx="1233488" cy="1179513"/>
            <a:chOff x="4319" y="2369"/>
            <a:chExt cx="777" cy="743"/>
          </a:xfrm>
        </p:grpSpPr>
        <p:sp>
          <p:nvSpPr>
            <p:cNvPr id="20" name="Oval 10"/>
            <p:cNvSpPr>
              <a:spLocks noChangeArrowheads="1"/>
            </p:cNvSpPr>
            <p:nvPr/>
          </p:nvSpPr>
          <p:spPr bwMode="auto">
            <a:xfrm>
              <a:off x="4319" y="2369"/>
              <a:ext cx="777" cy="74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solidFill>
                  <a:schemeClr val="bg1">
                    <a:lumMod val="65000"/>
                  </a:schemeClr>
                </a:solidFill>
              </a:endParaRPr>
            </a:p>
          </p:txBody>
        </p:sp>
        <p:sp>
          <p:nvSpPr>
            <p:cNvPr id="21" name="Text Box 11"/>
            <p:cNvSpPr txBox="1">
              <a:spLocks noChangeArrowheads="1"/>
            </p:cNvSpPr>
            <p:nvPr/>
          </p:nvSpPr>
          <p:spPr bwMode="auto">
            <a:xfrm>
              <a:off x="4468" y="2523"/>
              <a:ext cx="589"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PA" sz="3600" b="1" dirty="0">
                  <a:solidFill>
                    <a:schemeClr val="bg1">
                      <a:lumMod val="65000"/>
                    </a:schemeClr>
                  </a:solidFill>
                </a:rPr>
                <a:t>CL</a:t>
              </a:r>
              <a:endParaRPr lang="en-US" sz="3600" b="1" dirty="0">
                <a:solidFill>
                  <a:schemeClr val="bg1">
                    <a:lumMod val="65000"/>
                  </a:schemeClr>
                </a:solidFill>
              </a:endParaRPr>
            </a:p>
          </p:txBody>
        </p:sp>
      </p:grpSp>
      <p:sp>
        <p:nvSpPr>
          <p:cNvPr id="22" name="Text Box 12"/>
          <p:cNvSpPr txBox="1">
            <a:spLocks noChangeArrowheads="1"/>
          </p:cNvSpPr>
          <p:nvPr/>
        </p:nvSpPr>
        <p:spPr bwMode="auto">
          <a:xfrm>
            <a:off x="3597015" y="3894874"/>
            <a:ext cx="6477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PA" sz="4400" b="1">
                <a:solidFill>
                  <a:schemeClr val="bg1">
                    <a:lumMod val="65000"/>
                  </a:schemeClr>
                </a:solidFill>
              </a:rPr>
              <a:t>O</a:t>
            </a:r>
            <a:endParaRPr lang="en-US" sz="4400" b="1">
              <a:solidFill>
                <a:schemeClr val="bg1">
                  <a:lumMod val="65000"/>
                </a:schemeClr>
              </a:solidFill>
            </a:endParaRPr>
          </a:p>
        </p:txBody>
      </p:sp>
    </p:spTree>
    <p:extLst>
      <p:ext uri="{BB962C8B-B14F-4D97-AF65-F5344CB8AC3E}">
        <p14:creationId xmlns:p14="http://schemas.microsoft.com/office/powerpoint/2010/main" val="1481432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ES" b="1" dirty="0"/>
              <a:t>La capa de ozono</a:t>
            </a:r>
            <a:endParaRPr lang="es-PE" b="1" dirty="0"/>
          </a:p>
        </p:txBody>
      </p:sp>
      <p:sp>
        <p:nvSpPr>
          <p:cNvPr id="4" name="3 Rectángulo"/>
          <p:cNvSpPr/>
          <p:nvPr/>
        </p:nvSpPr>
        <p:spPr>
          <a:xfrm>
            <a:off x="632347" y="1378129"/>
            <a:ext cx="11200261" cy="1077218"/>
          </a:xfrm>
          <a:prstGeom prst="rect">
            <a:avLst/>
          </a:prstGeom>
        </p:spPr>
        <p:txBody>
          <a:bodyPr wrap="square">
            <a:spAutoFit/>
          </a:bodyPr>
          <a:lstStyle/>
          <a:p>
            <a:pPr algn="just"/>
            <a:r>
              <a:rPr lang="es-PE" sz="3200" dirty="0"/>
              <a:t>El cloro arranca un átomo de oxigeno al ozono.</a:t>
            </a:r>
          </a:p>
          <a:p>
            <a:pPr algn="just"/>
            <a:endParaRPr lang="es-PE" sz="3200" dirty="0"/>
          </a:p>
        </p:txBody>
      </p:sp>
      <p:sp>
        <p:nvSpPr>
          <p:cNvPr id="11" name="Oval 4"/>
          <p:cNvSpPr>
            <a:spLocks noChangeArrowheads="1"/>
          </p:cNvSpPr>
          <p:nvPr/>
        </p:nvSpPr>
        <p:spPr bwMode="auto">
          <a:xfrm>
            <a:off x="3476686" y="2410336"/>
            <a:ext cx="1233488" cy="1177925"/>
          </a:xfrm>
          <a:prstGeom prst="ellipse">
            <a:avLst/>
          </a:prstGeom>
          <a:solidFill>
            <a:srgbClr val="CCFFCC"/>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solidFill>
                <a:schemeClr val="bg1">
                  <a:lumMod val="65000"/>
                </a:schemeClr>
              </a:solidFill>
            </a:endParaRPr>
          </a:p>
        </p:txBody>
      </p:sp>
      <p:sp>
        <p:nvSpPr>
          <p:cNvPr id="12" name="Oval 7"/>
          <p:cNvSpPr>
            <a:spLocks noChangeArrowheads="1"/>
          </p:cNvSpPr>
          <p:nvPr/>
        </p:nvSpPr>
        <p:spPr bwMode="auto">
          <a:xfrm>
            <a:off x="3764025" y="3110424"/>
            <a:ext cx="1233487" cy="1177925"/>
          </a:xfrm>
          <a:prstGeom prst="ellipse">
            <a:avLst/>
          </a:prstGeom>
          <a:solidFill>
            <a:srgbClr val="CCFFCC"/>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s-PE" sz="2400">
              <a:solidFill>
                <a:schemeClr val="bg1">
                  <a:lumMod val="65000"/>
                </a:schemeClr>
              </a:solidFill>
              <a:latin typeface="Times New Roman" pitchFamily="18" charset="0"/>
            </a:endParaRPr>
          </a:p>
        </p:txBody>
      </p:sp>
      <p:grpSp>
        <p:nvGrpSpPr>
          <p:cNvPr id="13" name="Group 8"/>
          <p:cNvGrpSpPr>
            <a:grpSpLocks/>
          </p:cNvGrpSpPr>
          <p:nvPr/>
        </p:nvGrpSpPr>
        <p:grpSpPr bwMode="auto">
          <a:xfrm>
            <a:off x="6358001" y="3202499"/>
            <a:ext cx="1233487" cy="1179512"/>
            <a:chOff x="4319" y="2369"/>
            <a:chExt cx="777" cy="743"/>
          </a:xfrm>
        </p:grpSpPr>
        <p:sp>
          <p:nvSpPr>
            <p:cNvPr id="14" name="Oval 9"/>
            <p:cNvSpPr>
              <a:spLocks noChangeArrowheads="1"/>
            </p:cNvSpPr>
            <p:nvPr/>
          </p:nvSpPr>
          <p:spPr bwMode="auto">
            <a:xfrm>
              <a:off x="4319" y="2369"/>
              <a:ext cx="777" cy="74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solidFill>
                  <a:schemeClr val="bg1">
                    <a:lumMod val="65000"/>
                  </a:schemeClr>
                </a:solidFill>
              </a:endParaRPr>
            </a:p>
          </p:txBody>
        </p:sp>
        <p:sp>
          <p:nvSpPr>
            <p:cNvPr id="15" name="Text Box 10"/>
            <p:cNvSpPr txBox="1">
              <a:spLocks noChangeArrowheads="1"/>
            </p:cNvSpPr>
            <p:nvPr/>
          </p:nvSpPr>
          <p:spPr bwMode="auto">
            <a:xfrm>
              <a:off x="4468" y="2523"/>
              <a:ext cx="589"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PA" sz="3600" b="1">
                  <a:solidFill>
                    <a:schemeClr val="bg1">
                      <a:lumMod val="65000"/>
                    </a:schemeClr>
                  </a:solidFill>
                </a:rPr>
                <a:t>CL</a:t>
              </a:r>
              <a:endParaRPr lang="en-US" sz="3600" b="1">
                <a:solidFill>
                  <a:schemeClr val="bg1">
                    <a:lumMod val="65000"/>
                  </a:schemeClr>
                </a:solidFill>
              </a:endParaRPr>
            </a:p>
          </p:txBody>
        </p:sp>
      </p:grpSp>
      <p:sp>
        <p:nvSpPr>
          <p:cNvPr id="23" name="Text Box 11"/>
          <p:cNvSpPr txBox="1">
            <a:spLocks noChangeArrowheads="1"/>
          </p:cNvSpPr>
          <p:nvPr/>
        </p:nvSpPr>
        <p:spPr bwMode="auto">
          <a:xfrm>
            <a:off x="4124386" y="3273937"/>
            <a:ext cx="6477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PA" sz="4400" b="1">
                <a:solidFill>
                  <a:schemeClr val="bg1">
                    <a:lumMod val="65000"/>
                  </a:schemeClr>
                </a:solidFill>
              </a:rPr>
              <a:t>O</a:t>
            </a:r>
            <a:endParaRPr lang="en-US" sz="4400" b="1">
              <a:solidFill>
                <a:schemeClr val="bg1">
                  <a:lumMod val="65000"/>
                </a:schemeClr>
              </a:solidFill>
            </a:endParaRPr>
          </a:p>
        </p:txBody>
      </p:sp>
      <p:sp>
        <p:nvSpPr>
          <p:cNvPr id="24" name="Oval 12"/>
          <p:cNvSpPr>
            <a:spLocks noChangeArrowheads="1"/>
          </p:cNvSpPr>
          <p:nvPr/>
        </p:nvSpPr>
        <p:spPr bwMode="auto">
          <a:xfrm>
            <a:off x="5421376" y="3686687"/>
            <a:ext cx="1233487" cy="1177925"/>
          </a:xfrm>
          <a:prstGeom prst="ellipse">
            <a:avLst/>
          </a:prstGeom>
          <a:solidFill>
            <a:srgbClr val="CCFFCC"/>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solidFill>
                <a:schemeClr val="bg1">
                  <a:lumMod val="65000"/>
                </a:schemeClr>
              </a:solidFill>
            </a:endParaRPr>
          </a:p>
        </p:txBody>
      </p:sp>
      <p:sp>
        <p:nvSpPr>
          <p:cNvPr id="25" name="Text Box 13"/>
          <p:cNvSpPr txBox="1">
            <a:spLocks noChangeArrowheads="1"/>
          </p:cNvSpPr>
          <p:nvPr/>
        </p:nvSpPr>
        <p:spPr bwMode="auto">
          <a:xfrm>
            <a:off x="5781736" y="3850200"/>
            <a:ext cx="6477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PA" sz="4400" b="1">
                <a:solidFill>
                  <a:schemeClr val="bg1">
                    <a:lumMod val="65000"/>
                  </a:schemeClr>
                </a:solidFill>
              </a:rPr>
              <a:t>O</a:t>
            </a:r>
            <a:endParaRPr lang="en-US" sz="4400" b="1">
              <a:solidFill>
                <a:schemeClr val="bg1">
                  <a:lumMod val="65000"/>
                </a:schemeClr>
              </a:solidFill>
            </a:endParaRPr>
          </a:p>
        </p:txBody>
      </p:sp>
      <p:sp>
        <p:nvSpPr>
          <p:cNvPr id="26" name="Line 14"/>
          <p:cNvSpPr>
            <a:spLocks noChangeShapeType="1"/>
          </p:cNvSpPr>
          <p:nvPr/>
        </p:nvSpPr>
        <p:spPr bwMode="auto">
          <a:xfrm>
            <a:off x="5134036" y="3705736"/>
            <a:ext cx="0" cy="288925"/>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solidFill>
                <a:schemeClr val="bg1">
                  <a:lumMod val="65000"/>
                </a:schemeClr>
              </a:solidFill>
            </a:endParaRPr>
          </a:p>
        </p:txBody>
      </p:sp>
      <p:sp>
        <p:nvSpPr>
          <p:cNvPr id="27" name="Line 15"/>
          <p:cNvSpPr>
            <a:spLocks noChangeShapeType="1"/>
          </p:cNvSpPr>
          <p:nvPr/>
        </p:nvSpPr>
        <p:spPr bwMode="auto">
          <a:xfrm flipH="1">
            <a:off x="5205474" y="3850199"/>
            <a:ext cx="215900" cy="21590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solidFill>
                <a:schemeClr val="bg1">
                  <a:lumMod val="65000"/>
                </a:schemeClr>
              </a:solidFill>
            </a:endParaRPr>
          </a:p>
        </p:txBody>
      </p:sp>
      <p:sp>
        <p:nvSpPr>
          <p:cNvPr id="28" name="Line 16"/>
          <p:cNvSpPr>
            <a:spLocks noChangeShapeType="1"/>
          </p:cNvSpPr>
          <p:nvPr/>
        </p:nvSpPr>
        <p:spPr bwMode="auto">
          <a:xfrm flipH="1">
            <a:off x="4845111" y="4066099"/>
            <a:ext cx="215900" cy="21590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solidFill>
                <a:schemeClr val="bg1">
                  <a:lumMod val="65000"/>
                </a:schemeClr>
              </a:solidFill>
            </a:endParaRPr>
          </a:p>
        </p:txBody>
      </p:sp>
      <p:sp>
        <p:nvSpPr>
          <p:cNvPr id="29" name="Line 17"/>
          <p:cNvSpPr>
            <a:spLocks noChangeShapeType="1"/>
          </p:cNvSpPr>
          <p:nvPr/>
        </p:nvSpPr>
        <p:spPr bwMode="auto">
          <a:xfrm flipH="1">
            <a:off x="5134036" y="4137536"/>
            <a:ext cx="0" cy="288925"/>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solidFill>
                <a:schemeClr val="bg1">
                  <a:lumMod val="65000"/>
                </a:schemeClr>
              </a:solidFill>
            </a:endParaRPr>
          </a:p>
        </p:txBody>
      </p:sp>
    </p:spTree>
    <p:extLst>
      <p:ext uri="{BB962C8B-B14F-4D97-AF65-F5344CB8AC3E}">
        <p14:creationId xmlns:p14="http://schemas.microsoft.com/office/powerpoint/2010/main" val="4047217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ES" b="1" dirty="0"/>
              <a:t>La capa de ozono</a:t>
            </a:r>
            <a:endParaRPr lang="es-PE" b="1" dirty="0"/>
          </a:p>
        </p:txBody>
      </p:sp>
      <p:sp>
        <p:nvSpPr>
          <p:cNvPr id="4" name="3 Rectángulo"/>
          <p:cNvSpPr/>
          <p:nvPr/>
        </p:nvSpPr>
        <p:spPr>
          <a:xfrm>
            <a:off x="632348" y="1603186"/>
            <a:ext cx="5463652" cy="4031873"/>
          </a:xfrm>
          <a:prstGeom prst="rect">
            <a:avLst/>
          </a:prstGeom>
        </p:spPr>
        <p:txBody>
          <a:bodyPr wrap="square">
            <a:spAutoFit/>
          </a:bodyPr>
          <a:lstStyle/>
          <a:p>
            <a:pPr algn="just"/>
            <a:r>
              <a:rPr lang="es-PA" sz="3200" dirty="0"/>
              <a:t>El cloro libera el átomo del oxigeno, el cual se junta con el otro. </a:t>
            </a:r>
          </a:p>
          <a:p>
            <a:pPr algn="just"/>
            <a:br>
              <a:rPr lang="es-PA" sz="3200" dirty="0"/>
            </a:br>
            <a:r>
              <a:rPr lang="es-PA" sz="3200" dirty="0"/>
              <a:t>Así se forma una molécula de oxigeno y el cloro continua destruyendo al ozono.</a:t>
            </a:r>
          </a:p>
          <a:p>
            <a:pPr algn="just"/>
            <a:endParaRPr lang="es-PE" sz="3200" dirty="0"/>
          </a:p>
        </p:txBody>
      </p:sp>
      <p:sp>
        <p:nvSpPr>
          <p:cNvPr id="16" name="Oval 4"/>
          <p:cNvSpPr>
            <a:spLocks noChangeArrowheads="1"/>
          </p:cNvSpPr>
          <p:nvPr/>
        </p:nvSpPr>
        <p:spPr bwMode="auto">
          <a:xfrm>
            <a:off x="7293260" y="2250698"/>
            <a:ext cx="1233487" cy="1177925"/>
          </a:xfrm>
          <a:prstGeom prst="ellipse">
            <a:avLst/>
          </a:prstGeom>
          <a:solidFill>
            <a:srgbClr val="CCFFCC"/>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solidFill>
                <a:schemeClr val="bg1">
                  <a:lumMod val="50000"/>
                </a:schemeClr>
              </a:solidFill>
            </a:endParaRPr>
          </a:p>
        </p:txBody>
      </p:sp>
      <p:sp>
        <p:nvSpPr>
          <p:cNvPr id="17" name="Oval 7"/>
          <p:cNvSpPr>
            <a:spLocks noChangeArrowheads="1"/>
          </p:cNvSpPr>
          <p:nvPr/>
        </p:nvSpPr>
        <p:spPr bwMode="auto">
          <a:xfrm>
            <a:off x="7580597" y="2950786"/>
            <a:ext cx="1233488" cy="1177925"/>
          </a:xfrm>
          <a:prstGeom prst="ellipse">
            <a:avLst/>
          </a:prstGeom>
          <a:solidFill>
            <a:srgbClr val="CCFFCC"/>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s-PE" sz="2400">
              <a:solidFill>
                <a:schemeClr val="bg1">
                  <a:lumMod val="50000"/>
                </a:schemeClr>
              </a:solidFill>
              <a:latin typeface="Times New Roman" pitchFamily="18" charset="0"/>
            </a:endParaRPr>
          </a:p>
        </p:txBody>
      </p:sp>
      <p:grpSp>
        <p:nvGrpSpPr>
          <p:cNvPr id="18" name="Group 8"/>
          <p:cNvGrpSpPr>
            <a:grpSpLocks/>
          </p:cNvGrpSpPr>
          <p:nvPr/>
        </p:nvGrpSpPr>
        <p:grpSpPr bwMode="auto">
          <a:xfrm>
            <a:off x="9237947" y="3619123"/>
            <a:ext cx="1233488" cy="1179513"/>
            <a:chOff x="4319" y="2369"/>
            <a:chExt cx="777" cy="743"/>
          </a:xfrm>
        </p:grpSpPr>
        <p:sp>
          <p:nvSpPr>
            <p:cNvPr id="19" name="Oval 9"/>
            <p:cNvSpPr>
              <a:spLocks noChangeArrowheads="1"/>
            </p:cNvSpPr>
            <p:nvPr/>
          </p:nvSpPr>
          <p:spPr bwMode="auto">
            <a:xfrm>
              <a:off x="4319" y="2369"/>
              <a:ext cx="777" cy="74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solidFill>
                  <a:schemeClr val="bg1">
                    <a:lumMod val="50000"/>
                  </a:schemeClr>
                </a:solidFill>
              </a:endParaRPr>
            </a:p>
          </p:txBody>
        </p:sp>
        <p:sp>
          <p:nvSpPr>
            <p:cNvPr id="20" name="Text Box 10"/>
            <p:cNvSpPr txBox="1">
              <a:spLocks noChangeArrowheads="1"/>
            </p:cNvSpPr>
            <p:nvPr/>
          </p:nvSpPr>
          <p:spPr bwMode="auto">
            <a:xfrm>
              <a:off x="4468" y="2523"/>
              <a:ext cx="589"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PA" sz="3600" b="1">
                  <a:solidFill>
                    <a:schemeClr val="bg1">
                      <a:lumMod val="50000"/>
                    </a:schemeClr>
                  </a:solidFill>
                </a:rPr>
                <a:t>CL</a:t>
              </a:r>
              <a:endParaRPr lang="en-US" sz="3600" b="1">
                <a:solidFill>
                  <a:schemeClr val="bg1">
                    <a:lumMod val="50000"/>
                  </a:schemeClr>
                </a:solidFill>
              </a:endParaRPr>
            </a:p>
          </p:txBody>
        </p:sp>
      </p:grpSp>
      <p:sp>
        <p:nvSpPr>
          <p:cNvPr id="21" name="Text Box 11"/>
          <p:cNvSpPr txBox="1">
            <a:spLocks noChangeArrowheads="1"/>
          </p:cNvSpPr>
          <p:nvPr/>
        </p:nvSpPr>
        <p:spPr bwMode="auto">
          <a:xfrm>
            <a:off x="7940960" y="3114298"/>
            <a:ext cx="6477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PA" sz="4400" b="1">
                <a:solidFill>
                  <a:schemeClr val="bg1">
                    <a:lumMod val="50000"/>
                  </a:schemeClr>
                </a:solidFill>
              </a:rPr>
              <a:t>O</a:t>
            </a:r>
            <a:endParaRPr lang="en-US" sz="4400" b="1">
              <a:solidFill>
                <a:schemeClr val="bg1">
                  <a:lumMod val="50000"/>
                </a:schemeClr>
              </a:solidFill>
            </a:endParaRPr>
          </a:p>
        </p:txBody>
      </p:sp>
      <p:sp>
        <p:nvSpPr>
          <p:cNvPr id="22" name="Line 12"/>
          <p:cNvSpPr>
            <a:spLocks noChangeShapeType="1"/>
          </p:cNvSpPr>
          <p:nvPr/>
        </p:nvSpPr>
        <p:spPr bwMode="auto">
          <a:xfrm>
            <a:off x="9022047" y="3619122"/>
            <a:ext cx="0" cy="288925"/>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solidFill>
                <a:schemeClr val="bg1">
                  <a:lumMod val="50000"/>
                </a:schemeClr>
              </a:solidFill>
            </a:endParaRPr>
          </a:p>
        </p:txBody>
      </p:sp>
      <p:sp>
        <p:nvSpPr>
          <p:cNvPr id="30" name="Line 13"/>
          <p:cNvSpPr>
            <a:spLocks noChangeShapeType="1"/>
          </p:cNvSpPr>
          <p:nvPr/>
        </p:nvSpPr>
        <p:spPr bwMode="auto">
          <a:xfrm flipH="1">
            <a:off x="9093485" y="3763585"/>
            <a:ext cx="215900" cy="21590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solidFill>
                <a:schemeClr val="bg1">
                  <a:lumMod val="50000"/>
                </a:schemeClr>
              </a:solidFill>
            </a:endParaRPr>
          </a:p>
        </p:txBody>
      </p:sp>
      <p:sp>
        <p:nvSpPr>
          <p:cNvPr id="31" name="Line 14"/>
          <p:cNvSpPr>
            <a:spLocks noChangeShapeType="1"/>
          </p:cNvSpPr>
          <p:nvPr/>
        </p:nvSpPr>
        <p:spPr bwMode="auto">
          <a:xfrm flipH="1">
            <a:off x="8733122" y="3981073"/>
            <a:ext cx="215900" cy="21590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solidFill>
                <a:schemeClr val="bg1">
                  <a:lumMod val="50000"/>
                </a:schemeClr>
              </a:solidFill>
            </a:endParaRPr>
          </a:p>
        </p:txBody>
      </p:sp>
      <p:sp>
        <p:nvSpPr>
          <p:cNvPr id="32" name="Line 15"/>
          <p:cNvSpPr>
            <a:spLocks noChangeShapeType="1"/>
          </p:cNvSpPr>
          <p:nvPr/>
        </p:nvSpPr>
        <p:spPr bwMode="auto">
          <a:xfrm flipH="1">
            <a:off x="9022047" y="4050922"/>
            <a:ext cx="0" cy="288925"/>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solidFill>
                <a:schemeClr val="bg1">
                  <a:lumMod val="50000"/>
                </a:schemeClr>
              </a:solidFill>
            </a:endParaRPr>
          </a:p>
        </p:txBody>
      </p:sp>
    </p:spTree>
    <p:extLst>
      <p:ext uri="{BB962C8B-B14F-4D97-AF65-F5344CB8AC3E}">
        <p14:creationId xmlns:p14="http://schemas.microsoft.com/office/powerpoint/2010/main" val="706445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ES" b="1" dirty="0"/>
              <a:t>Introducción</a:t>
            </a:r>
            <a:endParaRPr lang="es-PE" b="1" dirty="0"/>
          </a:p>
        </p:txBody>
      </p:sp>
      <p:sp>
        <p:nvSpPr>
          <p:cNvPr id="7" name="Rectangle 4"/>
          <p:cNvSpPr txBox="1">
            <a:spLocks noChangeArrowheads="1"/>
          </p:cNvSpPr>
          <p:nvPr/>
        </p:nvSpPr>
        <p:spPr>
          <a:xfrm>
            <a:off x="395789" y="1462657"/>
            <a:ext cx="6155136" cy="317303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90000"/>
              </a:lnSpc>
              <a:buFont typeface="Arial" panose="020B0604020202020204" pitchFamily="34" charset="0"/>
              <a:buNone/>
            </a:pPr>
            <a:r>
              <a:rPr lang="es-MX" dirty="0"/>
              <a:t>Los problemas relacionados con el medio ambiente, no respetan territorios, fronteras, idiomas, situación económica o social, preferencias políticas etc.</a:t>
            </a:r>
            <a:endParaRPr lang="es-ES" dirty="0"/>
          </a:p>
        </p:txBody>
      </p:sp>
      <p:pic>
        <p:nvPicPr>
          <p:cNvPr id="6" name="Picture 9" descr="medio-ambien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1528" y="1058175"/>
            <a:ext cx="4392612" cy="361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302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ES" b="1" dirty="0"/>
              <a:t>La capa de ozono</a:t>
            </a:r>
            <a:endParaRPr lang="es-PE" b="1" dirty="0"/>
          </a:p>
        </p:txBody>
      </p:sp>
      <p:sp>
        <p:nvSpPr>
          <p:cNvPr id="4" name="3 Rectángulo"/>
          <p:cNvSpPr/>
          <p:nvPr/>
        </p:nvSpPr>
        <p:spPr>
          <a:xfrm>
            <a:off x="6214282" y="3256336"/>
            <a:ext cx="5463652" cy="2062103"/>
          </a:xfrm>
          <a:prstGeom prst="rect">
            <a:avLst/>
          </a:prstGeom>
        </p:spPr>
        <p:txBody>
          <a:bodyPr wrap="square">
            <a:spAutoFit/>
          </a:bodyPr>
          <a:lstStyle/>
          <a:p>
            <a:pPr algn="just"/>
            <a:r>
              <a:rPr lang="es-PE" sz="3200" dirty="0"/>
              <a:t>El proceso es altamente dañino,  un átomo de cloro es capaz de destruir hasta 100.000 moléculas de ozono</a:t>
            </a:r>
          </a:p>
        </p:txBody>
      </p:sp>
      <p:pic>
        <p:nvPicPr>
          <p:cNvPr id="14" name="Picture 4" descr="http://www.ambiente-ecologico.com/foto/ozono63b.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43291" y="1707106"/>
            <a:ext cx="6572250" cy="428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0331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ES" b="1" dirty="0"/>
              <a:t>Actividad</a:t>
            </a:r>
            <a:endParaRPr lang="es-PE" b="1" dirty="0"/>
          </a:p>
        </p:txBody>
      </p:sp>
      <p:sp>
        <p:nvSpPr>
          <p:cNvPr id="7" name="6 Rectángulo"/>
          <p:cNvSpPr/>
          <p:nvPr/>
        </p:nvSpPr>
        <p:spPr>
          <a:xfrm>
            <a:off x="1369327" y="1194234"/>
            <a:ext cx="9289574" cy="3046988"/>
          </a:xfrm>
          <a:prstGeom prst="rect">
            <a:avLst/>
          </a:prstGeom>
        </p:spPr>
        <p:txBody>
          <a:bodyPr wrap="square">
            <a:spAutoFit/>
          </a:bodyPr>
          <a:lstStyle/>
          <a:p>
            <a:pPr marL="514350" indent="-514350" algn="just">
              <a:buAutoNum type="arabicPeriod"/>
            </a:pPr>
            <a:r>
              <a:rPr lang="es-PE" sz="3200" dirty="0"/>
              <a:t>Elabore un escrito done se consigne los conceptos de básicos de la ecología: Nicho ecológico, hábitat, ecosistema, biodiversidad y biosfera.</a:t>
            </a:r>
          </a:p>
          <a:p>
            <a:pPr marL="514350" indent="-514350" algn="just">
              <a:buAutoNum type="arabicPeriod"/>
            </a:pPr>
            <a:r>
              <a:rPr lang="es-PE" sz="3200" dirty="0"/>
              <a:t>Realice</a:t>
            </a:r>
            <a:r>
              <a:rPr lang="en-US" sz="3200" dirty="0"/>
              <a:t> un </a:t>
            </a:r>
            <a:r>
              <a:rPr lang="es-PE" sz="3200" dirty="0"/>
              <a:t>cuadro</a:t>
            </a:r>
            <a:r>
              <a:rPr lang="en-US" sz="3200" dirty="0"/>
              <a:t> </a:t>
            </a:r>
            <a:r>
              <a:rPr lang="es-PE" sz="3200" dirty="0"/>
              <a:t>sinóptico</a:t>
            </a:r>
            <a:r>
              <a:rPr lang="en-US" sz="3200" dirty="0"/>
              <a:t> </a:t>
            </a:r>
            <a:r>
              <a:rPr lang="es-PE" sz="3200" dirty="0"/>
              <a:t>clasificando las relaciones ecológicas </a:t>
            </a:r>
            <a:r>
              <a:rPr lang="es-PE" sz="3200" dirty="0" err="1"/>
              <a:t>intraespecíficas</a:t>
            </a:r>
            <a:r>
              <a:rPr lang="es-PE" sz="3200" dirty="0"/>
              <a:t> e </a:t>
            </a:r>
            <a:r>
              <a:rPr lang="es-PE" sz="3200" dirty="0" err="1"/>
              <a:t>interespecíficas</a:t>
            </a:r>
            <a:r>
              <a:rPr lang="es-PE" sz="3200" dirty="0"/>
              <a:t>  ubicando definiciones y ejemplos.</a:t>
            </a:r>
          </a:p>
        </p:txBody>
      </p:sp>
    </p:spTree>
    <p:extLst>
      <p:ext uri="{BB962C8B-B14F-4D97-AF65-F5344CB8AC3E}">
        <p14:creationId xmlns:p14="http://schemas.microsoft.com/office/powerpoint/2010/main" val="843790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0" descr="d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9062" y="1459783"/>
            <a:ext cx="4067175" cy="3417887"/>
          </a:xfrm>
          <a:prstGeom prst="rect">
            <a:avLst/>
          </a:prstGeom>
          <a:noFill/>
          <a:extLst>
            <a:ext uri="{909E8E84-426E-40DD-AFC4-6F175D3DCCD1}">
              <a14:hiddenFill xmlns:a14="http://schemas.microsoft.com/office/drawing/2010/main">
                <a:solidFill>
                  <a:srgbClr val="FFFFFF"/>
                </a:solidFill>
              </a14:hiddenFill>
            </a:ext>
          </a:extLst>
        </p:spPr>
      </p:pic>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ES" b="1" dirty="0"/>
              <a:t>Introducción</a:t>
            </a:r>
            <a:endParaRPr lang="es-PE" b="1" dirty="0"/>
          </a:p>
        </p:txBody>
      </p:sp>
      <p:sp>
        <p:nvSpPr>
          <p:cNvPr id="2" name="1 Rectángulo"/>
          <p:cNvSpPr/>
          <p:nvPr/>
        </p:nvSpPr>
        <p:spPr>
          <a:xfrm>
            <a:off x="632347" y="1350834"/>
            <a:ext cx="6096000" cy="4708981"/>
          </a:xfrm>
          <a:prstGeom prst="rect">
            <a:avLst/>
          </a:prstGeom>
        </p:spPr>
        <p:txBody>
          <a:bodyPr>
            <a:spAutoFit/>
          </a:bodyPr>
          <a:lstStyle/>
          <a:p>
            <a:pPr algn="just"/>
            <a:r>
              <a:rPr lang="es-MX" sz="3000" dirty="0"/>
              <a:t>La ecología, el medio ambiente y el desarrollo sustentable, tienen como </a:t>
            </a:r>
            <a:r>
              <a:rPr lang="es-MX" sz="3000" dirty="0">
                <a:solidFill>
                  <a:srgbClr val="C00000"/>
                </a:solidFill>
              </a:rPr>
              <a:t>finalidad</a:t>
            </a:r>
            <a:r>
              <a:rPr lang="es-MX" sz="3000" dirty="0"/>
              <a:t> garantizar a las presentes y futuras generaciones, </a:t>
            </a:r>
            <a:r>
              <a:rPr lang="es-MX" sz="3000" dirty="0">
                <a:solidFill>
                  <a:srgbClr val="C00000"/>
                </a:solidFill>
              </a:rPr>
              <a:t>una calidad de vida</a:t>
            </a:r>
            <a:r>
              <a:rPr lang="es-MX" sz="3000" dirty="0"/>
              <a:t> que responda a las legítimas aspiraciones de la población (empleo, vivienda, educación, justicia, alimentación, libertad y un medio ambiente adecuado para el desarrollo).</a:t>
            </a:r>
            <a:endParaRPr lang="es-ES" sz="3000" dirty="0"/>
          </a:p>
        </p:txBody>
      </p:sp>
    </p:spTree>
    <p:extLst>
      <p:ext uri="{BB962C8B-B14F-4D97-AF65-F5344CB8AC3E}">
        <p14:creationId xmlns:p14="http://schemas.microsoft.com/office/powerpoint/2010/main" val="2753284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ES" b="1" dirty="0"/>
              <a:t>Ecología</a:t>
            </a:r>
            <a:endParaRPr lang="es-PE" b="1" dirty="0"/>
          </a:p>
        </p:txBody>
      </p:sp>
      <p:sp>
        <p:nvSpPr>
          <p:cNvPr id="2" name="1 Rectángulo"/>
          <p:cNvSpPr/>
          <p:nvPr/>
        </p:nvSpPr>
        <p:spPr>
          <a:xfrm>
            <a:off x="746646" y="1413063"/>
            <a:ext cx="11009193" cy="4031873"/>
          </a:xfrm>
          <a:prstGeom prst="rect">
            <a:avLst/>
          </a:prstGeom>
        </p:spPr>
        <p:txBody>
          <a:bodyPr wrap="square">
            <a:spAutoFit/>
          </a:bodyPr>
          <a:lstStyle/>
          <a:p>
            <a:pPr algn="just"/>
            <a:r>
              <a:rPr lang="es-ES" sz="3200" dirty="0">
                <a:solidFill>
                  <a:srgbClr val="C00000"/>
                </a:solidFill>
              </a:rPr>
              <a:t>La Ecología </a:t>
            </a:r>
            <a:r>
              <a:rPr lang="es-ES" sz="3200" dirty="0"/>
              <a:t>se ocupa del estudio científico de las interrelaciones entre los organismos y sus ambientes, y por tanto de los factores físicos y biológicos que influyen en estas relaciones y son influidos por ellas. La palabra ecología se deriva de la voz griega: </a:t>
            </a:r>
          </a:p>
          <a:p>
            <a:endParaRPr lang="es-ES" sz="3200" dirty="0"/>
          </a:p>
          <a:p>
            <a:pPr algn="ctr">
              <a:buFont typeface="Wingdings" pitchFamily="2" charset="2"/>
              <a:buNone/>
            </a:pPr>
            <a:r>
              <a:rPr lang="es-MX" sz="3200" b="1" i="1" dirty="0" err="1"/>
              <a:t>Oikos</a:t>
            </a:r>
            <a:r>
              <a:rPr lang="es-MX" sz="3200" b="1" dirty="0"/>
              <a:t>=Casa</a:t>
            </a:r>
          </a:p>
          <a:p>
            <a:pPr algn="ctr">
              <a:buFont typeface="Wingdings" pitchFamily="2" charset="2"/>
              <a:buNone/>
            </a:pPr>
            <a:r>
              <a:rPr lang="es-MX" sz="3200" b="1" i="1" dirty="0"/>
              <a:t>Logos</a:t>
            </a:r>
            <a:r>
              <a:rPr lang="es-MX" sz="3200" b="1" dirty="0"/>
              <a:t>=Estudio</a:t>
            </a:r>
            <a:endParaRPr lang="es-ES" sz="3200" b="1" dirty="0"/>
          </a:p>
          <a:p>
            <a:endParaRPr lang="es-ES" sz="3200" dirty="0"/>
          </a:p>
        </p:txBody>
      </p:sp>
    </p:spTree>
    <p:extLst>
      <p:ext uri="{BB962C8B-B14F-4D97-AF65-F5344CB8AC3E}">
        <p14:creationId xmlns:p14="http://schemas.microsoft.com/office/powerpoint/2010/main" val="19406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ES" b="1" dirty="0"/>
              <a:t>Medio Ambiente</a:t>
            </a:r>
            <a:endParaRPr lang="es-PE" b="1" dirty="0"/>
          </a:p>
        </p:txBody>
      </p:sp>
      <p:sp>
        <p:nvSpPr>
          <p:cNvPr id="2" name="1 Rectángulo"/>
          <p:cNvSpPr/>
          <p:nvPr/>
        </p:nvSpPr>
        <p:spPr>
          <a:xfrm>
            <a:off x="632346" y="1378130"/>
            <a:ext cx="7152753" cy="2554545"/>
          </a:xfrm>
          <a:prstGeom prst="rect">
            <a:avLst/>
          </a:prstGeom>
        </p:spPr>
        <p:txBody>
          <a:bodyPr wrap="square">
            <a:spAutoFit/>
          </a:bodyPr>
          <a:lstStyle/>
          <a:p>
            <a:pPr algn="just"/>
            <a:r>
              <a:rPr lang="es-ES" sz="3200" dirty="0"/>
              <a:t>El Medio Ambiente es todo aquello que nos rodea y que debemos cuidar para mantener limpia nuestra ciudad, colegio, hogar, entre otros, en fin, todo lugar, en donde podamos estar.</a:t>
            </a:r>
          </a:p>
        </p:txBody>
      </p:sp>
      <p:pic>
        <p:nvPicPr>
          <p:cNvPr id="4" name="Picture 7" descr="d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3111" y="1404423"/>
            <a:ext cx="3633787" cy="3513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125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ES" b="1" dirty="0"/>
              <a:t>Desarrollo Sustentable</a:t>
            </a:r>
            <a:endParaRPr lang="es-PE" b="1" dirty="0"/>
          </a:p>
        </p:txBody>
      </p:sp>
      <p:sp>
        <p:nvSpPr>
          <p:cNvPr id="2" name="1 Rectángulo"/>
          <p:cNvSpPr/>
          <p:nvPr/>
        </p:nvSpPr>
        <p:spPr>
          <a:xfrm>
            <a:off x="632347" y="1378130"/>
            <a:ext cx="10504226" cy="2970685"/>
          </a:xfrm>
          <a:prstGeom prst="rect">
            <a:avLst/>
          </a:prstGeom>
        </p:spPr>
        <p:txBody>
          <a:bodyPr wrap="square">
            <a:spAutoFit/>
          </a:bodyPr>
          <a:lstStyle/>
          <a:p>
            <a:pPr algn="just">
              <a:lnSpc>
                <a:spcPct val="150000"/>
              </a:lnSpc>
            </a:pPr>
            <a:r>
              <a:rPr lang="es-MX" sz="3200" dirty="0"/>
              <a:t>Concepto creado en 1987 por el informe «</a:t>
            </a:r>
            <a:r>
              <a:rPr lang="es-MX" sz="3200" i="1" dirty="0"/>
              <a:t>nuestro futuro común</a:t>
            </a:r>
            <a:r>
              <a:rPr lang="es-MX" sz="3200" dirty="0"/>
              <a:t>» y se define como el desarrollo que satisface las necesidades de la población presente, sin imposibilitar la satisfacción de las necesidades de la población futura.</a:t>
            </a:r>
            <a:endParaRPr lang="es-ES" sz="3200" dirty="0"/>
          </a:p>
        </p:txBody>
      </p:sp>
      <p:sp>
        <p:nvSpPr>
          <p:cNvPr id="3" name="2 Rectángulo"/>
          <p:cNvSpPr/>
          <p:nvPr/>
        </p:nvSpPr>
        <p:spPr>
          <a:xfrm>
            <a:off x="632347" y="4704644"/>
            <a:ext cx="3892669" cy="369332"/>
          </a:xfrm>
          <a:prstGeom prst="rect">
            <a:avLst/>
          </a:prstGeom>
        </p:spPr>
        <p:txBody>
          <a:bodyPr wrap="none">
            <a:spAutoFit/>
          </a:bodyPr>
          <a:lstStyle/>
          <a:p>
            <a:r>
              <a:rPr lang="es-PE" dirty="0"/>
              <a:t>http://supervivir.org/archi02/des10.pdf</a:t>
            </a:r>
          </a:p>
        </p:txBody>
      </p:sp>
    </p:spTree>
    <p:extLst>
      <p:ext uri="{BB962C8B-B14F-4D97-AF65-F5344CB8AC3E}">
        <p14:creationId xmlns:p14="http://schemas.microsoft.com/office/powerpoint/2010/main" val="157895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57"/>
          <p:cNvSpPr>
            <a:spLocks noChangeArrowheads="1"/>
          </p:cNvSpPr>
          <p:nvPr/>
        </p:nvSpPr>
        <p:spPr bwMode="auto">
          <a:xfrm>
            <a:off x="5287738" y="619866"/>
            <a:ext cx="1581150" cy="333625"/>
          </a:xfrm>
          <a:prstGeom prst="ellipse">
            <a:avLst/>
          </a:prstGeom>
          <a:solidFill>
            <a:schemeClr val="accent2">
              <a:lumMod val="40000"/>
              <a:lumOff val="60000"/>
            </a:schemeClr>
          </a:solidFill>
          <a:ln w="9525">
            <a:solidFill>
              <a:schemeClr val="tx1"/>
            </a:solidFill>
            <a:round/>
            <a:headEnd/>
            <a:tailEnd/>
          </a:ln>
          <a:effectLst/>
          <a:extLst/>
        </p:spPr>
        <p:txBody>
          <a:bodyPr lIns="18000" tIns="10800" rIns="18000" bIns="10800" anchor="ctr">
            <a:spAutoFit/>
          </a:bodyPr>
          <a:lstStyle/>
          <a:p>
            <a:pPr algn="ctr"/>
            <a:r>
              <a:rPr lang="es-ES" sz="1400" b="1"/>
              <a:t>ECOLOGÌA</a:t>
            </a:r>
          </a:p>
        </p:txBody>
      </p:sp>
      <p:sp>
        <p:nvSpPr>
          <p:cNvPr id="8" name="Oval 58"/>
          <p:cNvSpPr>
            <a:spLocks noChangeArrowheads="1"/>
          </p:cNvSpPr>
          <p:nvPr/>
        </p:nvSpPr>
        <p:spPr bwMode="auto">
          <a:xfrm>
            <a:off x="4960713" y="1519980"/>
            <a:ext cx="2089150" cy="333625"/>
          </a:xfrm>
          <a:prstGeom prst="ellipse">
            <a:avLst/>
          </a:prstGeom>
          <a:solidFill>
            <a:schemeClr val="accent2">
              <a:lumMod val="40000"/>
              <a:lumOff val="60000"/>
            </a:schemeClr>
          </a:solidFill>
          <a:ln w="9525">
            <a:solidFill>
              <a:schemeClr val="tx1"/>
            </a:solidFill>
            <a:round/>
            <a:headEnd/>
            <a:tailEnd/>
          </a:ln>
          <a:effectLst/>
          <a:extLst/>
        </p:spPr>
        <p:txBody>
          <a:bodyPr lIns="18000" tIns="10800" rIns="18000" bIns="10800" anchor="ctr">
            <a:spAutoFit/>
          </a:bodyPr>
          <a:lstStyle/>
          <a:p>
            <a:pPr algn="ctr"/>
            <a:r>
              <a:rPr lang="es-ES" sz="1400"/>
              <a:t>Ecosistemas</a:t>
            </a:r>
          </a:p>
        </p:txBody>
      </p:sp>
      <p:sp>
        <p:nvSpPr>
          <p:cNvPr id="9" name="Oval 59"/>
          <p:cNvSpPr>
            <a:spLocks noChangeArrowheads="1"/>
          </p:cNvSpPr>
          <p:nvPr/>
        </p:nvSpPr>
        <p:spPr bwMode="auto">
          <a:xfrm>
            <a:off x="3355750" y="2251816"/>
            <a:ext cx="1720850" cy="333625"/>
          </a:xfrm>
          <a:prstGeom prst="ellipse">
            <a:avLst/>
          </a:prstGeom>
          <a:solidFill>
            <a:schemeClr val="accent2">
              <a:lumMod val="40000"/>
              <a:lumOff val="60000"/>
            </a:schemeClr>
          </a:solidFill>
          <a:ln w="9525">
            <a:solidFill>
              <a:schemeClr val="tx1"/>
            </a:solidFill>
            <a:round/>
            <a:headEnd/>
            <a:tailEnd/>
          </a:ln>
          <a:effectLst/>
          <a:extLst/>
        </p:spPr>
        <p:txBody>
          <a:bodyPr lIns="18000" tIns="10800" rIns="18000" bIns="10800" anchor="ctr">
            <a:spAutoFit/>
          </a:bodyPr>
          <a:lstStyle/>
          <a:p>
            <a:pPr algn="ctr"/>
            <a:r>
              <a:rPr lang="es-ES" sz="1400"/>
              <a:t>Definición</a:t>
            </a:r>
          </a:p>
        </p:txBody>
      </p:sp>
      <p:sp>
        <p:nvSpPr>
          <p:cNvPr id="10" name="Oval 60"/>
          <p:cNvSpPr>
            <a:spLocks noChangeArrowheads="1"/>
          </p:cNvSpPr>
          <p:nvPr/>
        </p:nvSpPr>
        <p:spPr bwMode="auto">
          <a:xfrm>
            <a:off x="7243540" y="2251816"/>
            <a:ext cx="1533525" cy="333625"/>
          </a:xfrm>
          <a:prstGeom prst="ellipse">
            <a:avLst/>
          </a:prstGeom>
          <a:solidFill>
            <a:schemeClr val="accent2">
              <a:lumMod val="40000"/>
              <a:lumOff val="60000"/>
            </a:schemeClr>
          </a:solidFill>
          <a:ln w="9525">
            <a:solidFill>
              <a:schemeClr val="tx1"/>
            </a:solidFill>
            <a:round/>
            <a:headEnd/>
            <a:tailEnd/>
          </a:ln>
          <a:effectLst/>
          <a:extLst/>
        </p:spPr>
        <p:txBody>
          <a:bodyPr lIns="18000" tIns="10800" rIns="18000" bIns="10800" anchor="ctr">
            <a:spAutoFit/>
          </a:bodyPr>
          <a:lstStyle/>
          <a:p>
            <a:pPr algn="ctr"/>
            <a:r>
              <a:rPr lang="es-ES" sz="1400"/>
              <a:t>Funciones</a:t>
            </a:r>
          </a:p>
        </p:txBody>
      </p:sp>
      <p:sp>
        <p:nvSpPr>
          <p:cNvPr id="11" name="Line 61"/>
          <p:cNvSpPr>
            <a:spLocks noChangeShapeType="1"/>
          </p:cNvSpPr>
          <p:nvPr/>
        </p:nvSpPr>
        <p:spPr bwMode="auto">
          <a:xfrm>
            <a:off x="6010050" y="953366"/>
            <a:ext cx="0"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endParaRPr lang="es-PE"/>
          </a:p>
        </p:txBody>
      </p:sp>
      <p:sp>
        <p:nvSpPr>
          <p:cNvPr id="12" name="Oval 62"/>
          <p:cNvSpPr>
            <a:spLocks noChangeArrowheads="1"/>
          </p:cNvSpPr>
          <p:nvPr/>
        </p:nvSpPr>
        <p:spPr bwMode="auto">
          <a:xfrm>
            <a:off x="2368325" y="2983655"/>
            <a:ext cx="1481138" cy="333625"/>
          </a:xfrm>
          <a:prstGeom prst="ellipse">
            <a:avLst/>
          </a:prstGeom>
          <a:solidFill>
            <a:schemeClr val="accent2">
              <a:lumMod val="40000"/>
              <a:lumOff val="60000"/>
            </a:schemeClr>
          </a:solidFill>
          <a:ln w="9525">
            <a:solidFill>
              <a:schemeClr val="tx1"/>
            </a:solidFill>
            <a:round/>
            <a:headEnd/>
            <a:tailEnd/>
          </a:ln>
          <a:effectLst/>
          <a:extLst/>
        </p:spPr>
        <p:txBody>
          <a:bodyPr lIns="18000" tIns="10800" rIns="18000" bIns="10800" anchor="ctr">
            <a:spAutoFit/>
          </a:bodyPr>
          <a:lstStyle/>
          <a:p>
            <a:pPr algn="ctr"/>
            <a:r>
              <a:rPr lang="es-ES" sz="1400"/>
              <a:t>Comunidad</a:t>
            </a:r>
          </a:p>
        </p:txBody>
      </p:sp>
      <p:sp>
        <p:nvSpPr>
          <p:cNvPr id="13" name="Oval 63"/>
          <p:cNvSpPr>
            <a:spLocks noChangeArrowheads="1"/>
          </p:cNvSpPr>
          <p:nvPr/>
        </p:nvSpPr>
        <p:spPr bwMode="auto">
          <a:xfrm>
            <a:off x="4220938" y="3137641"/>
            <a:ext cx="1670050" cy="333625"/>
          </a:xfrm>
          <a:prstGeom prst="ellipse">
            <a:avLst/>
          </a:prstGeom>
          <a:solidFill>
            <a:schemeClr val="accent2">
              <a:lumMod val="40000"/>
              <a:lumOff val="60000"/>
            </a:schemeClr>
          </a:solidFill>
          <a:ln w="9525">
            <a:solidFill>
              <a:schemeClr val="tx1"/>
            </a:solidFill>
            <a:round/>
            <a:headEnd/>
            <a:tailEnd/>
          </a:ln>
          <a:effectLst/>
          <a:extLst/>
        </p:spPr>
        <p:txBody>
          <a:bodyPr lIns="18000" tIns="10800" rIns="18000" bIns="10800" anchor="ctr">
            <a:spAutoFit/>
          </a:bodyPr>
          <a:lstStyle/>
          <a:p>
            <a:pPr algn="ctr"/>
            <a:r>
              <a:rPr lang="es-ES" sz="1400"/>
              <a:t>Interacción</a:t>
            </a:r>
          </a:p>
        </p:txBody>
      </p:sp>
      <p:sp>
        <p:nvSpPr>
          <p:cNvPr id="14" name="Oval 64"/>
          <p:cNvSpPr>
            <a:spLocks noChangeArrowheads="1"/>
          </p:cNvSpPr>
          <p:nvPr/>
        </p:nvSpPr>
        <p:spPr bwMode="auto">
          <a:xfrm>
            <a:off x="5949727" y="3100464"/>
            <a:ext cx="1300163" cy="636579"/>
          </a:xfrm>
          <a:prstGeom prst="ellipse">
            <a:avLst/>
          </a:prstGeom>
          <a:solidFill>
            <a:schemeClr val="accent2">
              <a:lumMod val="40000"/>
              <a:lumOff val="60000"/>
            </a:schemeClr>
          </a:solidFill>
          <a:ln w="9525">
            <a:solidFill>
              <a:schemeClr val="tx1"/>
            </a:solidFill>
            <a:round/>
            <a:headEnd/>
            <a:tailEnd/>
          </a:ln>
          <a:effectLst/>
          <a:extLst/>
        </p:spPr>
        <p:txBody>
          <a:bodyPr lIns="18000" tIns="10800" rIns="18000" bIns="10800" anchor="ctr">
            <a:spAutoFit/>
          </a:bodyPr>
          <a:lstStyle/>
          <a:p>
            <a:pPr algn="ctr"/>
            <a:r>
              <a:rPr lang="es-ES" sz="1400"/>
              <a:t>Flujo de energía</a:t>
            </a:r>
          </a:p>
        </p:txBody>
      </p:sp>
      <p:sp>
        <p:nvSpPr>
          <p:cNvPr id="15" name="Oval 65"/>
          <p:cNvSpPr>
            <a:spLocks noChangeArrowheads="1"/>
          </p:cNvSpPr>
          <p:nvPr/>
        </p:nvSpPr>
        <p:spPr bwMode="auto">
          <a:xfrm>
            <a:off x="7367363" y="3036300"/>
            <a:ext cx="1306512" cy="939534"/>
          </a:xfrm>
          <a:prstGeom prst="ellipse">
            <a:avLst/>
          </a:prstGeom>
          <a:solidFill>
            <a:schemeClr val="accent2">
              <a:lumMod val="40000"/>
              <a:lumOff val="60000"/>
            </a:schemeClr>
          </a:solidFill>
          <a:ln w="9525">
            <a:solidFill>
              <a:schemeClr val="tx1"/>
            </a:solidFill>
            <a:round/>
            <a:headEnd/>
            <a:tailEnd/>
          </a:ln>
          <a:effectLst/>
          <a:extLst/>
        </p:spPr>
        <p:txBody>
          <a:bodyPr lIns="18000" tIns="10800" rIns="18000" bIns="10800" anchor="ctr">
            <a:spAutoFit/>
          </a:bodyPr>
          <a:lstStyle/>
          <a:p>
            <a:pPr algn="ctr"/>
            <a:r>
              <a:rPr lang="es-ES" sz="1400"/>
              <a:t>Circulación de la materia</a:t>
            </a:r>
          </a:p>
        </p:txBody>
      </p:sp>
      <p:sp>
        <p:nvSpPr>
          <p:cNvPr id="16" name="Oval 66"/>
          <p:cNvSpPr>
            <a:spLocks noChangeArrowheads="1"/>
          </p:cNvSpPr>
          <p:nvPr/>
        </p:nvSpPr>
        <p:spPr bwMode="auto">
          <a:xfrm>
            <a:off x="8889775" y="3401167"/>
            <a:ext cx="1657350" cy="333625"/>
          </a:xfrm>
          <a:prstGeom prst="ellipse">
            <a:avLst/>
          </a:prstGeom>
          <a:solidFill>
            <a:schemeClr val="accent2">
              <a:lumMod val="40000"/>
              <a:lumOff val="60000"/>
            </a:schemeClr>
          </a:solidFill>
          <a:ln w="9525">
            <a:solidFill>
              <a:schemeClr val="tx1"/>
            </a:solidFill>
            <a:round/>
            <a:headEnd/>
            <a:tailEnd/>
          </a:ln>
          <a:effectLst/>
          <a:extLst/>
        </p:spPr>
        <p:txBody>
          <a:bodyPr lIns="18000" tIns="10800" rIns="18000" bIns="10800" anchor="ctr">
            <a:spAutoFit/>
          </a:bodyPr>
          <a:lstStyle/>
          <a:p>
            <a:pPr algn="ctr"/>
            <a:r>
              <a:rPr lang="es-ES" sz="1400"/>
              <a:t>Estabilidad</a:t>
            </a:r>
          </a:p>
        </p:txBody>
      </p:sp>
      <p:sp>
        <p:nvSpPr>
          <p:cNvPr id="17" name="Line 67"/>
          <p:cNvSpPr>
            <a:spLocks noChangeShapeType="1"/>
          </p:cNvSpPr>
          <p:nvPr/>
        </p:nvSpPr>
        <p:spPr bwMode="auto">
          <a:xfrm flipV="1">
            <a:off x="4281263" y="1745529"/>
            <a:ext cx="792162" cy="5032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endParaRPr lang="es-PE"/>
          </a:p>
        </p:txBody>
      </p:sp>
      <p:sp>
        <p:nvSpPr>
          <p:cNvPr id="18" name="Line 68"/>
          <p:cNvSpPr>
            <a:spLocks noChangeShapeType="1"/>
          </p:cNvSpPr>
          <p:nvPr/>
        </p:nvSpPr>
        <p:spPr bwMode="auto">
          <a:xfrm>
            <a:off x="7059390" y="1731241"/>
            <a:ext cx="750887" cy="517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endParaRPr lang="es-PE"/>
          </a:p>
        </p:txBody>
      </p:sp>
      <p:sp>
        <p:nvSpPr>
          <p:cNvPr id="19" name="Line 69"/>
          <p:cNvSpPr>
            <a:spLocks noChangeShapeType="1"/>
          </p:cNvSpPr>
          <p:nvPr/>
        </p:nvSpPr>
        <p:spPr bwMode="auto">
          <a:xfrm flipH="1">
            <a:off x="3130325" y="2537690"/>
            <a:ext cx="43180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endParaRPr lang="es-PE"/>
          </a:p>
        </p:txBody>
      </p:sp>
      <p:sp>
        <p:nvSpPr>
          <p:cNvPr id="20" name="Line 70"/>
          <p:cNvSpPr>
            <a:spLocks noChangeShapeType="1"/>
          </p:cNvSpPr>
          <p:nvPr/>
        </p:nvSpPr>
        <p:spPr bwMode="auto">
          <a:xfrm>
            <a:off x="4713065" y="2609129"/>
            <a:ext cx="288925" cy="5032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endParaRPr lang="es-PE"/>
          </a:p>
        </p:txBody>
      </p:sp>
      <p:sp>
        <p:nvSpPr>
          <p:cNvPr id="21" name="Line 71"/>
          <p:cNvSpPr>
            <a:spLocks noChangeShapeType="1"/>
          </p:cNvSpPr>
          <p:nvPr/>
        </p:nvSpPr>
        <p:spPr bwMode="auto">
          <a:xfrm flipH="1">
            <a:off x="6586315" y="2537691"/>
            <a:ext cx="935037" cy="574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endParaRPr lang="es-PE"/>
          </a:p>
        </p:txBody>
      </p:sp>
      <p:sp>
        <p:nvSpPr>
          <p:cNvPr id="22" name="Line 72"/>
          <p:cNvSpPr>
            <a:spLocks noChangeShapeType="1"/>
          </p:cNvSpPr>
          <p:nvPr/>
        </p:nvSpPr>
        <p:spPr bwMode="auto">
          <a:xfrm flipH="1">
            <a:off x="7922988" y="2609129"/>
            <a:ext cx="31750" cy="481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endParaRPr lang="es-PE"/>
          </a:p>
        </p:txBody>
      </p:sp>
      <p:sp>
        <p:nvSpPr>
          <p:cNvPr id="23" name="Line 73"/>
          <p:cNvSpPr>
            <a:spLocks noChangeShapeType="1"/>
          </p:cNvSpPr>
          <p:nvPr/>
        </p:nvSpPr>
        <p:spPr bwMode="auto">
          <a:xfrm>
            <a:off x="8602440" y="2537690"/>
            <a:ext cx="936625" cy="86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endParaRPr lang="es-PE"/>
          </a:p>
        </p:txBody>
      </p:sp>
      <p:sp>
        <p:nvSpPr>
          <p:cNvPr id="24" name="Oval 74"/>
          <p:cNvSpPr>
            <a:spLocks noChangeArrowheads="1"/>
          </p:cNvSpPr>
          <p:nvPr/>
        </p:nvSpPr>
        <p:spPr bwMode="auto">
          <a:xfrm>
            <a:off x="2368325" y="3894633"/>
            <a:ext cx="1481138" cy="550021"/>
          </a:xfrm>
          <a:prstGeom prst="ellipse">
            <a:avLst/>
          </a:prstGeom>
          <a:solidFill>
            <a:schemeClr val="accent2">
              <a:lumMod val="40000"/>
              <a:lumOff val="60000"/>
            </a:schemeClr>
          </a:solidFill>
          <a:ln w="9525">
            <a:solidFill>
              <a:schemeClr val="tx1"/>
            </a:solidFill>
            <a:round/>
            <a:headEnd/>
            <a:tailEnd/>
          </a:ln>
          <a:effectLst/>
          <a:extLst/>
        </p:spPr>
        <p:txBody>
          <a:bodyPr lIns="18000" tIns="10800" rIns="18000" bIns="10800" anchor="ctr">
            <a:spAutoFit/>
          </a:bodyPr>
          <a:lstStyle/>
          <a:p>
            <a:pPr algn="ctr"/>
            <a:r>
              <a:rPr lang="es-ES" sz="1200"/>
              <a:t>Conjunto de Poblaciones</a:t>
            </a:r>
          </a:p>
        </p:txBody>
      </p:sp>
      <p:sp>
        <p:nvSpPr>
          <p:cNvPr id="25" name="Oval 75"/>
          <p:cNvSpPr>
            <a:spLocks noChangeArrowheads="1"/>
          </p:cNvSpPr>
          <p:nvPr/>
        </p:nvSpPr>
        <p:spPr bwMode="auto">
          <a:xfrm>
            <a:off x="2214340" y="4826494"/>
            <a:ext cx="1635125" cy="550021"/>
          </a:xfrm>
          <a:prstGeom prst="ellipse">
            <a:avLst/>
          </a:prstGeom>
          <a:solidFill>
            <a:schemeClr val="accent2">
              <a:lumMod val="40000"/>
              <a:lumOff val="60000"/>
            </a:schemeClr>
          </a:solidFill>
          <a:ln w="9525">
            <a:solidFill>
              <a:schemeClr val="tx1"/>
            </a:solidFill>
            <a:round/>
            <a:headEnd/>
            <a:tailEnd/>
          </a:ln>
          <a:effectLst/>
          <a:extLst/>
        </p:spPr>
        <p:txBody>
          <a:bodyPr lIns="18000" tIns="10800" rIns="18000" bIns="10800" anchor="ctr">
            <a:spAutoFit/>
          </a:bodyPr>
          <a:lstStyle/>
          <a:p>
            <a:pPr algn="ctr"/>
            <a:r>
              <a:rPr lang="es-ES" sz="1200"/>
              <a:t>Relaciones Intraespecíficas</a:t>
            </a:r>
          </a:p>
        </p:txBody>
      </p:sp>
      <p:sp>
        <p:nvSpPr>
          <p:cNvPr id="26" name="Oval 76"/>
          <p:cNvSpPr>
            <a:spLocks noChangeArrowheads="1"/>
          </p:cNvSpPr>
          <p:nvPr/>
        </p:nvSpPr>
        <p:spPr bwMode="auto">
          <a:xfrm>
            <a:off x="2555652" y="6044561"/>
            <a:ext cx="1374775" cy="290346"/>
          </a:xfrm>
          <a:prstGeom prst="ellipse">
            <a:avLst/>
          </a:prstGeom>
          <a:solidFill>
            <a:schemeClr val="accent2">
              <a:lumMod val="40000"/>
              <a:lumOff val="60000"/>
            </a:schemeClr>
          </a:solidFill>
          <a:ln w="9525">
            <a:solidFill>
              <a:schemeClr val="tx1"/>
            </a:solidFill>
            <a:round/>
            <a:headEnd/>
            <a:tailEnd/>
          </a:ln>
          <a:effectLst/>
          <a:extLst/>
        </p:spPr>
        <p:txBody>
          <a:bodyPr lIns="18000" tIns="10800" rIns="18000" bIns="10800" anchor="ctr">
            <a:spAutoFit/>
          </a:bodyPr>
          <a:lstStyle/>
          <a:p>
            <a:pPr algn="ctr"/>
            <a:r>
              <a:rPr lang="es-ES" sz="1200"/>
              <a:t>Reproducción</a:t>
            </a:r>
          </a:p>
        </p:txBody>
      </p:sp>
      <p:sp>
        <p:nvSpPr>
          <p:cNvPr id="27" name="Oval 77"/>
          <p:cNvSpPr>
            <a:spLocks noChangeArrowheads="1"/>
          </p:cNvSpPr>
          <p:nvPr/>
        </p:nvSpPr>
        <p:spPr bwMode="auto">
          <a:xfrm>
            <a:off x="1653952" y="5679437"/>
            <a:ext cx="1084263" cy="290346"/>
          </a:xfrm>
          <a:prstGeom prst="ellipse">
            <a:avLst/>
          </a:prstGeom>
          <a:solidFill>
            <a:schemeClr val="accent2">
              <a:lumMod val="40000"/>
              <a:lumOff val="60000"/>
            </a:schemeClr>
          </a:solidFill>
          <a:ln w="9525">
            <a:solidFill>
              <a:schemeClr val="tx1"/>
            </a:solidFill>
            <a:round/>
            <a:headEnd/>
            <a:tailEnd/>
          </a:ln>
          <a:effectLst/>
          <a:extLst/>
        </p:spPr>
        <p:txBody>
          <a:bodyPr lIns="18000" tIns="10800" rIns="18000" bIns="10800" anchor="ctr">
            <a:spAutoFit/>
          </a:bodyPr>
          <a:lstStyle/>
          <a:p>
            <a:pPr algn="ctr"/>
            <a:r>
              <a:rPr lang="es-ES" sz="1200"/>
              <a:t>Nutrición</a:t>
            </a:r>
          </a:p>
        </p:txBody>
      </p:sp>
      <p:sp>
        <p:nvSpPr>
          <p:cNvPr id="28" name="Oval 78"/>
          <p:cNvSpPr>
            <a:spLocks noChangeArrowheads="1"/>
          </p:cNvSpPr>
          <p:nvPr/>
        </p:nvSpPr>
        <p:spPr bwMode="auto">
          <a:xfrm>
            <a:off x="3563713" y="5633399"/>
            <a:ext cx="1147762" cy="290346"/>
          </a:xfrm>
          <a:prstGeom prst="ellipse">
            <a:avLst/>
          </a:prstGeom>
          <a:solidFill>
            <a:schemeClr val="accent2">
              <a:lumMod val="40000"/>
              <a:lumOff val="60000"/>
            </a:schemeClr>
          </a:solidFill>
          <a:ln w="9525">
            <a:solidFill>
              <a:schemeClr val="tx1"/>
            </a:solidFill>
            <a:round/>
            <a:headEnd/>
            <a:tailEnd/>
          </a:ln>
          <a:effectLst/>
          <a:extLst/>
        </p:spPr>
        <p:txBody>
          <a:bodyPr lIns="18000" tIns="10800" rIns="18000" bIns="10800" anchor="ctr">
            <a:spAutoFit/>
          </a:bodyPr>
          <a:lstStyle/>
          <a:p>
            <a:pPr algn="ctr"/>
            <a:r>
              <a:rPr lang="es-ES" sz="1200"/>
              <a:t>Protección</a:t>
            </a:r>
          </a:p>
        </p:txBody>
      </p:sp>
      <p:sp>
        <p:nvSpPr>
          <p:cNvPr id="29" name="Oval 79"/>
          <p:cNvSpPr>
            <a:spLocks noChangeArrowheads="1"/>
          </p:cNvSpPr>
          <p:nvPr/>
        </p:nvSpPr>
        <p:spPr bwMode="auto">
          <a:xfrm>
            <a:off x="3971700" y="4085133"/>
            <a:ext cx="1017588" cy="550021"/>
          </a:xfrm>
          <a:prstGeom prst="ellipse">
            <a:avLst/>
          </a:prstGeom>
          <a:solidFill>
            <a:schemeClr val="accent2">
              <a:lumMod val="40000"/>
              <a:lumOff val="60000"/>
            </a:schemeClr>
          </a:solidFill>
          <a:ln w="9525">
            <a:solidFill>
              <a:schemeClr val="tx1"/>
            </a:solidFill>
            <a:round/>
            <a:headEnd/>
            <a:tailEnd/>
          </a:ln>
          <a:effectLst/>
          <a:extLst/>
        </p:spPr>
        <p:txBody>
          <a:bodyPr lIns="18000" tIns="10800" rIns="18000" bIns="10800" anchor="ctr">
            <a:spAutoFit/>
          </a:bodyPr>
          <a:lstStyle/>
          <a:p>
            <a:pPr algn="ctr"/>
            <a:r>
              <a:rPr lang="es-ES" sz="1200"/>
              <a:t>Ambiente Biótico</a:t>
            </a:r>
          </a:p>
        </p:txBody>
      </p:sp>
      <p:sp>
        <p:nvSpPr>
          <p:cNvPr id="30" name="Oval 80"/>
          <p:cNvSpPr>
            <a:spLocks noChangeArrowheads="1"/>
          </p:cNvSpPr>
          <p:nvPr/>
        </p:nvSpPr>
        <p:spPr bwMode="auto">
          <a:xfrm>
            <a:off x="5055963" y="4150219"/>
            <a:ext cx="1016000" cy="550021"/>
          </a:xfrm>
          <a:prstGeom prst="ellipse">
            <a:avLst/>
          </a:prstGeom>
          <a:solidFill>
            <a:schemeClr val="accent2">
              <a:lumMod val="40000"/>
              <a:lumOff val="60000"/>
            </a:schemeClr>
          </a:solidFill>
          <a:ln w="9525">
            <a:solidFill>
              <a:schemeClr val="tx1"/>
            </a:solidFill>
            <a:round/>
            <a:headEnd/>
            <a:tailEnd/>
          </a:ln>
          <a:effectLst/>
          <a:extLst/>
        </p:spPr>
        <p:txBody>
          <a:bodyPr lIns="18000" tIns="10800" rIns="18000" bIns="10800" anchor="ctr">
            <a:spAutoFit/>
          </a:bodyPr>
          <a:lstStyle/>
          <a:p>
            <a:pPr algn="ctr"/>
            <a:r>
              <a:rPr lang="es-ES" sz="1200"/>
              <a:t>Ambiente Abiótico</a:t>
            </a:r>
          </a:p>
        </p:txBody>
      </p:sp>
      <p:sp>
        <p:nvSpPr>
          <p:cNvPr id="31" name="Oval 81"/>
          <p:cNvSpPr>
            <a:spLocks noChangeArrowheads="1"/>
          </p:cNvSpPr>
          <p:nvPr/>
        </p:nvSpPr>
        <p:spPr bwMode="auto">
          <a:xfrm>
            <a:off x="4467000" y="5177786"/>
            <a:ext cx="615950" cy="290346"/>
          </a:xfrm>
          <a:prstGeom prst="ellipse">
            <a:avLst/>
          </a:prstGeom>
          <a:solidFill>
            <a:schemeClr val="accent2">
              <a:lumMod val="40000"/>
              <a:lumOff val="60000"/>
            </a:schemeClr>
          </a:solidFill>
          <a:ln w="9525">
            <a:solidFill>
              <a:schemeClr val="tx1"/>
            </a:solidFill>
            <a:round/>
            <a:headEnd/>
            <a:tailEnd/>
          </a:ln>
          <a:effectLst/>
          <a:extLst/>
        </p:spPr>
        <p:txBody>
          <a:bodyPr lIns="18000" tIns="10800" rIns="18000" bIns="10800" anchor="ctr">
            <a:spAutoFit/>
          </a:bodyPr>
          <a:lstStyle/>
          <a:p>
            <a:pPr algn="ctr"/>
            <a:r>
              <a:rPr lang="es-ES" sz="1200"/>
              <a:t>Aire</a:t>
            </a:r>
          </a:p>
        </p:txBody>
      </p:sp>
      <p:sp>
        <p:nvSpPr>
          <p:cNvPr id="32" name="Oval 82"/>
          <p:cNvSpPr>
            <a:spLocks noChangeArrowheads="1"/>
          </p:cNvSpPr>
          <p:nvPr/>
        </p:nvSpPr>
        <p:spPr bwMode="auto">
          <a:xfrm>
            <a:off x="5148038" y="5287325"/>
            <a:ext cx="646112" cy="290346"/>
          </a:xfrm>
          <a:prstGeom prst="ellipse">
            <a:avLst/>
          </a:prstGeom>
          <a:solidFill>
            <a:schemeClr val="accent2">
              <a:lumMod val="40000"/>
              <a:lumOff val="60000"/>
            </a:schemeClr>
          </a:solidFill>
          <a:ln w="9525">
            <a:solidFill>
              <a:schemeClr val="tx1"/>
            </a:solidFill>
            <a:round/>
            <a:headEnd/>
            <a:tailEnd/>
          </a:ln>
          <a:effectLst/>
          <a:extLst/>
        </p:spPr>
        <p:txBody>
          <a:bodyPr lIns="18000" tIns="10800" rIns="18000" bIns="10800" anchor="ctr">
            <a:spAutoFit/>
          </a:bodyPr>
          <a:lstStyle/>
          <a:p>
            <a:pPr algn="ctr"/>
            <a:r>
              <a:rPr lang="es-ES" sz="1200"/>
              <a:t>Suelo</a:t>
            </a:r>
          </a:p>
        </p:txBody>
      </p:sp>
      <p:sp>
        <p:nvSpPr>
          <p:cNvPr id="33" name="Oval 83"/>
          <p:cNvSpPr>
            <a:spLocks noChangeArrowheads="1"/>
          </p:cNvSpPr>
          <p:nvPr/>
        </p:nvSpPr>
        <p:spPr bwMode="auto">
          <a:xfrm>
            <a:off x="5886225" y="5320661"/>
            <a:ext cx="679450" cy="290346"/>
          </a:xfrm>
          <a:prstGeom prst="ellipse">
            <a:avLst/>
          </a:prstGeom>
          <a:solidFill>
            <a:schemeClr val="accent2">
              <a:lumMod val="40000"/>
              <a:lumOff val="60000"/>
            </a:schemeClr>
          </a:solidFill>
          <a:ln w="9525">
            <a:solidFill>
              <a:schemeClr val="tx1"/>
            </a:solidFill>
            <a:round/>
            <a:headEnd/>
            <a:tailEnd/>
          </a:ln>
          <a:effectLst/>
          <a:extLst/>
        </p:spPr>
        <p:txBody>
          <a:bodyPr lIns="18000" tIns="10800" rIns="18000" bIns="10800" anchor="ctr">
            <a:spAutoFit/>
          </a:bodyPr>
          <a:lstStyle/>
          <a:p>
            <a:pPr algn="ctr"/>
            <a:r>
              <a:rPr lang="es-ES" sz="1200"/>
              <a:t>Agua</a:t>
            </a:r>
          </a:p>
        </p:txBody>
      </p:sp>
      <p:sp>
        <p:nvSpPr>
          <p:cNvPr id="34" name="Oval 84"/>
          <p:cNvSpPr>
            <a:spLocks noChangeArrowheads="1"/>
          </p:cNvSpPr>
          <p:nvPr/>
        </p:nvSpPr>
        <p:spPr bwMode="auto">
          <a:xfrm>
            <a:off x="6873650" y="4088307"/>
            <a:ext cx="1017588" cy="550021"/>
          </a:xfrm>
          <a:prstGeom prst="ellipse">
            <a:avLst/>
          </a:prstGeom>
          <a:solidFill>
            <a:schemeClr val="accent2">
              <a:lumMod val="40000"/>
              <a:lumOff val="60000"/>
            </a:schemeClr>
          </a:solidFill>
          <a:ln w="9525">
            <a:solidFill>
              <a:schemeClr val="tx1"/>
            </a:solidFill>
            <a:round/>
            <a:headEnd/>
            <a:tailEnd/>
          </a:ln>
          <a:effectLst/>
          <a:extLst/>
        </p:spPr>
        <p:txBody>
          <a:bodyPr lIns="18000" tIns="10800" rIns="18000" bIns="10800" anchor="ctr">
            <a:spAutoFit/>
          </a:bodyPr>
          <a:lstStyle/>
          <a:p>
            <a:pPr algn="ctr"/>
            <a:r>
              <a:rPr lang="es-ES" sz="1200"/>
              <a:t>Ciclos de la materia</a:t>
            </a:r>
          </a:p>
        </p:txBody>
      </p:sp>
      <p:sp>
        <p:nvSpPr>
          <p:cNvPr id="35" name="Oval 85"/>
          <p:cNvSpPr>
            <a:spLocks noChangeArrowheads="1"/>
          </p:cNvSpPr>
          <p:nvPr/>
        </p:nvSpPr>
        <p:spPr bwMode="auto">
          <a:xfrm>
            <a:off x="4817838" y="5877419"/>
            <a:ext cx="1190625" cy="550021"/>
          </a:xfrm>
          <a:prstGeom prst="ellipse">
            <a:avLst/>
          </a:prstGeom>
          <a:solidFill>
            <a:schemeClr val="accent2">
              <a:lumMod val="40000"/>
              <a:lumOff val="60000"/>
            </a:schemeClr>
          </a:solidFill>
          <a:ln w="9525">
            <a:solidFill>
              <a:schemeClr val="tx1"/>
            </a:solidFill>
            <a:round/>
            <a:headEnd/>
            <a:tailEnd/>
          </a:ln>
          <a:effectLst/>
          <a:extLst/>
        </p:spPr>
        <p:txBody>
          <a:bodyPr lIns="18000" tIns="10800" rIns="18000" bIns="10800" anchor="ctr">
            <a:spAutoFit/>
          </a:bodyPr>
          <a:lstStyle/>
          <a:p>
            <a:pPr algn="ctr"/>
            <a:r>
              <a:rPr lang="es-ES" sz="1200"/>
              <a:t>Deshechos sólidos</a:t>
            </a:r>
          </a:p>
        </p:txBody>
      </p:sp>
      <p:sp>
        <p:nvSpPr>
          <p:cNvPr id="36" name="Oval 86"/>
          <p:cNvSpPr>
            <a:spLocks noChangeArrowheads="1"/>
          </p:cNvSpPr>
          <p:nvPr/>
        </p:nvSpPr>
        <p:spPr bwMode="auto">
          <a:xfrm>
            <a:off x="7716615" y="4928550"/>
            <a:ext cx="1030287" cy="290346"/>
          </a:xfrm>
          <a:prstGeom prst="ellipse">
            <a:avLst/>
          </a:prstGeom>
          <a:solidFill>
            <a:schemeClr val="accent2">
              <a:lumMod val="40000"/>
              <a:lumOff val="60000"/>
            </a:schemeClr>
          </a:solidFill>
          <a:ln w="9525">
            <a:solidFill>
              <a:schemeClr val="tx1"/>
            </a:solidFill>
            <a:round/>
            <a:headEnd/>
            <a:tailEnd/>
          </a:ln>
          <a:effectLst/>
          <a:extLst/>
        </p:spPr>
        <p:txBody>
          <a:bodyPr lIns="18000" tIns="10800" rIns="18000" bIns="10800" anchor="ctr">
            <a:spAutoFit/>
          </a:bodyPr>
          <a:lstStyle/>
          <a:p>
            <a:pPr algn="ctr"/>
            <a:r>
              <a:rPr lang="es-ES" sz="1200"/>
              <a:t>Gaseosos</a:t>
            </a:r>
          </a:p>
        </p:txBody>
      </p:sp>
      <p:sp>
        <p:nvSpPr>
          <p:cNvPr id="37" name="Oval 87"/>
          <p:cNvSpPr>
            <a:spLocks noChangeArrowheads="1"/>
          </p:cNvSpPr>
          <p:nvPr/>
        </p:nvSpPr>
        <p:spPr bwMode="auto">
          <a:xfrm>
            <a:off x="6154513" y="4888861"/>
            <a:ext cx="1479550" cy="290346"/>
          </a:xfrm>
          <a:prstGeom prst="ellipse">
            <a:avLst/>
          </a:prstGeom>
          <a:solidFill>
            <a:schemeClr val="accent2">
              <a:lumMod val="40000"/>
              <a:lumOff val="60000"/>
            </a:schemeClr>
          </a:solidFill>
          <a:ln w="9525">
            <a:solidFill>
              <a:schemeClr val="tx1"/>
            </a:solidFill>
            <a:round/>
            <a:headEnd/>
            <a:tailEnd/>
          </a:ln>
          <a:effectLst/>
          <a:extLst/>
        </p:spPr>
        <p:txBody>
          <a:bodyPr lIns="18000" tIns="10800" rIns="18000" bIns="10800" anchor="ctr">
            <a:spAutoFit/>
          </a:bodyPr>
          <a:lstStyle/>
          <a:p>
            <a:pPr algn="ctr"/>
            <a:r>
              <a:rPr lang="es-ES" sz="1200"/>
              <a:t>Sedimentarios</a:t>
            </a:r>
          </a:p>
        </p:txBody>
      </p:sp>
      <p:sp>
        <p:nvSpPr>
          <p:cNvPr id="38" name="Oval 88"/>
          <p:cNvSpPr>
            <a:spLocks noChangeArrowheads="1"/>
          </p:cNvSpPr>
          <p:nvPr/>
        </p:nvSpPr>
        <p:spPr bwMode="auto">
          <a:xfrm>
            <a:off x="7954738" y="4171311"/>
            <a:ext cx="1149350" cy="290346"/>
          </a:xfrm>
          <a:prstGeom prst="ellipse">
            <a:avLst/>
          </a:prstGeom>
          <a:solidFill>
            <a:schemeClr val="accent2">
              <a:lumMod val="40000"/>
              <a:lumOff val="60000"/>
            </a:schemeClr>
          </a:solidFill>
          <a:ln w="9525">
            <a:solidFill>
              <a:schemeClr val="tx1"/>
            </a:solidFill>
            <a:round/>
            <a:headEnd/>
            <a:tailEnd/>
          </a:ln>
          <a:effectLst/>
          <a:extLst/>
        </p:spPr>
        <p:txBody>
          <a:bodyPr lIns="18000" tIns="10800" rIns="18000" bIns="10800" anchor="ctr">
            <a:spAutoFit/>
          </a:bodyPr>
          <a:lstStyle/>
          <a:p>
            <a:pPr algn="ctr"/>
            <a:r>
              <a:rPr lang="es-ES" sz="1200"/>
              <a:t>Adaptación</a:t>
            </a:r>
          </a:p>
        </p:txBody>
      </p:sp>
      <p:sp>
        <p:nvSpPr>
          <p:cNvPr id="39" name="Oval 89"/>
          <p:cNvSpPr>
            <a:spLocks noChangeArrowheads="1"/>
          </p:cNvSpPr>
          <p:nvPr/>
        </p:nvSpPr>
        <p:spPr bwMode="auto">
          <a:xfrm>
            <a:off x="9105677" y="4178794"/>
            <a:ext cx="1692275" cy="550021"/>
          </a:xfrm>
          <a:prstGeom prst="ellipse">
            <a:avLst/>
          </a:prstGeom>
          <a:solidFill>
            <a:schemeClr val="accent2">
              <a:lumMod val="40000"/>
              <a:lumOff val="60000"/>
            </a:schemeClr>
          </a:solidFill>
          <a:ln w="9525">
            <a:solidFill>
              <a:schemeClr val="tx1"/>
            </a:solidFill>
            <a:round/>
            <a:headEnd/>
            <a:tailEnd/>
          </a:ln>
          <a:effectLst/>
          <a:extLst/>
        </p:spPr>
        <p:txBody>
          <a:bodyPr lIns="18000" tIns="10800" rIns="18000" bIns="10800" anchor="ctr">
            <a:spAutoFit/>
          </a:bodyPr>
          <a:lstStyle/>
          <a:p>
            <a:pPr algn="ctr"/>
            <a:r>
              <a:rPr lang="es-ES" sz="1200"/>
              <a:t>Relaciones Interespecíficas</a:t>
            </a:r>
          </a:p>
        </p:txBody>
      </p:sp>
      <p:sp>
        <p:nvSpPr>
          <p:cNvPr id="40" name="Oval 90"/>
          <p:cNvSpPr>
            <a:spLocks noChangeArrowheads="1"/>
          </p:cNvSpPr>
          <p:nvPr/>
        </p:nvSpPr>
        <p:spPr bwMode="auto">
          <a:xfrm>
            <a:off x="8673875" y="5293675"/>
            <a:ext cx="941388" cy="290346"/>
          </a:xfrm>
          <a:prstGeom prst="ellipse">
            <a:avLst/>
          </a:prstGeom>
          <a:solidFill>
            <a:schemeClr val="accent2">
              <a:lumMod val="40000"/>
              <a:lumOff val="60000"/>
            </a:schemeClr>
          </a:solidFill>
          <a:ln w="9525">
            <a:solidFill>
              <a:schemeClr val="tx1"/>
            </a:solidFill>
            <a:round/>
            <a:headEnd/>
            <a:tailEnd/>
          </a:ln>
          <a:effectLst/>
          <a:extLst/>
        </p:spPr>
        <p:txBody>
          <a:bodyPr lIns="18000" tIns="10800" rIns="18000" bIns="10800" anchor="ctr">
            <a:spAutoFit/>
          </a:bodyPr>
          <a:lstStyle/>
          <a:p>
            <a:pPr algn="ctr"/>
            <a:r>
              <a:rPr lang="es-ES" sz="1200"/>
              <a:t>Nutrición</a:t>
            </a:r>
          </a:p>
        </p:txBody>
      </p:sp>
      <p:sp>
        <p:nvSpPr>
          <p:cNvPr id="41" name="Oval 91"/>
          <p:cNvSpPr>
            <a:spLocks noChangeArrowheads="1"/>
          </p:cNvSpPr>
          <p:nvPr/>
        </p:nvSpPr>
        <p:spPr bwMode="auto">
          <a:xfrm>
            <a:off x="9681938" y="5271450"/>
            <a:ext cx="1079500" cy="290346"/>
          </a:xfrm>
          <a:prstGeom prst="ellipse">
            <a:avLst/>
          </a:prstGeom>
          <a:solidFill>
            <a:schemeClr val="accent2">
              <a:lumMod val="40000"/>
              <a:lumOff val="60000"/>
            </a:schemeClr>
          </a:solidFill>
          <a:ln w="9525">
            <a:solidFill>
              <a:schemeClr val="tx1"/>
            </a:solidFill>
            <a:round/>
            <a:headEnd/>
            <a:tailEnd/>
          </a:ln>
          <a:effectLst/>
          <a:extLst/>
        </p:spPr>
        <p:txBody>
          <a:bodyPr lIns="18000" tIns="10800" rIns="18000" bIns="10800" anchor="ctr">
            <a:spAutoFit/>
          </a:bodyPr>
          <a:lstStyle/>
          <a:p>
            <a:pPr algn="ctr"/>
            <a:r>
              <a:rPr lang="es-ES" sz="1200"/>
              <a:t>Protección</a:t>
            </a:r>
          </a:p>
        </p:txBody>
      </p:sp>
      <p:sp>
        <p:nvSpPr>
          <p:cNvPr id="42" name="Line 92"/>
          <p:cNvSpPr>
            <a:spLocks noChangeShapeType="1"/>
          </p:cNvSpPr>
          <p:nvPr/>
        </p:nvSpPr>
        <p:spPr bwMode="auto">
          <a:xfrm flipH="1">
            <a:off x="7378477" y="3793404"/>
            <a:ext cx="144463" cy="255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endParaRPr lang="es-PE"/>
          </a:p>
        </p:txBody>
      </p:sp>
      <p:sp>
        <p:nvSpPr>
          <p:cNvPr id="43" name="Line 93"/>
          <p:cNvSpPr>
            <a:spLocks noChangeShapeType="1"/>
          </p:cNvSpPr>
          <p:nvPr/>
        </p:nvSpPr>
        <p:spPr bwMode="auto">
          <a:xfrm flipH="1">
            <a:off x="8745315" y="3688629"/>
            <a:ext cx="288925"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endParaRPr lang="es-PE"/>
          </a:p>
        </p:txBody>
      </p:sp>
      <p:sp>
        <p:nvSpPr>
          <p:cNvPr id="44" name="Line 94"/>
          <p:cNvSpPr>
            <a:spLocks noChangeShapeType="1"/>
          </p:cNvSpPr>
          <p:nvPr/>
        </p:nvSpPr>
        <p:spPr bwMode="auto">
          <a:xfrm>
            <a:off x="7738840" y="4553817"/>
            <a:ext cx="287337" cy="358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endParaRPr lang="es-PE"/>
          </a:p>
        </p:txBody>
      </p:sp>
      <p:sp>
        <p:nvSpPr>
          <p:cNvPr id="45" name="Line 95"/>
          <p:cNvSpPr>
            <a:spLocks noChangeShapeType="1"/>
          </p:cNvSpPr>
          <p:nvPr/>
        </p:nvSpPr>
        <p:spPr bwMode="auto">
          <a:xfrm flipH="1">
            <a:off x="6657750" y="4480790"/>
            <a:ext cx="287338"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endParaRPr lang="es-PE"/>
          </a:p>
        </p:txBody>
      </p:sp>
      <p:sp>
        <p:nvSpPr>
          <p:cNvPr id="46" name="Line 96"/>
          <p:cNvSpPr>
            <a:spLocks noChangeShapeType="1"/>
          </p:cNvSpPr>
          <p:nvPr/>
        </p:nvSpPr>
        <p:spPr bwMode="auto">
          <a:xfrm>
            <a:off x="3057300" y="3329854"/>
            <a:ext cx="0" cy="574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PE"/>
          </a:p>
        </p:txBody>
      </p:sp>
      <p:sp>
        <p:nvSpPr>
          <p:cNvPr id="47" name="Line 97"/>
          <p:cNvSpPr>
            <a:spLocks noChangeShapeType="1"/>
          </p:cNvSpPr>
          <p:nvPr/>
        </p:nvSpPr>
        <p:spPr bwMode="auto">
          <a:xfrm>
            <a:off x="3057300" y="4409352"/>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PE"/>
          </a:p>
        </p:txBody>
      </p:sp>
      <p:sp>
        <p:nvSpPr>
          <p:cNvPr id="48" name="Line 98"/>
          <p:cNvSpPr>
            <a:spLocks noChangeShapeType="1"/>
          </p:cNvSpPr>
          <p:nvPr/>
        </p:nvSpPr>
        <p:spPr bwMode="auto">
          <a:xfrm flipH="1">
            <a:off x="2049238" y="5272954"/>
            <a:ext cx="360362"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PE"/>
          </a:p>
        </p:txBody>
      </p:sp>
      <p:sp>
        <p:nvSpPr>
          <p:cNvPr id="49" name="Line 99"/>
          <p:cNvSpPr>
            <a:spLocks noChangeShapeType="1"/>
          </p:cNvSpPr>
          <p:nvPr/>
        </p:nvSpPr>
        <p:spPr bwMode="auto">
          <a:xfrm>
            <a:off x="2985863" y="5345980"/>
            <a:ext cx="0" cy="7191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PE"/>
          </a:p>
        </p:txBody>
      </p:sp>
      <p:sp>
        <p:nvSpPr>
          <p:cNvPr id="50" name="Line 100"/>
          <p:cNvSpPr>
            <a:spLocks noChangeShapeType="1"/>
          </p:cNvSpPr>
          <p:nvPr/>
        </p:nvSpPr>
        <p:spPr bwMode="auto">
          <a:xfrm>
            <a:off x="3705002" y="5272952"/>
            <a:ext cx="288925"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PE"/>
          </a:p>
        </p:txBody>
      </p:sp>
      <p:sp>
        <p:nvSpPr>
          <p:cNvPr id="51" name="Line 101"/>
          <p:cNvSpPr>
            <a:spLocks noChangeShapeType="1"/>
          </p:cNvSpPr>
          <p:nvPr/>
        </p:nvSpPr>
        <p:spPr bwMode="auto">
          <a:xfrm flipH="1">
            <a:off x="4497163" y="3472729"/>
            <a:ext cx="215900"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PE"/>
          </a:p>
        </p:txBody>
      </p:sp>
      <p:sp>
        <p:nvSpPr>
          <p:cNvPr id="52" name="Line 102"/>
          <p:cNvSpPr>
            <a:spLocks noChangeShapeType="1"/>
          </p:cNvSpPr>
          <p:nvPr/>
        </p:nvSpPr>
        <p:spPr bwMode="auto">
          <a:xfrm>
            <a:off x="5289327" y="3472729"/>
            <a:ext cx="288925"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PE"/>
          </a:p>
        </p:txBody>
      </p:sp>
      <p:sp>
        <p:nvSpPr>
          <p:cNvPr id="53" name="Line 103"/>
          <p:cNvSpPr>
            <a:spLocks noChangeShapeType="1"/>
          </p:cNvSpPr>
          <p:nvPr/>
        </p:nvSpPr>
        <p:spPr bwMode="auto">
          <a:xfrm flipH="1">
            <a:off x="4857527" y="4625253"/>
            <a:ext cx="360363"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PE"/>
          </a:p>
        </p:txBody>
      </p:sp>
      <p:sp>
        <p:nvSpPr>
          <p:cNvPr id="54" name="Line 104"/>
          <p:cNvSpPr>
            <a:spLocks noChangeShapeType="1"/>
          </p:cNvSpPr>
          <p:nvPr/>
        </p:nvSpPr>
        <p:spPr bwMode="auto">
          <a:xfrm flipH="1">
            <a:off x="5433790" y="4696692"/>
            <a:ext cx="71437"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PE"/>
          </a:p>
        </p:txBody>
      </p:sp>
      <p:sp>
        <p:nvSpPr>
          <p:cNvPr id="55" name="Line 105"/>
          <p:cNvSpPr>
            <a:spLocks noChangeShapeType="1"/>
          </p:cNvSpPr>
          <p:nvPr/>
        </p:nvSpPr>
        <p:spPr bwMode="auto">
          <a:xfrm>
            <a:off x="5794150" y="4698278"/>
            <a:ext cx="287338"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PE"/>
          </a:p>
        </p:txBody>
      </p:sp>
      <p:sp>
        <p:nvSpPr>
          <p:cNvPr id="56" name="Line 106"/>
          <p:cNvSpPr>
            <a:spLocks noChangeShapeType="1"/>
          </p:cNvSpPr>
          <p:nvPr/>
        </p:nvSpPr>
        <p:spPr bwMode="auto">
          <a:xfrm flipH="1">
            <a:off x="5433788" y="5561880"/>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PE"/>
          </a:p>
        </p:txBody>
      </p:sp>
      <p:sp>
        <p:nvSpPr>
          <p:cNvPr id="57" name="Line 107"/>
          <p:cNvSpPr>
            <a:spLocks noChangeShapeType="1"/>
          </p:cNvSpPr>
          <p:nvPr/>
        </p:nvSpPr>
        <p:spPr bwMode="auto">
          <a:xfrm>
            <a:off x="9970863" y="3761654"/>
            <a:ext cx="215900" cy="3921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PE"/>
          </a:p>
        </p:txBody>
      </p:sp>
      <p:sp>
        <p:nvSpPr>
          <p:cNvPr id="58" name="Line 108"/>
          <p:cNvSpPr>
            <a:spLocks noChangeShapeType="1"/>
          </p:cNvSpPr>
          <p:nvPr/>
        </p:nvSpPr>
        <p:spPr bwMode="auto">
          <a:xfrm flipH="1">
            <a:off x="9250140" y="4696692"/>
            <a:ext cx="288925"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PE"/>
          </a:p>
        </p:txBody>
      </p:sp>
      <p:sp>
        <p:nvSpPr>
          <p:cNvPr id="59" name="Line 109"/>
          <p:cNvSpPr>
            <a:spLocks noChangeShapeType="1"/>
          </p:cNvSpPr>
          <p:nvPr/>
        </p:nvSpPr>
        <p:spPr bwMode="auto">
          <a:xfrm>
            <a:off x="10186765" y="4730029"/>
            <a:ext cx="142875" cy="542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PE"/>
          </a:p>
        </p:txBody>
      </p:sp>
    </p:spTree>
    <p:extLst>
      <p:ext uri="{BB962C8B-B14F-4D97-AF65-F5344CB8AC3E}">
        <p14:creationId xmlns:p14="http://schemas.microsoft.com/office/powerpoint/2010/main" val="3905350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087ADC0B-1769-492B-8F23-FB93E80608FD}"/>
              </a:ext>
            </a:extLst>
          </p:cNvPr>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endParaRPr lang="es-PE" b="1" dirty="0"/>
          </a:p>
        </p:txBody>
      </p:sp>
      <p:pic>
        <p:nvPicPr>
          <p:cNvPr id="5" name="Imagen 4">
            <a:extLst>
              <a:ext uri="{FF2B5EF4-FFF2-40B4-BE49-F238E27FC236}">
                <a16:creationId xmlns:a16="http://schemas.microsoft.com/office/drawing/2014/main" id="{7D6E9FE5-A9F6-4F9F-91A8-A2F18DE32497}"/>
              </a:ext>
            </a:extLst>
          </p:cNvPr>
          <p:cNvPicPr>
            <a:picLocks noChangeAspect="1"/>
          </p:cNvPicPr>
          <p:nvPr/>
        </p:nvPicPr>
        <p:blipFill>
          <a:blip r:embed="rId2"/>
          <a:stretch>
            <a:fillRect/>
          </a:stretch>
        </p:blipFill>
        <p:spPr>
          <a:xfrm>
            <a:off x="391886" y="234809"/>
            <a:ext cx="11103428" cy="6164838"/>
          </a:xfrm>
          <a:prstGeom prst="rect">
            <a:avLst/>
          </a:prstGeom>
        </p:spPr>
      </p:pic>
    </p:spTree>
    <p:extLst>
      <p:ext uri="{BB962C8B-B14F-4D97-AF65-F5344CB8AC3E}">
        <p14:creationId xmlns:p14="http://schemas.microsoft.com/office/powerpoint/2010/main" val="1253641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0" y="0"/>
            <a:ext cx="12192000" cy="908050"/>
          </a:xfrm>
          <a:prstGeom prst="rect">
            <a:avLst/>
          </a:prstGeom>
          <a:solidFill>
            <a:srgbClr val="800000"/>
          </a:solidFill>
          <a:ln>
            <a:solidFill>
              <a:srgbClr val="800000"/>
            </a:solidFill>
          </a:ln>
          <a:effectLst>
            <a:outerShdw blurRad="40000" dist="23000" dir="5400000" rotWithShape="0">
              <a:srgbClr val="800000">
                <a:alpha val="35000"/>
              </a:srgbClr>
            </a:outerShdw>
          </a:effectLst>
        </p:spPr>
        <p:style>
          <a:lnRef idx="1">
            <a:schemeClr val="accent3"/>
          </a:lnRef>
          <a:fillRef idx="3">
            <a:schemeClr val="accent3"/>
          </a:fillRef>
          <a:effectRef idx="2">
            <a:schemeClr val="accent3"/>
          </a:effectRef>
          <a:fontRef idx="minor">
            <a:schemeClr val="lt1"/>
          </a:fontRef>
        </p:style>
        <p:txBody>
          <a:bodyPr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defRPr/>
            </a:pPr>
            <a:r>
              <a:rPr lang="es-ES" b="1" dirty="0"/>
              <a:t>Problemas ambientales que nos afectan a todos</a:t>
            </a:r>
            <a:endParaRPr lang="es-PE" b="1" dirty="0"/>
          </a:p>
        </p:txBody>
      </p:sp>
      <p:pic>
        <p:nvPicPr>
          <p:cNvPr id="6" name="Picture 7" descr="medio-ambien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4120" y="1109262"/>
            <a:ext cx="7406672" cy="5748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23902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3537</TotalTime>
  <Words>745</Words>
  <Application>Microsoft Office PowerPoint</Application>
  <PresentationFormat>Panorámica</PresentationFormat>
  <Paragraphs>80</Paragraphs>
  <Slides>21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Arial</vt:lpstr>
      <vt:lpstr>Calibri</vt:lpstr>
      <vt:lpstr>Times New Roman</vt:lpstr>
      <vt:lpstr>Wingdings</vt:lpstr>
      <vt:lpstr>Tema de Office</vt:lpstr>
      <vt:lpstr>Ecología, Medio Ambiente y  Desarrollo Sustentable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PROYECTO DE INVESTIGACION 1</dc:title>
  <dc:creator>DEPIS</dc:creator>
  <cp:lastModifiedBy>Usuario1</cp:lastModifiedBy>
  <cp:revision>144</cp:revision>
  <dcterms:created xsi:type="dcterms:W3CDTF">2016-08-09T22:45:57Z</dcterms:created>
  <dcterms:modified xsi:type="dcterms:W3CDTF">2018-03-19T22:32:29Z</dcterms:modified>
</cp:coreProperties>
</file>