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3" r:id="rId1"/>
  </p:sldMasterIdLst>
  <p:sldIdLst>
    <p:sldId id="256" r:id="rId2"/>
    <p:sldId id="572" r:id="rId3"/>
    <p:sldId id="257" r:id="rId4"/>
    <p:sldId id="555" r:id="rId5"/>
    <p:sldId id="556" r:id="rId6"/>
    <p:sldId id="557" r:id="rId7"/>
    <p:sldId id="558" r:id="rId8"/>
    <p:sldId id="559" r:id="rId9"/>
    <p:sldId id="560" r:id="rId10"/>
    <p:sldId id="573" r:id="rId11"/>
    <p:sldId id="561" r:id="rId12"/>
    <p:sldId id="562" r:id="rId13"/>
    <p:sldId id="563" r:id="rId14"/>
    <p:sldId id="564" r:id="rId15"/>
    <p:sldId id="596" r:id="rId16"/>
    <p:sldId id="574" r:id="rId17"/>
    <p:sldId id="575" r:id="rId18"/>
    <p:sldId id="565" r:id="rId19"/>
    <p:sldId id="566" r:id="rId20"/>
    <p:sldId id="567" r:id="rId21"/>
    <p:sldId id="568" r:id="rId22"/>
    <p:sldId id="569" r:id="rId23"/>
    <p:sldId id="570" r:id="rId24"/>
    <p:sldId id="571" r:id="rId25"/>
    <p:sldId id="576" r:id="rId26"/>
    <p:sldId id="577" r:id="rId27"/>
    <p:sldId id="578" r:id="rId28"/>
    <p:sldId id="579" r:id="rId29"/>
    <p:sldId id="580" r:id="rId30"/>
    <p:sldId id="588" r:id="rId31"/>
    <p:sldId id="589" r:id="rId32"/>
    <p:sldId id="581" r:id="rId33"/>
    <p:sldId id="582" r:id="rId34"/>
    <p:sldId id="583" r:id="rId35"/>
    <p:sldId id="584" r:id="rId36"/>
    <p:sldId id="585" r:id="rId37"/>
    <p:sldId id="586" r:id="rId38"/>
    <p:sldId id="590" r:id="rId39"/>
    <p:sldId id="591" r:id="rId40"/>
    <p:sldId id="592" r:id="rId41"/>
    <p:sldId id="595" r:id="rId42"/>
    <p:sldId id="593" r:id="rId43"/>
    <p:sldId id="594" r:id="rId44"/>
    <p:sldId id="587"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58" d="100"/>
          <a:sy n="58" d="100"/>
        </p:scale>
        <p:origin x="96" y="3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BDF68E2-58F2-4D09-BE8B-E3BD06533059}" type="datetimeFigureOut">
              <a:rPr lang="en-US" smtClean="0"/>
              <a:t>8/22/2017</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smtClean="0"/>
              <a:t>‹Nº›</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042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8/22/2017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435329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8/22/2017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772626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8/22/2017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‹Nº›</a:t>
            </a:fld>
            <a:endParaRPr lang="en-US" dirty="0"/>
          </a:p>
        </p:txBody>
      </p:sp>
    </p:spTree>
    <p:extLst>
      <p:ext uri="{BB962C8B-B14F-4D97-AF65-F5344CB8AC3E}">
        <p14:creationId xmlns:p14="http://schemas.microsoft.com/office/powerpoint/2010/main" val="888875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20EBB0C4-6273-4C6E-B9BD-2EDC30F1CD52}" type="datetimeFigureOut">
              <a:rPr lang="en-US" smtClean="0"/>
              <a:t>8/22/2017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8185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8/22/2017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648022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8/22/2017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81178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8624D31-43A5-475A-80CF-332C9F6DCF35}" type="datetimeFigureOut">
              <a:rPr lang="en-US" smtClean="0"/>
              <a:t>8/22/2017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25060173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8/22/2017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883688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32ABBEA6-7C60-4B02-AE87-00D78D8422AF}" type="datetimeFigureOut">
              <a:rPr lang="en-US" smtClean="0"/>
              <a:t>8/22/2017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651459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C9CAD897-D46E-4AD2-BD9B-49DD3E640873}" type="datetimeFigureOut">
              <a:rPr lang="en-US" smtClean="0"/>
              <a:t>8/22/2017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410573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8624D31-43A5-475A-80CF-332C9F6DCF35}" type="datetimeFigureOut">
              <a:rPr lang="en-US" smtClean="0"/>
              <a:t>8/22/2017</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44711784"/>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hoy.com.ni/archivo/2003/septiembre/14/elmundo/elmundo-20030914-01.jp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anam.gob.pa/indicadores/index.ht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images.google.com/imgres?imgurl=http://www.nodo50.org/laceiba/catalog/images/ecologia.jpg&amp;imgrefurl=http://www.nodo50.org/laceiba/catalog/index.php?cPath=22&amp;usg=__qv1zEYxKnrFJ2AJzg88uv8XNcEo=&amp;h=482&amp;w=482&amp;sz=103&amp;hl=es&amp;start=3&amp;tbnid=ptjeq_JkjiYFMM:&amp;tbnh=129&amp;tbnw=129&amp;prev=/images?q=ecologia+y+medio+ambiente&amp;gbv=2&amp;hl=es&amp;sa=G"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images.google.com/imgres?imgurl=http://www.portugalete.org/portal/RecursosWeb/IMAGENES/1/0_1157_1.jpg&amp;imgrefurl=http://www.portugalete.org/portal/p_2_final_Interna_Est_1.jsp?codResi=1&amp;codMenuTN=-1&amp;seccion=s_fnot_d4_v1.jsp&amp;layout=p_2_final_Interna_Est_1.jsp&amp;codMenuSN=-1&amp;codMenuPN=-1&amp;codMenu=1&amp;tipo=8&amp;codbusqueda=1&amp;contenido=4241&amp;nivel=1400&amp;language=es&amp;usg=__TpAu0NXiIcjK0DMMASq7GIn9Ckw=&amp;h=316&amp;w=300&amp;sz=21&amp;hl=es&amp;start=1&amp;tbnid=pSeZ6x1WqN2IRM:&amp;tbnh=117&amp;tbnw=111&amp;prev=/images?q=ecologia+y+medio+ambiente&amp;gbv=2&amp;hl=es&amp;sa=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 Título"/>
          <p:cNvSpPr>
            <a:spLocks noGrp="1"/>
          </p:cNvSpPr>
          <p:nvPr>
            <p:ph type="ctrTitle"/>
          </p:nvPr>
        </p:nvSpPr>
        <p:spPr>
          <a:xfrm>
            <a:off x="-28576" y="1844677"/>
            <a:ext cx="12220575" cy="1655763"/>
          </a:xfrm>
          <a:solidFill>
            <a:srgbClr val="800000"/>
          </a:solidFill>
        </p:spPr>
        <p:style>
          <a:lnRef idx="1">
            <a:schemeClr val="accent3"/>
          </a:lnRef>
          <a:fillRef idx="3">
            <a:schemeClr val="accent3"/>
          </a:fillRef>
          <a:effectRef idx="2">
            <a:schemeClr val="accent3"/>
          </a:effectRef>
          <a:fontRef idx="minor">
            <a:schemeClr val="lt1"/>
          </a:fontRef>
        </p:style>
        <p:txBody>
          <a:bodyPr rtlCol="0">
            <a:noAutofit/>
          </a:bodyPr>
          <a:lstStyle/>
          <a:p>
            <a:pPr fontAlgn="auto">
              <a:spcAft>
                <a:spcPts val="0"/>
              </a:spcAft>
              <a:defRPr/>
            </a:pPr>
            <a:r>
              <a:rPr lang="es-PE" sz="4000" b="1" dirty="0">
                <a:effectLst>
                  <a:outerShdw blurRad="38100" dist="38100" dir="2700000" algn="tl">
                    <a:srgbClr val="000000">
                      <a:alpha val="43137"/>
                    </a:srgbClr>
                  </a:outerShdw>
                </a:effectLst>
              </a:rPr>
              <a:t>Sesión II: CALENTAMIENTO TERRESTRE</a:t>
            </a:r>
            <a:endParaRPr lang="es-ES" sz="4000" dirty="0">
              <a:effectLst>
                <a:outerShdw blurRad="38100" dist="38100" dir="2700000" algn="tl">
                  <a:srgbClr val="000000">
                    <a:alpha val="43137"/>
                  </a:srgbClr>
                </a:outerShdw>
              </a:effectLst>
            </a:endParaRPr>
          </a:p>
        </p:txBody>
      </p:sp>
      <p:sp>
        <p:nvSpPr>
          <p:cNvPr id="14" name="2 Subtítulo"/>
          <p:cNvSpPr>
            <a:spLocks noGrp="1"/>
          </p:cNvSpPr>
          <p:nvPr>
            <p:ph type="subTitle" idx="1"/>
          </p:nvPr>
        </p:nvSpPr>
        <p:spPr>
          <a:xfrm>
            <a:off x="2214681" y="3798084"/>
            <a:ext cx="7632700" cy="1271587"/>
          </a:xfrm>
        </p:spPr>
        <p:txBody>
          <a:bodyPr rtlCol="0">
            <a:normAutofit/>
          </a:bodyPr>
          <a:lstStyle/>
          <a:p>
            <a:pPr fontAlgn="auto">
              <a:spcAft>
                <a:spcPts val="0"/>
              </a:spcAft>
              <a:buFont typeface="Arial" pitchFamily="34" charset="0"/>
              <a:buNone/>
              <a:defRPr/>
            </a:pPr>
            <a:r>
              <a:rPr lang="es-ES" sz="2000" b="1" dirty="0">
                <a:solidFill>
                  <a:schemeClr val="tx1"/>
                </a:solidFill>
                <a:effectLst>
                  <a:outerShdw blurRad="38100" dist="38100" dir="2700000" algn="tl">
                    <a:srgbClr val="000000">
                      <a:alpha val="43137"/>
                    </a:srgbClr>
                  </a:outerShdw>
                </a:effectLst>
              </a:rPr>
              <a:t>Ing. </a:t>
            </a:r>
            <a:r>
              <a:rPr lang="es-ES" sz="2000" b="1" dirty="0" err="1">
                <a:solidFill>
                  <a:schemeClr val="tx1"/>
                </a:solidFill>
                <a:effectLst>
                  <a:outerShdw blurRad="38100" dist="38100" dir="2700000" algn="tl">
                    <a:srgbClr val="000000">
                      <a:alpha val="43137"/>
                    </a:srgbClr>
                  </a:outerShdw>
                </a:effectLst>
              </a:rPr>
              <a:t>Elard</a:t>
            </a:r>
            <a:r>
              <a:rPr lang="es-ES" sz="2000" b="1" dirty="0">
                <a:solidFill>
                  <a:schemeClr val="tx1"/>
                </a:solidFill>
                <a:effectLst>
                  <a:outerShdw blurRad="38100" dist="38100" dir="2700000" algn="tl">
                    <a:srgbClr val="000000">
                      <a:alpha val="43137"/>
                    </a:srgbClr>
                  </a:outerShdw>
                </a:effectLst>
              </a:rPr>
              <a:t> </a:t>
            </a:r>
            <a:r>
              <a:rPr lang="es-ES" sz="2000" b="1" dirty="0" err="1">
                <a:solidFill>
                  <a:schemeClr val="tx1"/>
                </a:solidFill>
                <a:effectLst>
                  <a:outerShdw blurRad="38100" dist="38100" dir="2700000" algn="tl">
                    <a:srgbClr val="000000">
                      <a:alpha val="43137"/>
                    </a:srgbClr>
                  </a:outerShdw>
                </a:effectLst>
              </a:rPr>
              <a:t>Rodriguez</a:t>
            </a:r>
            <a:r>
              <a:rPr lang="es-ES" sz="2000" b="1" dirty="0">
                <a:solidFill>
                  <a:schemeClr val="tx1"/>
                </a:solidFill>
                <a:effectLst>
                  <a:outerShdw blurRad="38100" dist="38100" dir="2700000" algn="tl">
                    <a:srgbClr val="000000">
                      <a:alpha val="43137"/>
                    </a:srgbClr>
                  </a:outerShdw>
                </a:effectLst>
              </a:rPr>
              <a:t> Marca</a:t>
            </a:r>
          </a:p>
        </p:txBody>
      </p:sp>
    </p:spTree>
    <p:extLst>
      <p:ext uri="{BB962C8B-B14F-4D97-AF65-F5344CB8AC3E}">
        <p14:creationId xmlns:p14="http://schemas.microsoft.com/office/powerpoint/2010/main" val="3663161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9108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018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695739"/>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Causas del Cambio Climático</a:t>
            </a:r>
            <a:endParaRPr lang="es-PE" b="1" dirty="0"/>
          </a:p>
        </p:txBody>
      </p:sp>
      <p:sp>
        <p:nvSpPr>
          <p:cNvPr id="4" name="3 Rectángulo"/>
          <p:cNvSpPr/>
          <p:nvPr/>
        </p:nvSpPr>
        <p:spPr>
          <a:xfrm>
            <a:off x="0" y="636105"/>
            <a:ext cx="11787809" cy="6555641"/>
          </a:xfrm>
          <a:prstGeom prst="rect">
            <a:avLst/>
          </a:prstGeom>
        </p:spPr>
        <p:txBody>
          <a:bodyPr wrap="square">
            <a:spAutoFit/>
          </a:bodyPr>
          <a:lstStyle/>
          <a:p>
            <a:pPr algn="just"/>
            <a:r>
              <a:rPr lang="es-PE" sz="2700" dirty="0"/>
              <a:t>El agotamiento de la capa de ozono, la lluvia ácida y el efecto invernadero son las actividades humanas vinculadas a: </a:t>
            </a:r>
          </a:p>
          <a:p>
            <a:pPr algn="just"/>
            <a:r>
              <a:rPr lang="es-PE" sz="2700" dirty="0"/>
              <a:t>- Quema de combustibles fósiles (petróleo, gas y el carbón) </a:t>
            </a:r>
          </a:p>
          <a:p>
            <a:pPr algn="just"/>
            <a:r>
              <a:rPr lang="es-PE" sz="2700" dirty="0"/>
              <a:t>- Fábricas </a:t>
            </a:r>
          </a:p>
          <a:p>
            <a:pPr algn="just"/>
            <a:r>
              <a:rPr lang="es-PE" sz="2700" dirty="0"/>
              <a:t>- Automóviles </a:t>
            </a:r>
          </a:p>
          <a:p>
            <a:pPr algn="just"/>
            <a:r>
              <a:rPr lang="es-PE" sz="2700" dirty="0"/>
              <a:t>- Aviones </a:t>
            </a:r>
          </a:p>
          <a:p>
            <a:pPr algn="just"/>
            <a:r>
              <a:rPr lang="es-PE" sz="2700" dirty="0"/>
              <a:t>- Calderas de calefacción </a:t>
            </a:r>
          </a:p>
          <a:p>
            <a:pPr algn="just"/>
            <a:r>
              <a:rPr lang="es-PE" sz="2700" dirty="0"/>
              <a:t>- Quema de bosques </a:t>
            </a:r>
          </a:p>
          <a:p>
            <a:pPr algn="just"/>
            <a:r>
              <a:rPr lang="es-PE" sz="2700" dirty="0"/>
              <a:t>- Tecnologías industriales y de fabricación sucia (petroquímicos). </a:t>
            </a:r>
          </a:p>
          <a:p>
            <a:pPr algn="just"/>
            <a:r>
              <a:rPr lang="es-PE" sz="2700" dirty="0"/>
              <a:t>- Los clorofluorocarbonos se utilizan en aplicaciones industriales, comerciales y militares, incluso la refrigeración. </a:t>
            </a:r>
          </a:p>
          <a:p>
            <a:pPr algn="just"/>
            <a:r>
              <a:rPr lang="es-PE" sz="2700" dirty="0"/>
              <a:t>- El aire acondicionado </a:t>
            </a:r>
          </a:p>
          <a:p>
            <a:pPr algn="just"/>
            <a:r>
              <a:rPr lang="es-PE" sz="2700" dirty="0"/>
              <a:t>- La propulsión de aviones y cohetes </a:t>
            </a:r>
          </a:p>
          <a:p>
            <a:pPr algn="just"/>
            <a:r>
              <a:rPr lang="es-PE" sz="2700" dirty="0"/>
              <a:t>- Los rociadores aerosoles </a:t>
            </a:r>
          </a:p>
          <a:p>
            <a:pPr algn="just"/>
            <a:r>
              <a:rPr lang="es-PE" sz="2700" dirty="0"/>
              <a:t>- Aparatos eléctricos y espuma plástica </a:t>
            </a:r>
          </a:p>
        </p:txBody>
      </p:sp>
    </p:spTree>
    <p:extLst>
      <p:ext uri="{BB962C8B-B14F-4D97-AF65-F5344CB8AC3E}">
        <p14:creationId xmlns:p14="http://schemas.microsoft.com/office/powerpoint/2010/main" val="3619925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d24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473" y="1894611"/>
            <a:ext cx="5212936" cy="36640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d24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4100" y="0"/>
            <a:ext cx="47879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563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PE" b="1" dirty="0"/>
              <a:t>Agotamiento de la Capa de Ozono</a:t>
            </a:r>
          </a:p>
        </p:txBody>
      </p:sp>
      <p:sp>
        <p:nvSpPr>
          <p:cNvPr id="4" name="3 Rectángulo"/>
          <p:cNvSpPr/>
          <p:nvPr/>
        </p:nvSpPr>
        <p:spPr>
          <a:xfrm>
            <a:off x="488452" y="1159469"/>
            <a:ext cx="11215096" cy="4524315"/>
          </a:xfrm>
          <a:prstGeom prst="rect">
            <a:avLst/>
          </a:prstGeom>
        </p:spPr>
        <p:txBody>
          <a:bodyPr wrap="square">
            <a:spAutoFit/>
          </a:bodyPr>
          <a:lstStyle/>
          <a:p>
            <a:pPr algn="just"/>
            <a:r>
              <a:rPr lang="es-PE" sz="3200" dirty="0"/>
              <a:t>Los clorofluorocarbonos, otros compuestos de cloro y los </a:t>
            </a:r>
            <a:r>
              <a:rPr lang="es-PE" sz="3200" dirty="0" err="1"/>
              <a:t>halones</a:t>
            </a:r>
            <a:r>
              <a:rPr lang="es-PE" sz="3200" dirty="0"/>
              <a:t>, forman con el oxigeno reacciones químicas que destruyen el ozono de la estratosfera, que protegen el planeta contra los daños causados por la radiación ultravioleta del sol. La mayoría de los sustitutos de los CFC que se han elaborado hasta ahora también dañan la capa de Ozono. Se estima que el empobrecimiento de la capa de ozono este causando daños a los cultivos, al plancton oceánico y a los ecosistemas mas sensibles, con una mayor incidencia de canceres cutáneos y cataratas.</a:t>
            </a:r>
          </a:p>
        </p:txBody>
      </p:sp>
    </p:spTree>
    <p:extLst>
      <p:ext uri="{BB962C8B-B14F-4D97-AF65-F5344CB8AC3E}">
        <p14:creationId xmlns:p14="http://schemas.microsoft.com/office/powerpoint/2010/main" val="4104462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Lluvia ácida</a:t>
            </a:r>
            <a:endParaRPr lang="es-PE" b="1" dirty="0"/>
          </a:p>
        </p:txBody>
      </p:sp>
      <p:sp>
        <p:nvSpPr>
          <p:cNvPr id="4" name="3 Rectángulo"/>
          <p:cNvSpPr/>
          <p:nvPr/>
        </p:nvSpPr>
        <p:spPr>
          <a:xfrm>
            <a:off x="652225" y="1576913"/>
            <a:ext cx="6305166" cy="4031873"/>
          </a:xfrm>
          <a:prstGeom prst="rect">
            <a:avLst/>
          </a:prstGeom>
        </p:spPr>
        <p:txBody>
          <a:bodyPr wrap="square">
            <a:spAutoFit/>
          </a:bodyPr>
          <a:lstStyle/>
          <a:p>
            <a:pPr algn="just"/>
            <a:r>
              <a:rPr lang="es-PE" sz="3200" dirty="0"/>
              <a:t>Debido a la contaminación del aire se produce lluvia, nieve, escarcha, niebla y polvo con un grado anormal de acidez. Esta es la forma más común de contaminación aérea </a:t>
            </a:r>
            <a:r>
              <a:rPr lang="es-PE" sz="3200" dirty="0" err="1"/>
              <a:t>trans</a:t>
            </a:r>
            <a:r>
              <a:rPr lang="es-PE" sz="3200" dirty="0"/>
              <a:t>-fronteriza y causa la muerte de peces, plantas y árboles en lagos, ríos y bosques.</a:t>
            </a:r>
          </a:p>
        </p:txBody>
      </p:sp>
      <p:pic>
        <p:nvPicPr>
          <p:cNvPr id="6" name="Picture 11" descr="d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651" y="1242696"/>
            <a:ext cx="3118540" cy="4659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961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E96099-103D-4191-9ECB-2A3D5B19A0B1}"/>
              </a:ext>
            </a:extLst>
          </p:cNvPr>
          <p:cNvSpPr>
            <a:spLocks noGrp="1"/>
          </p:cNvSpPr>
          <p:nvPr>
            <p:ph type="title"/>
          </p:nvPr>
        </p:nvSpPr>
        <p:spPr/>
        <p:txBody>
          <a:bodyPr/>
          <a:lstStyle/>
          <a:p>
            <a:r>
              <a:rPr lang="es-PE" dirty="0"/>
              <a:t>Mediante un esquema defina</a:t>
            </a:r>
          </a:p>
        </p:txBody>
      </p:sp>
      <p:sp>
        <p:nvSpPr>
          <p:cNvPr id="3" name="Marcador de contenido 2">
            <a:extLst>
              <a:ext uri="{FF2B5EF4-FFF2-40B4-BE49-F238E27FC236}">
                <a16:creationId xmlns:a16="http://schemas.microsoft.com/office/drawing/2014/main" id="{5C8E7C62-54A3-406F-B508-845AE5A09B5B}"/>
              </a:ext>
            </a:extLst>
          </p:cNvPr>
          <p:cNvSpPr>
            <a:spLocks noGrp="1"/>
          </p:cNvSpPr>
          <p:nvPr>
            <p:ph idx="1"/>
          </p:nvPr>
        </p:nvSpPr>
        <p:spPr/>
        <p:txBody>
          <a:bodyPr/>
          <a:lstStyle/>
          <a:p>
            <a:r>
              <a:rPr lang="es-PE" sz="3600" dirty="0"/>
              <a:t>El Cambio Climático</a:t>
            </a:r>
          </a:p>
          <a:p>
            <a:r>
              <a:rPr lang="es-PE" sz="3600" dirty="0"/>
              <a:t>El efecto invernadero</a:t>
            </a:r>
          </a:p>
          <a:p>
            <a:r>
              <a:rPr lang="es-PE" sz="3600" dirty="0"/>
              <a:t>Las lluvias acidas</a:t>
            </a:r>
          </a:p>
          <a:p>
            <a:r>
              <a:rPr lang="es-PE" sz="3600" dirty="0"/>
              <a:t>Que organizaciones están en la lucha por la conservación del medio ambiente</a:t>
            </a:r>
          </a:p>
          <a:p>
            <a:endParaRPr lang="es-PE" dirty="0"/>
          </a:p>
        </p:txBody>
      </p:sp>
      <p:sp>
        <p:nvSpPr>
          <p:cNvPr id="4" name="1 Título">
            <a:extLst>
              <a:ext uri="{FF2B5EF4-FFF2-40B4-BE49-F238E27FC236}">
                <a16:creationId xmlns:a16="http://schemas.microsoft.com/office/drawing/2014/main" id="{5CA8DFD0-7169-4745-BCEB-95D66D80D1D2}"/>
              </a:ext>
            </a:extLst>
          </p:cNvPr>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Actividad</a:t>
            </a:r>
            <a:endParaRPr lang="es-PE" b="1" dirty="0"/>
          </a:p>
        </p:txBody>
      </p:sp>
    </p:spTree>
    <p:extLst>
      <p:ext uri="{BB962C8B-B14F-4D97-AF65-F5344CB8AC3E}">
        <p14:creationId xmlns:p14="http://schemas.microsoft.com/office/powerpoint/2010/main" val="4070641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d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9778" y="0"/>
            <a:ext cx="5867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444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9255" y="908050"/>
            <a:ext cx="8093489" cy="5808474"/>
          </a:xfrm>
          <a:prstGeom prst="rect">
            <a:avLst/>
          </a:prstGeom>
        </p:spPr>
      </p:pic>
      <p:sp>
        <p:nvSpPr>
          <p:cNvPr id="6"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PE" b="1" dirty="0"/>
              <a:t>RESPUESTA A LOS PROBLEMAS AMBIENTALES</a:t>
            </a:r>
          </a:p>
        </p:txBody>
      </p:sp>
    </p:spTree>
    <p:extLst>
      <p:ext uri="{BB962C8B-B14F-4D97-AF65-F5344CB8AC3E}">
        <p14:creationId xmlns:p14="http://schemas.microsoft.com/office/powerpoint/2010/main" val="16592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PE" b="1" dirty="0"/>
              <a:t>Respuesta a los  Problemas Ambientales</a:t>
            </a:r>
          </a:p>
        </p:txBody>
      </p:sp>
      <p:sp>
        <p:nvSpPr>
          <p:cNvPr id="4" name="3 Rectángulo"/>
          <p:cNvSpPr/>
          <p:nvPr/>
        </p:nvSpPr>
        <p:spPr>
          <a:xfrm>
            <a:off x="672103" y="2153382"/>
            <a:ext cx="5927480" cy="2062103"/>
          </a:xfrm>
          <a:prstGeom prst="rect">
            <a:avLst/>
          </a:prstGeom>
        </p:spPr>
        <p:txBody>
          <a:bodyPr wrap="square">
            <a:spAutoFit/>
          </a:bodyPr>
          <a:lstStyle/>
          <a:p>
            <a:pPr algn="just"/>
            <a:r>
              <a:rPr lang="es-PE" sz="3200" dirty="0"/>
              <a:t>Ante toda esta problemática, la Organización de las Naciones Unidas ha realizado varios esfuerzos internacionales.</a:t>
            </a:r>
          </a:p>
        </p:txBody>
      </p:sp>
      <p:pic>
        <p:nvPicPr>
          <p:cNvPr id="6" name="Picture 6" descr="d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1209" y="1378130"/>
            <a:ext cx="4641850" cy="347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717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fontScale="70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PE" b="1" dirty="0"/>
              <a:t>Conferencia Mundial Sobre el Medio Humano de Estocolmo en 1972</a:t>
            </a:r>
          </a:p>
        </p:txBody>
      </p:sp>
      <p:sp>
        <p:nvSpPr>
          <p:cNvPr id="4" name="3 Rectángulo"/>
          <p:cNvSpPr/>
          <p:nvPr/>
        </p:nvSpPr>
        <p:spPr>
          <a:xfrm>
            <a:off x="6096000" y="1715178"/>
            <a:ext cx="5274365" cy="3539430"/>
          </a:xfrm>
          <a:prstGeom prst="rect">
            <a:avLst/>
          </a:prstGeom>
        </p:spPr>
        <p:txBody>
          <a:bodyPr wrap="square">
            <a:spAutoFit/>
          </a:bodyPr>
          <a:lstStyle/>
          <a:p>
            <a:pPr algn="just"/>
            <a:r>
              <a:rPr lang="es-PE" sz="3200" dirty="0"/>
              <a:t>La Organización de las Naciones Unidas ha sido la impulsora a nivel internacional de elevar la </a:t>
            </a:r>
            <a:r>
              <a:rPr lang="es-PE" sz="3200" b="1" dirty="0">
                <a:solidFill>
                  <a:srgbClr val="FF0000"/>
                </a:solidFill>
              </a:rPr>
              <a:t>conciencia mundial</a:t>
            </a:r>
            <a:r>
              <a:rPr lang="es-PE" sz="3200" dirty="0"/>
              <a:t> de los problemas relacionados con el medio ambiente.</a:t>
            </a:r>
          </a:p>
        </p:txBody>
      </p:sp>
      <p:pic>
        <p:nvPicPr>
          <p:cNvPr id="16" name="Picture 5" descr="d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580" y="1122693"/>
            <a:ext cx="5460724" cy="5114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447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Calentamiento terrestre</a:t>
            </a:r>
            <a:endParaRPr lang="es-PE" b="1" dirty="0"/>
          </a:p>
        </p:txBody>
      </p:sp>
      <p:sp>
        <p:nvSpPr>
          <p:cNvPr id="7" name="Rectangle 4"/>
          <p:cNvSpPr txBox="1">
            <a:spLocks noChangeArrowheads="1"/>
          </p:cNvSpPr>
          <p:nvPr/>
        </p:nvSpPr>
        <p:spPr>
          <a:xfrm>
            <a:off x="5048517" y="1519707"/>
            <a:ext cx="5911403" cy="45848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90000"/>
              </a:lnSpc>
              <a:buNone/>
            </a:pPr>
            <a:endParaRPr lang="es-PE" dirty="0"/>
          </a:p>
          <a:p>
            <a:pPr marL="0" indent="0" algn="ctr">
              <a:lnSpc>
                <a:spcPct val="90000"/>
              </a:lnSpc>
              <a:buNone/>
            </a:pPr>
            <a:endParaRPr lang="es-PE" dirty="0"/>
          </a:p>
          <a:p>
            <a:pPr marL="0" indent="0" algn="ctr">
              <a:lnSpc>
                <a:spcPct val="90000"/>
              </a:lnSpc>
              <a:buNone/>
            </a:pPr>
            <a:endParaRPr lang="es-PE" sz="4400" dirty="0"/>
          </a:p>
          <a:p>
            <a:pPr marL="0" indent="0" algn="ctr">
              <a:lnSpc>
                <a:spcPct val="90000"/>
              </a:lnSpc>
              <a:buNone/>
            </a:pPr>
            <a:r>
              <a:rPr lang="es-PE" sz="4400" dirty="0"/>
              <a:t>Conoces estos gases</a:t>
            </a:r>
          </a:p>
          <a:p>
            <a:pPr marL="0" indent="0" algn="ctr">
              <a:lnSpc>
                <a:spcPct val="90000"/>
              </a:lnSpc>
              <a:buNone/>
            </a:pPr>
            <a:r>
              <a:rPr lang="es-PE" sz="4400" dirty="0"/>
              <a:t>CO2    CH4</a:t>
            </a:r>
          </a:p>
        </p:txBody>
      </p:sp>
      <p:pic>
        <p:nvPicPr>
          <p:cNvPr id="4" name="Picture 4" descr="elmundo-20030914-01">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635" y="1190647"/>
            <a:ext cx="3311525"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0435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fontScale="70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PE" b="1" dirty="0"/>
              <a:t>Conferencia Mundial Sobre el Medio Humano de Estocolmo en 1972</a:t>
            </a:r>
          </a:p>
        </p:txBody>
      </p:sp>
      <p:sp>
        <p:nvSpPr>
          <p:cNvPr id="4" name="3 Rectángulo"/>
          <p:cNvSpPr/>
          <p:nvPr/>
        </p:nvSpPr>
        <p:spPr>
          <a:xfrm>
            <a:off x="4945930" y="2373206"/>
            <a:ext cx="6464192" cy="2308324"/>
          </a:xfrm>
          <a:prstGeom prst="rect">
            <a:avLst/>
          </a:prstGeom>
        </p:spPr>
        <p:txBody>
          <a:bodyPr wrap="square">
            <a:spAutoFit/>
          </a:bodyPr>
          <a:lstStyle/>
          <a:p>
            <a:pPr algn="just"/>
            <a:r>
              <a:rPr lang="es-PE" sz="3600" dirty="0"/>
              <a:t>Estableció por primera vez la idea de la preservación de la herencia natural para las futuras generaciones.</a:t>
            </a:r>
          </a:p>
        </p:txBody>
      </p:sp>
      <p:pic>
        <p:nvPicPr>
          <p:cNvPr id="11" name="Picture 5" descr="d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27" y="1126708"/>
            <a:ext cx="4118719" cy="5490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432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Desarrollo Sustentable - Concepto Legal</a:t>
            </a:r>
            <a:endParaRPr lang="es-PE" b="1" dirty="0"/>
          </a:p>
        </p:txBody>
      </p:sp>
      <p:sp>
        <p:nvSpPr>
          <p:cNvPr id="4" name="3 Rectángulo"/>
          <p:cNvSpPr/>
          <p:nvPr/>
        </p:nvSpPr>
        <p:spPr>
          <a:xfrm>
            <a:off x="632348" y="1378129"/>
            <a:ext cx="10559114" cy="6001643"/>
          </a:xfrm>
          <a:prstGeom prst="rect">
            <a:avLst/>
          </a:prstGeom>
        </p:spPr>
        <p:txBody>
          <a:bodyPr wrap="square">
            <a:spAutoFit/>
          </a:bodyPr>
          <a:lstStyle/>
          <a:p>
            <a:pPr marL="457200" indent="-457200" algn="just">
              <a:buFont typeface="Arial" panose="020B0604020202020204" pitchFamily="34" charset="0"/>
              <a:buChar char="•"/>
            </a:pPr>
            <a:r>
              <a:rPr lang="es-PE" sz="3200" dirty="0"/>
              <a:t>Desarrollo Sustentable: El proceso evaluable mediante criterios e indicadores del carácter ambiental, económico y social que tiende a mejorar la calidad de vida y la productividad de las personas, que se funda en medidas apropiadas de preservación del equilibrio ecológico, protección del ambiente y aprovechamiento de recursos naturales, de manera que no se comprometa la satisfacción de las necesidades de las generaciones futuras;</a:t>
            </a:r>
          </a:p>
          <a:p>
            <a:pPr marL="457200" indent="-457200" algn="just">
              <a:buFont typeface="Arial" panose="020B0604020202020204" pitchFamily="34" charset="0"/>
              <a:buChar char="•"/>
            </a:pPr>
            <a:endParaRPr lang="es-PE" sz="3200" dirty="0"/>
          </a:p>
          <a:p>
            <a:pPr algn="just"/>
            <a:r>
              <a:rPr lang="es-ES" sz="3200" dirty="0"/>
              <a:t>	(Art. 3º fracción XI, LGEEPA)</a:t>
            </a:r>
          </a:p>
          <a:p>
            <a:pPr algn="just"/>
            <a:endParaRPr lang="es-PE" sz="3200" dirty="0"/>
          </a:p>
          <a:p>
            <a:pPr marL="457200" indent="-457200" algn="just">
              <a:buFont typeface="Arial" panose="020B0604020202020204" pitchFamily="34" charset="0"/>
              <a:buChar char="•"/>
            </a:pPr>
            <a:endParaRPr lang="es-PE" sz="3200" dirty="0"/>
          </a:p>
        </p:txBody>
      </p:sp>
    </p:spTree>
    <p:extLst>
      <p:ext uri="{BB962C8B-B14F-4D97-AF65-F5344CB8AC3E}">
        <p14:creationId xmlns:p14="http://schemas.microsoft.com/office/powerpoint/2010/main" val="4047217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fontScale="92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Cumbre de la Tierra de 1992 - Río de Janeiro, Brasil</a:t>
            </a:r>
            <a:endParaRPr lang="es-PE" b="1" dirty="0"/>
          </a:p>
        </p:txBody>
      </p:sp>
      <p:pic>
        <p:nvPicPr>
          <p:cNvPr id="14" name="Picture 4" descr="d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8099" y="908050"/>
            <a:ext cx="5938202" cy="594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445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PE" b="1" dirty="0"/>
              <a:t>El Centro de las Preocupaciones</a:t>
            </a:r>
          </a:p>
        </p:txBody>
      </p:sp>
      <p:pic>
        <p:nvPicPr>
          <p:cNvPr id="6" name="Picture 5" descr="d35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59564"/>
            <a:ext cx="6003235" cy="548551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35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6487" y="1159564"/>
            <a:ext cx="6226429" cy="5485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331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PE" b="1" dirty="0"/>
              <a:t>La Cumbre de Río y el Desarrollo Sustentable</a:t>
            </a:r>
          </a:p>
        </p:txBody>
      </p:sp>
      <p:sp>
        <p:nvSpPr>
          <p:cNvPr id="7" name="6 Rectángulo"/>
          <p:cNvSpPr/>
          <p:nvPr/>
        </p:nvSpPr>
        <p:spPr>
          <a:xfrm>
            <a:off x="477078" y="1194234"/>
            <a:ext cx="11290852" cy="5016758"/>
          </a:xfrm>
          <a:prstGeom prst="rect">
            <a:avLst/>
          </a:prstGeom>
        </p:spPr>
        <p:txBody>
          <a:bodyPr wrap="square">
            <a:spAutoFit/>
          </a:bodyPr>
          <a:lstStyle/>
          <a:p>
            <a:pPr marL="514350" indent="-514350" algn="just">
              <a:buFont typeface="Arial" panose="020B0604020202020204" pitchFamily="34" charset="0"/>
              <a:buChar char="•"/>
            </a:pPr>
            <a:r>
              <a:rPr lang="es-PE" sz="3200" dirty="0"/>
              <a:t>Se celebró del 3 al 14 de junio de 1992, en ella se desarrolló la carta de la tierra, que fue la base ética del programa 21 y otros documentos de Río.</a:t>
            </a:r>
          </a:p>
          <a:p>
            <a:pPr marL="514350" indent="-514350" algn="just">
              <a:buFont typeface="Arial" panose="020B0604020202020204" pitchFamily="34" charset="0"/>
              <a:buChar char="•"/>
            </a:pPr>
            <a:r>
              <a:rPr lang="es-PE" sz="3200" dirty="0"/>
              <a:t>Participaron 172 países (con 108 jefes de Estado) y 2,400 representantes de organizaciones no gubernamentales.</a:t>
            </a:r>
          </a:p>
          <a:p>
            <a:pPr marL="514350" indent="-514350" algn="just">
              <a:buFont typeface="Arial" panose="020B0604020202020204" pitchFamily="34" charset="0"/>
              <a:buChar char="•"/>
            </a:pPr>
            <a:r>
              <a:rPr lang="es-PE" sz="3200" dirty="0"/>
              <a:t>Se generaron los siguientes documentos: Agenda 21, la Declaración de Principios Forestales, la Convención para un Marco de las Naciones Unidas referente al Cambio Climático, la Convención de las Naciones Unidas sobre la diversidad biológica y la Declaración de Río sobre Medioambiente y Desarrollo.</a:t>
            </a:r>
          </a:p>
        </p:txBody>
      </p:sp>
    </p:spTree>
    <p:extLst>
      <p:ext uri="{BB962C8B-B14F-4D97-AF65-F5344CB8AC3E}">
        <p14:creationId xmlns:p14="http://schemas.microsoft.com/office/powerpoint/2010/main" val="843790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Principios</a:t>
            </a:r>
            <a:endParaRPr lang="es-PE" b="1" dirty="0"/>
          </a:p>
        </p:txBody>
      </p:sp>
      <p:sp>
        <p:nvSpPr>
          <p:cNvPr id="7" name="6 Rectángulo"/>
          <p:cNvSpPr/>
          <p:nvPr/>
        </p:nvSpPr>
        <p:spPr>
          <a:xfrm>
            <a:off x="514562" y="1889973"/>
            <a:ext cx="5747091" cy="3046988"/>
          </a:xfrm>
          <a:prstGeom prst="rect">
            <a:avLst/>
          </a:prstGeom>
        </p:spPr>
        <p:txBody>
          <a:bodyPr wrap="square">
            <a:spAutoFit/>
          </a:bodyPr>
          <a:lstStyle/>
          <a:p>
            <a:pPr algn="just"/>
            <a:r>
              <a:rPr lang="es-PE" sz="3200" dirty="0"/>
              <a:t>Todos los Estados y todas las personas deberán cooperar en la tarea esencial de erradicar la pobreza como requisito indispensable del desarrollo sostenible. </a:t>
            </a:r>
          </a:p>
        </p:txBody>
      </p:sp>
      <p:pic>
        <p:nvPicPr>
          <p:cNvPr id="4" name="Picture 5" descr="d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658" y="1574248"/>
            <a:ext cx="5032806" cy="3601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197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Johannesburgo 2002</a:t>
            </a:r>
            <a:endParaRPr lang="es-PE" b="1" dirty="0"/>
          </a:p>
        </p:txBody>
      </p:sp>
      <p:sp>
        <p:nvSpPr>
          <p:cNvPr id="7" name="6 Rectángulo"/>
          <p:cNvSpPr/>
          <p:nvPr/>
        </p:nvSpPr>
        <p:spPr>
          <a:xfrm>
            <a:off x="514561" y="1313504"/>
            <a:ext cx="10696777" cy="4031873"/>
          </a:xfrm>
          <a:prstGeom prst="rect">
            <a:avLst/>
          </a:prstGeom>
        </p:spPr>
        <p:txBody>
          <a:bodyPr wrap="square">
            <a:spAutoFit/>
          </a:bodyPr>
          <a:lstStyle/>
          <a:p>
            <a:pPr algn="just"/>
            <a:r>
              <a:rPr lang="es-PE" sz="3200" dirty="0"/>
              <a:t>La Declaración de Johannesburgo sobre Desarrollo Sustentable plantea:</a:t>
            </a:r>
          </a:p>
          <a:p>
            <a:pPr algn="just"/>
            <a:endParaRPr lang="es-PE" sz="3200" dirty="0"/>
          </a:p>
          <a:p>
            <a:pPr algn="just"/>
            <a:r>
              <a:rPr lang="es-PE" sz="3200" dirty="0"/>
              <a:t>La línea profunda que divide la sociedad humana entre ricos y pobres y la siempre creciente brecha entre los mundos desarrollados y en desarrollo presenta una amenaza importante a la prosperidad, seguridad y estabilidad global. (principio 12)</a:t>
            </a:r>
          </a:p>
        </p:txBody>
      </p:sp>
    </p:spTree>
    <p:extLst>
      <p:ext uri="{BB962C8B-B14F-4D97-AF65-F5344CB8AC3E}">
        <p14:creationId xmlns:p14="http://schemas.microsoft.com/office/powerpoint/2010/main" val="3615256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Johannesburgo 2002</a:t>
            </a:r>
            <a:endParaRPr lang="es-PE" b="1" dirty="0"/>
          </a:p>
        </p:txBody>
      </p:sp>
      <p:sp>
        <p:nvSpPr>
          <p:cNvPr id="7" name="6 Rectángulo"/>
          <p:cNvSpPr/>
          <p:nvPr/>
        </p:nvSpPr>
        <p:spPr>
          <a:xfrm>
            <a:off x="713344" y="1512286"/>
            <a:ext cx="10855804" cy="4031873"/>
          </a:xfrm>
          <a:prstGeom prst="rect">
            <a:avLst/>
          </a:prstGeom>
        </p:spPr>
        <p:txBody>
          <a:bodyPr wrap="square">
            <a:spAutoFit/>
          </a:bodyPr>
          <a:lstStyle/>
          <a:p>
            <a:pPr algn="just"/>
            <a:r>
              <a:rPr lang="es-PE" sz="3200" dirty="0"/>
              <a:t>El ambiente global continúa sufriendo. La pérdida de la diversidad biológica continúa, las reservas pesqueras continúan reduciéndose, la desertificación clama por tierra más y más fértil, los efectos adversos del cambio climático son ya evidentes, los desastres naturales son  más frecuentes y más devastadores y los países en desarrollo más vulnerables, y el aire, el agua y la contaminación marina continúan privando a millones de una vida decente. </a:t>
            </a:r>
          </a:p>
        </p:txBody>
      </p:sp>
    </p:spTree>
    <p:extLst>
      <p:ext uri="{BB962C8B-B14F-4D97-AF65-F5344CB8AC3E}">
        <p14:creationId xmlns:p14="http://schemas.microsoft.com/office/powerpoint/2010/main" val="1813456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Acciones en Panamá</a:t>
            </a:r>
            <a:endParaRPr lang="es-PE" b="1" dirty="0"/>
          </a:p>
        </p:txBody>
      </p:sp>
      <p:sp>
        <p:nvSpPr>
          <p:cNvPr id="7" name="6 Rectángulo"/>
          <p:cNvSpPr/>
          <p:nvPr/>
        </p:nvSpPr>
        <p:spPr>
          <a:xfrm>
            <a:off x="0" y="1206224"/>
            <a:ext cx="11867322" cy="5016758"/>
          </a:xfrm>
          <a:prstGeom prst="rect">
            <a:avLst/>
          </a:prstGeom>
        </p:spPr>
        <p:txBody>
          <a:bodyPr wrap="square">
            <a:spAutoFit/>
          </a:bodyPr>
          <a:lstStyle/>
          <a:p>
            <a:pPr algn="just"/>
            <a:r>
              <a:rPr lang="es-PE" sz="3200" dirty="0"/>
              <a:t>Son principios y Lineamientos de la Política Nacional del Ambiente, los siguientes: </a:t>
            </a:r>
          </a:p>
          <a:p>
            <a:pPr algn="just"/>
            <a:endParaRPr lang="es-PE" sz="3200" dirty="0"/>
          </a:p>
          <a:p>
            <a:pPr marL="514350" indent="-514350" algn="just">
              <a:buFont typeface="+mj-lt"/>
              <a:buAutoNum type="arabicPeriod"/>
            </a:pPr>
            <a:r>
              <a:rPr lang="es-PE" sz="3200" dirty="0"/>
              <a:t>Dotar a la población, como deber del Estado, de un ambiente saludable y adecuado para la vida y el desarrollo sostenible.</a:t>
            </a:r>
          </a:p>
          <a:p>
            <a:pPr marL="514350" indent="-514350" algn="just">
              <a:buFont typeface="+mj-lt"/>
              <a:buAutoNum type="arabicPeriod"/>
            </a:pPr>
            <a:endParaRPr lang="es-PE" sz="3200" dirty="0"/>
          </a:p>
          <a:p>
            <a:pPr marL="514350" indent="-514350" algn="just">
              <a:buFont typeface="+mj-lt"/>
              <a:buAutoNum type="arabicPeriod"/>
            </a:pPr>
            <a:r>
              <a:rPr lang="es-PE" sz="3200" dirty="0"/>
              <a:t>Definir las acciones gubernamentales y no gubernamentales en el ámbito local, regional y nacional, que garanticen la eficiente y efectiva coordinación intersectorial, para la protección, conservación, mejoramiento y restauración de la calidad ambiental.</a:t>
            </a:r>
          </a:p>
        </p:txBody>
      </p:sp>
    </p:spTree>
    <p:extLst>
      <p:ext uri="{BB962C8B-B14F-4D97-AF65-F5344CB8AC3E}">
        <p14:creationId xmlns:p14="http://schemas.microsoft.com/office/powerpoint/2010/main" val="3730452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Acciones en Panamá</a:t>
            </a:r>
            <a:endParaRPr lang="es-PE" b="1" dirty="0"/>
          </a:p>
        </p:txBody>
      </p:sp>
      <p:sp>
        <p:nvSpPr>
          <p:cNvPr id="7" name="6 Rectángulo"/>
          <p:cNvSpPr/>
          <p:nvPr/>
        </p:nvSpPr>
        <p:spPr>
          <a:xfrm>
            <a:off x="238538" y="1194234"/>
            <a:ext cx="11370365" cy="5016758"/>
          </a:xfrm>
          <a:prstGeom prst="rect">
            <a:avLst/>
          </a:prstGeom>
        </p:spPr>
        <p:txBody>
          <a:bodyPr wrap="square">
            <a:spAutoFit/>
          </a:bodyPr>
          <a:lstStyle/>
          <a:p>
            <a:pPr algn="just"/>
            <a:r>
              <a:rPr lang="es-PE" sz="3200" dirty="0"/>
              <a:t>3. Incorporar la dimensión ambiental en las decisiones, acciones y estrategias económicas, sociales y culturales del Estado, así como integrar la política nacional del ambiente al conjunto de políticas públicas del Estado.</a:t>
            </a:r>
          </a:p>
          <a:p>
            <a:pPr algn="just"/>
            <a:endParaRPr lang="es-PE" sz="3200" dirty="0"/>
          </a:p>
          <a:p>
            <a:pPr algn="just"/>
            <a:r>
              <a:rPr lang="es-PE" sz="3200" dirty="0"/>
              <a:t>4. Estimular y promover comportamientos ambientalmente sostenibles y el uso de tecnologías limpias, así como apoyar la conformación de un mercado de reciclaje y reutilización de bienes como medio para reducir los niveles de acumulación de desechos y contaminantes del ambiente.</a:t>
            </a:r>
          </a:p>
        </p:txBody>
      </p:sp>
    </p:spTree>
    <p:extLst>
      <p:ext uri="{BB962C8B-B14F-4D97-AF65-F5344CB8AC3E}">
        <p14:creationId xmlns:p14="http://schemas.microsoft.com/office/powerpoint/2010/main" val="1525136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El problema</a:t>
            </a:r>
            <a:endParaRPr lang="es-PE" b="1" dirty="0"/>
          </a:p>
        </p:txBody>
      </p:sp>
      <p:sp>
        <p:nvSpPr>
          <p:cNvPr id="7" name="Rectangle 4"/>
          <p:cNvSpPr txBox="1">
            <a:spLocks noChangeArrowheads="1"/>
          </p:cNvSpPr>
          <p:nvPr/>
        </p:nvSpPr>
        <p:spPr>
          <a:xfrm>
            <a:off x="395789" y="1462657"/>
            <a:ext cx="5142126" cy="495102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90000"/>
              </a:lnSpc>
              <a:buNone/>
            </a:pPr>
            <a:r>
              <a:rPr lang="es-PE" dirty="0"/>
              <a:t>La proporción de CO2 en el aire debe ser constante, aunque en los últimos 15 años se ha comprobado que la actividad humana ha hecho aumentar la proporción (270 </a:t>
            </a:r>
            <a:r>
              <a:rPr lang="es-PE" dirty="0" err="1"/>
              <a:t>ppmv</a:t>
            </a:r>
            <a:r>
              <a:rPr lang="es-PE" dirty="0"/>
              <a:t> a 380 </a:t>
            </a:r>
            <a:r>
              <a:rPr lang="es-PE" dirty="0" err="1"/>
              <a:t>ppmv</a:t>
            </a:r>
            <a:r>
              <a:rPr lang="es-PE" dirty="0"/>
              <a:t> =40%). Si la tendencia continua se estima que para el año 2020 la cantidad de CO2  se habrá duplicado. </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3444" y="1952155"/>
            <a:ext cx="5059429" cy="3366820"/>
          </a:xfrm>
          <a:prstGeom prst="rect">
            <a:avLst/>
          </a:prstGeom>
        </p:spPr>
      </p:pic>
    </p:spTree>
    <p:extLst>
      <p:ext uri="{BB962C8B-B14F-4D97-AF65-F5344CB8AC3E}">
        <p14:creationId xmlns:p14="http://schemas.microsoft.com/office/powerpoint/2010/main" val="3603302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Acciones en Panamá</a:t>
            </a:r>
            <a:endParaRPr lang="es-PE" b="1" dirty="0"/>
          </a:p>
        </p:txBody>
      </p:sp>
      <p:sp>
        <p:nvSpPr>
          <p:cNvPr id="7" name="6 Rectángulo"/>
          <p:cNvSpPr/>
          <p:nvPr/>
        </p:nvSpPr>
        <p:spPr>
          <a:xfrm>
            <a:off x="238538" y="1194234"/>
            <a:ext cx="11370365" cy="4524315"/>
          </a:xfrm>
          <a:prstGeom prst="rect">
            <a:avLst/>
          </a:prstGeom>
        </p:spPr>
        <p:txBody>
          <a:bodyPr wrap="square">
            <a:spAutoFit/>
          </a:bodyPr>
          <a:lstStyle/>
          <a:p>
            <a:pPr algn="just"/>
            <a:r>
              <a:rPr lang="es-PE" sz="3200" dirty="0"/>
              <a:t>5. Dar prioridad a los mecanismos e instrumentos para la prevención de la contaminación y la restauración ambiental, en la gestión pública y privada del ambiente, divulgando información oportuna para promover el cambio de actitud.</a:t>
            </a:r>
          </a:p>
          <a:p>
            <a:pPr algn="just"/>
            <a:endParaRPr lang="es-PE" sz="3200" dirty="0"/>
          </a:p>
          <a:p>
            <a:pPr algn="just"/>
            <a:r>
              <a:rPr lang="es-PE" sz="3200" dirty="0"/>
              <a:t>6. Dar prioridad y favorecer los instrumentos y mecanismos de promoción, estímulos e incentivos, en el proceso de conversión del sistema productivo, hacia estilos compatibles con los principios consagrados en la presente Ley.</a:t>
            </a:r>
          </a:p>
        </p:txBody>
      </p:sp>
    </p:spTree>
    <p:extLst>
      <p:ext uri="{BB962C8B-B14F-4D97-AF65-F5344CB8AC3E}">
        <p14:creationId xmlns:p14="http://schemas.microsoft.com/office/powerpoint/2010/main" val="3436356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Acciones en Panamá</a:t>
            </a:r>
            <a:endParaRPr lang="es-PE" b="1" dirty="0"/>
          </a:p>
        </p:txBody>
      </p:sp>
      <p:sp>
        <p:nvSpPr>
          <p:cNvPr id="7" name="6 Rectángulo"/>
          <p:cNvSpPr/>
          <p:nvPr/>
        </p:nvSpPr>
        <p:spPr>
          <a:xfrm>
            <a:off x="238538" y="1194234"/>
            <a:ext cx="11370365" cy="4721292"/>
          </a:xfrm>
          <a:prstGeom prst="rect">
            <a:avLst/>
          </a:prstGeom>
        </p:spPr>
        <p:txBody>
          <a:bodyPr wrap="square">
            <a:spAutoFit/>
          </a:bodyPr>
          <a:lstStyle/>
          <a:p>
            <a:pPr>
              <a:spcBef>
                <a:spcPct val="20000"/>
              </a:spcBef>
              <a:buClr>
                <a:schemeClr val="accent1"/>
              </a:buClr>
              <a:buSzPct val="70000"/>
            </a:pPr>
            <a:r>
              <a:rPr lang="es-PA" sz="3200" dirty="0"/>
              <a:t>7. Incluir, dentro de las condiciones de otorgamiento a particulares de derechos sobre recursos naturales, la obligación de compensar ecológicamente por los recursos naturales utilizados, y fijar, para estos fines, el valor económico de dichos recursos, que incorpore su costo social y de conservación.</a:t>
            </a:r>
          </a:p>
          <a:p>
            <a:pPr>
              <a:spcBef>
                <a:spcPct val="20000"/>
              </a:spcBef>
              <a:buClr>
                <a:schemeClr val="accent1"/>
              </a:buClr>
              <a:buSzPct val="70000"/>
            </a:pPr>
            <a:r>
              <a:rPr lang="es-PA" sz="3200" dirty="0"/>
              <a:t>8. Promover mecanismos de solución de controversias, tales como mediación, arbitraje, conciliación y audiencias públicas.</a:t>
            </a:r>
          </a:p>
          <a:p>
            <a:pPr>
              <a:spcBef>
                <a:spcPct val="20000"/>
              </a:spcBef>
              <a:buClr>
                <a:schemeClr val="accent1"/>
              </a:buClr>
              <a:buSzPct val="70000"/>
            </a:pPr>
            <a:r>
              <a:rPr lang="es-PA" sz="3200" dirty="0"/>
              <a:t>9. Destinar los recursos para asegurar la viabilidad económica de la política nacional del ambiente.</a:t>
            </a:r>
            <a:endParaRPr lang="es-ES" sz="3200" dirty="0"/>
          </a:p>
        </p:txBody>
      </p:sp>
    </p:spTree>
    <p:extLst>
      <p:ext uri="{BB962C8B-B14F-4D97-AF65-F5344CB8AC3E}">
        <p14:creationId xmlns:p14="http://schemas.microsoft.com/office/powerpoint/2010/main" val="1548185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Acciones en Panamá</a:t>
            </a:r>
            <a:endParaRPr lang="es-PE" b="1" dirty="0"/>
          </a:p>
        </p:txBody>
      </p:sp>
      <p:sp>
        <p:nvSpPr>
          <p:cNvPr id="4" name="Text Box 139"/>
          <p:cNvSpPr txBox="1">
            <a:spLocks noChangeArrowheads="1"/>
          </p:cNvSpPr>
          <p:nvPr/>
        </p:nvSpPr>
        <p:spPr bwMode="auto">
          <a:xfrm>
            <a:off x="1988102" y="908050"/>
            <a:ext cx="85871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ES" sz="2400" b="1" dirty="0"/>
              <a:t>Ordenamiento Territorial Ambiental en la República de Panamá</a:t>
            </a:r>
          </a:p>
        </p:txBody>
      </p:sp>
      <p:pic>
        <p:nvPicPr>
          <p:cNvPr id="6" name="Picture 142" descr="map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8102" y="1369714"/>
            <a:ext cx="8949230" cy="5488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463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Que es OTA?</a:t>
            </a:r>
            <a:endParaRPr lang="es-PE" b="1" dirty="0"/>
          </a:p>
        </p:txBody>
      </p:sp>
      <p:sp>
        <p:nvSpPr>
          <p:cNvPr id="7" name="6 Rectángulo"/>
          <p:cNvSpPr/>
          <p:nvPr/>
        </p:nvSpPr>
        <p:spPr>
          <a:xfrm>
            <a:off x="457200" y="1194234"/>
            <a:ext cx="11350487" cy="4524315"/>
          </a:xfrm>
          <a:prstGeom prst="rect">
            <a:avLst/>
          </a:prstGeom>
        </p:spPr>
        <p:txBody>
          <a:bodyPr wrap="square">
            <a:spAutoFit/>
          </a:bodyPr>
          <a:lstStyle/>
          <a:p>
            <a:pPr algn="ctr"/>
            <a:r>
              <a:rPr lang="es-PE" sz="3200" dirty="0"/>
              <a:t>LA ORDENACIÓN DEL TERRITORIO:</a:t>
            </a:r>
          </a:p>
          <a:p>
            <a:pPr marL="514350" indent="-514350" algn="ctr">
              <a:buAutoNum type="arabicPeriod"/>
            </a:pPr>
            <a:endParaRPr lang="es-PE" sz="3200" dirty="0"/>
          </a:p>
          <a:p>
            <a:pPr algn="ctr"/>
            <a:r>
              <a:rPr lang="es-PE" sz="3200" dirty="0"/>
              <a:t>UNA RESPUESTA PARA EL DESARROLLO SOSTENIBLE DE PANAMÁ</a:t>
            </a:r>
          </a:p>
          <a:p>
            <a:pPr marL="514350" indent="-514350" algn="ctr">
              <a:buAutoNum type="arabicPeriod"/>
            </a:pPr>
            <a:endParaRPr lang="es-PE" sz="3200" dirty="0"/>
          </a:p>
          <a:p>
            <a:pPr algn="ctr"/>
            <a:r>
              <a:rPr lang="es-PE" sz="3200" dirty="0"/>
              <a:t>Plan Indicativo General de Ordenamiento Territorial Ambiental de la</a:t>
            </a:r>
          </a:p>
          <a:p>
            <a:pPr algn="ctr"/>
            <a:r>
              <a:rPr lang="es-PE" sz="3200" dirty="0"/>
              <a:t>República de Panamá</a:t>
            </a:r>
          </a:p>
          <a:p>
            <a:pPr algn="ctr"/>
            <a:r>
              <a:rPr lang="es-PE" sz="3200" dirty="0"/>
              <a:t>(PIGOT)</a:t>
            </a:r>
          </a:p>
          <a:p>
            <a:pPr algn="ctr"/>
            <a:r>
              <a:rPr lang="es-PE" sz="3200" dirty="0"/>
              <a:t>Ciudad de Panamá – Enero de 2003</a:t>
            </a:r>
          </a:p>
        </p:txBody>
      </p:sp>
    </p:spTree>
    <p:extLst>
      <p:ext uri="{BB962C8B-B14F-4D97-AF65-F5344CB8AC3E}">
        <p14:creationId xmlns:p14="http://schemas.microsoft.com/office/powerpoint/2010/main" val="610781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Políticas Públicas Ambientales</a:t>
            </a:r>
            <a:endParaRPr lang="es-PE" b="1" dirty="0"/>
          </a:p>
        </p:txBody>
      </p:sp>
      <p:sp>
        <p:nvSpPr>
          <p:cNvPr id="7" name="6 Rectángulo"/>
          <p:cNvSpPr/>
          <p:nvPr/>
        </p:nvSpPr>
        <p:spPr>
          <a:xfrm>
            <a:off x="500269" y="1174356"/>
            <a:ext cx="11191461" cy="5016758"/>
          </a:xfrm>
          <a:prstGeom prst="rect">
            <a:avLst/>
          </a:prstGeom>
        </p:spPr>
        <p:txBody>
          <a:bodyPr wrap="square">
            <a:spAutoFit/>
          </a:bodyPr>
          <a:lstStyle/>
          <a:p>
            <a:pPr marL="514350" indent="-514350" algn="just">
              <a:buFont typeface="Arial" panose="020B0604020202020204" pitchFamily="34" charset="0"/>
              <a:buChar char="•"/>
            </a:pPr>
            <a:r>
              <a:rPr lang="es-PE" sz="3200" dirty="0"/>
              <a:t>Política Nacional de Gestión Integrada de Recursos Hídricos</a:t>
            </a:r>
          </a:p>
          <a:p>
            <a:pPr marL="514350" indent="-514350" algn="just">
              <a:buFont typeface="Arial" panose="020B0604020202020204" pitchFamily="34" charset="0"/>
              <a:buChar char="•"/>
            </a:pPr>
            <a:r>
              <a:rPr lang="es-PE" sz="3200" dirty="0"/>
              <a:t>Política Nacional de Descentralización de la Gestión Ambiental</a:t>
            </a:r>
          </a:p>
          <a:p>
            <a:pPr marL="514350" indent="-514350" algn="just">
              <a:buFont typeface="Arial" panose="020B0604020202020204" pitchFamily="34" charset="0"/>
              <a:buChar char="•"/>
            </a:pPr>
            <a:r>
              <a:rPr lang="es-PE" sz="3200" dirty="0"/>
              <a:t>Política Nacional de Información Ambiental</a:t>
            </a:r>
          </a:p>
          <a:p>
            <a:pPr marL="514350" indent="-514350" algn="just">
              <a:buFont typeface="Arial" panose="020B0604020202020204" pitchFamily="34" charset="0"/>
              <a:buChar char="•"/>
            </a:pPr>
            <a:r>
              <a:rPr lang="es-PE" sz="3200" dirty="0"/>
              <a:t>Política Nacional de Cambio Climático</a:t>
            </a:r>
          </a:p>
          <a:p>
            <a:pPr marL="514350" indent="-514350" algn="just">
              <a:buFont typeface="Arial" panose="020B0604020202020204" pitchFamily="34" charset="0"/>
              <a:buChar char="•"/>
            </a:pPr>
            <a:r>
              <a:rPr lang="es-PE" sz="3200" dirty="0"/>
              <a:t>Política Nacional de Producción Más Limpia</a:t>
            </a:r>
          </a:p>
          <a:p>
            <a:pPr marL="514350" indent="-514350" algn="just">
              <a:buFont typeface="Arial" panose="020B0604020202020204" pitchFamily="34" charset="0"/>
              <a:buChar char="•"/>
            </a:pPr>
            <a:r>
              <a:rPr lang="es-PE" sz="3200" dirty="0"/>
              <a:t>Política Nacional de Supervisión, Control y Fiscalización Ambiental </a:t>
            </a:r>
          </a:p>
          <a:p>
            <a:pPr marL="514350" indent="-514350" algn="just">
              <a:buFont typeface="Arial" panose="020B0604020202020204" pitchFamily="34" charset="0"/>
              <a:buChar char="•"/>
            </a:pPr>
            <a:r>
              <a:rPr lang="es-PE" sz="3200" dirty="0"/>
              <a:t>Política Nacional de Gestión Integral de Residuos No Peligrosos y Peligrosos </a:t>
            </a:r>
          </a:p>
          <a:p>
            <a:pPr marL="514350" indent="-514350" algn="just">
              <a:buFont typeface="Arial" panose="020B0604020202020204" pitchFamily="34" charset="0"/>
              <a:buChar char="•"/>
            </a:pPr>
            <a:r>
              <a:rPr lang="es-PE" sz="3200" dirty="0"/>
              <a:t>Política Nacional Forestal </a:t>
            </a:r>
          </a:p>
        </p:txBody>
      </p:sp>
    </p:spTree>
    <p:extLst>
      <p:ext uri="{BB962C8B-B14F-4D97-AF65-F5344CB8AC3E}">
        <p14:creationId xmlns:p14="http://schemas.microsoft.com/office/powerpoint/2010/main" val="2691854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Normas ambientales de Panamá</a:t>
            </a:r>
            <a:endParaRPr lang="es-PE" b="1" dirty="0"/>
          </a:p>
        </p:txBody>
      </p:sp>
      <p:sp>
        <p:nvSpPr>
          <p:cNvPr id="7" name="6 Rectángulo"/>
          <p:cNvSpPr/>
          <p:nvPr/>
        </p:nvSpPr>
        <p:spPr>
          <a:xfrm>
            <a:off x="3968750" y="908050"/>
            <a:ext cx="8037720" cy="6001643"/>
          </a:xfrm>
          <a:prstGeom prst="rect">
            <a:avLst/>
          </a:prstGeom>
        </p:spPr>
        <p:txBody>
          <a:bodyPr wrap="square">
            <a:spAutoFit/>
          </a:bodyPr>
          <a:lstStyle/>
          <a:p>
            <a:pPr algn="just"/>
            <a:r>
              <a:rPr lang="es-PE" sz="3200" b="1" dirty="0"/>
              <a:t>NORMAS DE AGUAS RESIDUALES</a:t>
            </a:r>
          </a:p>
          <a:p>
            <a:pPr marL="457200" lvl="0" indent="-457200">
              <a:buFont typeface="Arial" panose="020B0604020202020204" pitchFamily="34" charset="0"/>
              <a:buChar char="•"/>
            </a:pPr>
            <a:r>
              <a:rPr lang="es-PE" sz="3200" dirty="0"/>
              <a:t>Anexos</a:t>
            </a:r>
          </a:p>
          <a:p>
            <a:pPr marL="457200" lvl="0" indent="-457200">
              <a:buFont typeface="Arial" panose="020B0604020202020204" pitchFamily="34" charset="0"/>
              <a:buChar char="•"/>
            </a:pPr>
            <a:r>
              <a:rPr lang="es-PE" sz="3200" dirty="0"/>
              <a:t>Programa trienal de normas (calidad ambiental)</a:t>
            </a:r>
          </a:p>
          <a:p>
            <a:pPr marL="457200" lvl="0" indent="-457200">
              <a:buFont typeface="Arial" panose="020B0604020202020204" pitchFamily="34" charset="0"/>
              <a:buChar char="•"/>
            </a:pPr>
            <a:r>
              <a:rPr lang="es-PE" sz="3200" dirty="0"/>
              <a:t>Manual de procedimientos para la evaluación de impacto ambiental (evaluación ambiental)</a:t>
            </a:r>
          </a:p>
          <a:p>
            <a:pPr marL="457200" lvl="0" indent="-457200">
              <a:buFont typeface="Arial" panose="020B0604020202020204" pitchFamily="34" charset="0"/>
              <a:buChar char="•"/>
            </a:pPr>
            <a:r>
              <a:rPr lang="es-PE" sz="3200" dirty="0"/>
              <a:t>Registro para la caracterización de descargas de efluentes líquidos (calidad ambiental)</a:t>
            </a:r>
          </a:p>
          <a:p>
            <a:pPr marL="457200" lvl="0" indent="-457200">
              <a:buFont typeface="Arial" panose="020B0604020202020204" pitchFamily="34" charset="0"/>
              <a:buChar char="•"/>
            </a:pPr>
            <a:r>
              <a:rPr lang="es-PE" sz="3200" dirty="0"/>
              <a:t>Formulario de solicitud para descargas de aguas usadas o residuales (calidad ambiental)</a:t>
            </a:r>
          </a:p>
        </p:txBody>
      </p:sp>
      <p:pic>
        <p:nvPicPr>
          <p:cNvPr id="4" name="Picture 6" descr="d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157" y="1786697"/>
            <a:ext cx="3500437" cy="4430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955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Documentos:</a:t>
            </a:r>
            <a:endParaRPr lang="es-PE" b="1" dirty="0"/>
          </a:p>
        </p:txBody>
      </p:sp>
      <p:sp>
        <p:nvSpPr>
          <p:cNvPr id="7" name="6 Rectángulo"/>
          <p:cNvSpPr/>
          <p:nvPr/>
        </p:nvSpPr>
        <p:spPr>
          <a:xfrm>
            <a:off x="437322" y="908050"/>
            <a:ext cx="10893286" cy="6494085"/>
          </a:xfrm>
          <a:prstGeom prst="rect">
            <a:avLst/>
          </a:prstGeom>
        </p:spPr>
        <p:txBody>
          <a:bodyPr wrap="square">
            <a:spAutoFit/>
          </a:bodyPr>
          <a:lstStyle/>
          <a:p>
            <a:pPr marL="514350" indent="-514350" algn="just">
              <a:lnSpc>
                <a:spcPct val="150000"/>
              </a:lnSpc>
              <a:buAutoNum type="arabicPeriod"/>
            </a:pPr>
            <a:r>
              <a:rPr lang="es-ES" sz="3200" dirty="0"/>
              <a:t>Estrategia nacional del ambiente (1999-2005)</a:t>
            </a:r>
          </a:p>
          <a:p>
            <a:pPr marL="514350" indent="-514350" algn="just">
              <a:lnSpc>
                <a:spcPct val="150000"/>
              </a:lnSpc>
              <a:buAutoNum type="arabicPeriod"/>
            </a:pPr>
            <a:r>
              <a:rPr lang="es-ES" sz="3200" dirty="0"/>
              <a:t>Lineamientos de política de la ANAM 2004-2009</a:t>
            </a:r>
          </a:p>
          <a:p>
            <a:pPr marL="514350" indent="-514350" algn="just">
              <a:lnSpc>
                <a:spcPct val="150000"/>
              </a:lnSpc>
              <a:buAutoNum type="arabicPeriod"/>
            </a:pPr>
            <a:r>
              <a:rPr lang="es-ES" sz="3200" dirty="0"/>
              <a:t>Indicadores ambientales 2006</a:t>
            </a:r>
            <a:r>
              <a:rPr lang="es-ES" sz="3200" u="sng" dirty="0"/>
              <a:t> (</a:t>
            </a:r>
            <a:r>
              <a:rPr lang="es-ES" sz="3200" u="sng" dirty="0">
                <a:hlinkClick r:id="rId2"/>
              </a:rPr>
              <a:t>web</a:t>
            </a:r>
            <a:r>
              <a:rPr lang="es-ES" sz="3200" u="sng" dirty="0"/>
              <a:t>)</a:t>
            </a:r>
          </a:p>
          <a:p>
            <a:pPr marL="514350" indent="-514350" algn="just">
              <a:lnSpc>
                <a:spcPct val="150000"/>
              </a:lnSpc>
              <a:buAutoNum type="arabicPeriod"/>
            </a:pPr>
            <a:r>
              <a:rPr lang="es-PE" sz="3200" dirty="0"/>
              <a:t>perspectiva económicas y ambientales de las plantaciones de teca bajo manejo sostenible de panamá.</a:t>
            </a:r>
          </a:p>
          <a:p>
            <a:pPr marL="514350" indent="-514350" algn="just">
              <a:lnSpc>
                <a:spcPct val="150000"/>
              </a:lnSpc>
              <a:buAutoNum type="arabicPeriod"/>
            </a:pPr>
            <a:r>
              <a:rPr lang="es-PE" sz="3200" dirty="0"/>
              <a:t>Informe nacional para la implementación de </a:t>
            </a:r>
            <a:r>
              <a:rPr lang="es-PE" sz="3200" dirty="0" err="1"/>
              <a:t>unccd</a:t>
            </a:r>
            <a:r>
              <a:rPr lang="es-PE" sz="3200" dirty="0"/>
              <a:t> 2002.</a:t>
            </a:r>
          </a:p>
          <a:p>
            <a:pPr marL="514350" indent="-514350" algn="just">
              <a:lnSpc>
                <a:spcPct val="150000"/>
              </a:lnSpc>
              <a:buAutoNum type="arabicPeriod"/>
            </a:pPr>
            <a:r>
              <a:rPr lang="es-ES" sz="3200" dirty="0"/>
              <a:t>Memoria ANAM 2004-2005</a:t>
            </a:r>
          </a:p>
          <a:p>
            <a:pPr marL="514350" indent="-514350" algn="just">
              <a:lnSpc>
                <a:spcPct val="150000"/>
              </a:lnSpc>
              <a:buAutoNum type="arabicPeriod"/>
            </a:pPr>
            <a:r>
              <a:rPr lang="es-ES" sz="3200" dirty="0"/>
              <a:t>rendición de cuentas 2004-2005 (presentación </a:t>
            </a:r>
            <a:r>
              <a:rPr lang="es-ES" sz="3200" dirty="0" err="1"/>
              <a:t>ppt</a:t>
            </a:r>
            <a:r>
              <a:rPr lang="es-ES" sz="3200" dirty="0"/>
              <a:t>)</a:t>
            </a:r>
          </a:p>
          <a:p>
            <a:pPr marL="514350" indent="-514350" algn="just">
              <a:buAutoNum type="arabicPeriod"/>
            </a:pPr>
            <a:endParaRPr lang="es-PE" sz="3200" dirty="0"/>
          </a:p>
        </p:txBody>
      </p:sp>
    </p:spTree>
    <p:extLst>
      <p:ext uri="{BB962C8B-B14F-4D97-AF65-F5344CB8AC3E}">
        <p14:creationId xmlns:p14="http://schemas.microsoft.com/office/powerpoint/2010/main" val="18738157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Documentos:</a:t>
            </a:r>
            <a:endParaRPr lang="es-PE" b="1" dirty="0"/>
          </a:p>
        </p:txBody>
      </p:sp>
      <p:sp>
        <p:nvSpPr>
          <p:cNvPr id="4" name="6 Rectángulo"/>
          <p:cNvSpPr/>
          <p:nvPr/>
        </p:nvSpPr>
        <p:spPr>
          <a:xfrm>
            <a:off x="417444" y="1186345"/>
            <a:ext cx="11589026" cy="5509200"/>
          </a:xfrm>
          <a:prstGeom prst="rect">
            <a:avLst/>
          </a:prstGeom>
        </p:spPr>
        <p:txBody>
          <a:bodyPr wrap="square">
            <a:spAutoFit/>
          </a:bodyPr>
          <a:lstStyle/>
          <a:p>
            <a:pPr marL="514350" indent="-514350" algn="just">
              <a:buFont typeface="+mj-lt"/>
              <a:buAutoNum type="arabicPeriod" startAt="8"/>
            </a:pPr>
            <a:r>
              <a:rPr lang="es-ES" sz="3200" dirty="0"/>
              <a:t>Memoria Anam 2005-2006</a:t>
            </a:r>
          </a:p>
          <a:p>
            <a:pPr marL="514350" indent="-514350" algn="just">
              <a:buFont typeface="+mj-lt"/>
              <a:buAutoNum type="arabicPeriod" startAt="8"/>
            </a:pPr>
            <a:r>
              <a:rPr lang="es-ES" sz="3200" dirty="0"/>
              <a:t>Rendición De Cuentas 2005-2006 (Presentación </a:t>
            </a:r>
            <a:r>
              <a:rPr lang="es-ES" sz="3200" dirty="0" err="1"/>
              <a:t>Ppt</a:t>
            </a:r>
            <a:r>
              <a:rPr lang="es-ES" sz="3200" dirty="0"/>
              <a:t>)  I 	 Informe De Monitoreo De La Calidad Del Agua 2002-2003</a:t>
            </a:r>
          </a:p>
          <a:p>
            <a:pPr marL="514350" indent="-514350" algn="just">
              <a:buFont typeface="+mj-lt"/>
              <a:buAutoNum type="arabicPeriod" startAt="8"/>
            </a:pPr>
            <a:r>
              <a:rPr lang="es-ES" sz="3200" dirty="0"/>
              <a:t> II Informe De Monitoreo De La Calidad Del Agua 2004-2005</a:t>
            </a:r>
          </a:p>
          <a:p>
            <a:pPr marL="514350" indent="-514350" algn="just">
              <a:buFont typeface="+mj-lt"/>
              <a:buAutoNum type="arabicPeriod" startAt="8"/>
            </a:pPr>
            <a:r>
              <a:rPr lang="es-ES" sz="3200" dirty="0"/>
              <a:t>  Informe De Áreas Protegidas 2006</a:t>
            </a:r>
          </a:p>
          <a:p>
            <a:pPr marL="514350" indent="-514350" algn="just">
              <a:buFont typeface="+mj-lt"/>
              <a:buAutoNum type="arabicPeriod" startAt="8"/>
            </a:pPr>
            <a:r>
              <a:rPr lang="es-ES" sz="3200" dirty="0"/>
              <a:t>  Legislación Ambiental De La República De Panamá (Aplicación De 53 Mb).</a:t>
            </a:r>
          </a:p>
          <a:p>
            <a:pPr marL="514350" indent="-514350" algn="just">
              <a:buFont typeface="+mj-lt"/>
              <a:buAutoNum type="arabicPeriod" startAt="8"/>
            </a:pPr>
            <a:r>
              <a:rPr lang="es-ES" sz="3200" dirty="0"/>
              <a:t>  Guía Didáctica De Educación Ambiental (Nivel De Educación Inicial 2002).</a:t>
            </a:r>
          </a:p>
          <a:p>
            <a:pPr marL="514350" indent="-514350" algn="just">
              <a:buFont typeface="+mj-lt"/>
              <a:buAutoNum type="arabicPeriod" startAt="8"/>
            </a:pPr>
            <a:r>
              <a:rPr lang="es-ES" sz="3200" dirty="0"/>
              <a:t>  Guía Didáctica </a:t>
            </a:r>
          </a:p>
          <a:p>
            <a:pPr marL="514350" indent="-514350" algn="just">
              <a:buAutoNum type="arabicPeriod"/>
            </a:pPr>
            <a:endParaRPr lang="es-PE" sz="3200" dirty="0"/>
          </a:p>
        </p:txBody>
      </p:sp>
    </p:spTree>
    <p:extLst>
      <p:ext uri="{BB962C8B-B14F-4D97-AF65-F5344CB8AC3E}">
        <p14:creationId xmlns:p14="http://schemas.microsoft.com/office/powerpoint/2010/main" val="33563820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Documentos:</a:t>
            </a:r>
            <a:endParaRPr lang="es-PE" b="1" dirty="0"/>
          </a:p>
        </p:txBody>
      </p:sp>
      <p:sp>
        <p:nvSpPr>
          <p:cNvPr id="4" name="6 Rectángulo"/>
          <p:cNvSpPr/>
          <p:nvPr/>
        </p:nvSpPr>
        <p:spPr>
          <a:xfrm>
            <a:off x="417444" y="1186345"/>
            <a:ext cx="11589026" cy="5509200"/>
          </a:xfrm>
          <a:prstGeom prst="rect">
            <a:avLst/>
          </a:prstGeom>
        </p:spPr>
        <p:txBody>
          <a:bodyPr wrap="square">
            <a:spAutoFit/>
          </a:bodyPr>
          <a:lstStyle/>
          <a:p>
            <a:pPr marL="514350" indent="-514350" algn="just">
              <a:buFont typeface="+mj-lt"/>
              <a:buAutoNum type="arabicPeriod" startAt="15"/>
            </a:pPr>
            <a:r>
              <a:rPr lang="es-ES" sz="3200" dirty="0"/>
              <a:t> Guía Didáctica De Educación Ambiental (Segundo Grado 2002)</a:t>
            </a:r>
          </a:p>
          <a:p>
            <a:pPr marL="514350" indent="-514350" algn="just">
              <a:buFont typeface="+mj-lt"/>
              <a:buAutoNum type="arabicPeriod" startAt="15"/>
            </a:pPr>
            <a:r>
              <a:rPr lang="es-ES" sz="3200" dirty="0"/>
              <a:t> Guía Didáctica De Educación Ambiental (Tercer Grado 2002)</a:t>
            </a:r>
          </a:p>
          <a:p>
            <a:pPr marL="514350" indent="-514350" algn="just">
              <a:buFont typeface="+mj-lt"/>
              <a:buAutoNum type="arabicPeriod" startAt="15"/>
            </a:pPr>
            <a:r>
              <a:rPr lang="es-ES" sz="3200" dirty="0"/>
              <a:t> Guía Didáctica De Educación Ambiental (Cuarto Grado 2002)</a:t>
            </a:r>
          </a:p>
          <a:p>
            <a:pPr marL="514350" indent="-514350" algn="just">
              <a:buFont typeface="+mj-lt"/>
              <a:buAutoNum type="arabicPeriod" startAt="15"/>
            </a:pPr>
            <a:r>
              <a:rPr lang="es-ES" sz="3200" dirty="0"/>
              <a:t> Guía Didáctica De Educación Ambiental (Quinto Grado 2002)</a:t>
            </a:r>
          </a:p>
          <a:p>
            <a:pPr marL="514350" indent="-514350" algn="just">
              <a:buFont typeface="+mj-lt"/>
              <a:buAutoNum type="arabicPeriod" startAt="15"/>
            </a:pPr>
            <a:r>
              <a:rPr lang="es-ES" sz="3200" dirty="0"/>
              <a:t> Guía Didáctica De Educación Ambiental (Sexto Grado 2002)</a:t>
            </a:r>
          </a:p>
          <a:p>
            <a:pPr marL="514350" indent="-514350" algn="just">
              <a:buFont typeface="+mj-lt"/>
              <a:buAutoNum type="arabicPeriod" startAt="15"/>
            </a:pPr>
            <a:r>
              <a:rPr lang="es-ES" sz="3200" dirty="0"/>
              <a:t> Guía Didáctica De Educación Ambiental (Ciencias Marinas 2002)</a:t>
            </a:r>
          </a:p>
          <a:p>
            <a:pPr marL="514350" indent="-514350" algn="just">
              <a:buFont typeface="+mj-lt"/>
              <a:buAutoNum type="arabicPeriod" startAt="15"/>
            </a:pPr>
            <a:r>
              <a:rPr lang="es-ES" sz="3200" dirty="0"/>
              <a:t> Memoria Del </a:t>
            </a:r>
            <a:r>
              <a:rPr lang="es-ES" sz="3200" dirty="0" err="1"/>
              <a:t>Ii</a:t>
            </a:r>
            <a:r>
              <a:rPr lang="es-ES" sz="3200" dirty="0"/>
              <a:t> Congreso Mesoamericano De Áreas Protegidas ( 2006 )</a:t>
            </a:r>
          </a:p>
          <a:p>
            <a:pPr marL="514350" indent="-514350" algn="just">
              <a:buFont typeface="+mj-lt"/>
              <a:buAutoNum type="arabicPeriod" startAt="15"/>
            </a:pPr>
            <a:r>
              <a:rPr lang="es-ES" sz="3200" dirty="0"/>
              <a:t> Memoria 2007</a:t>
            </a:r>
          </a:p>
          <a:p>
            <a:pPr marL="514350" indent="-514350" algn="just">
              <a:buFont typeface="+mj-lt"/>
              <a:buAutoNum type="arabicPeriod" startAt="15"/>
            </a:pPr>
            <a:r>
              <a:rPr lang="es-ES" sz="3200" dirty="0"/>
              <a:t> Rendición De Cuentas 2007 </a:t>
            </a:r>
          </a:p>
          <a:p>
            <a:pPr marL="514350" indent="-514350" algn="just">
              <a:buAutoNum type="arabicPeriod"/>
            </a:pPr>
            <a:endParaRPr lang="es-PE" sz="3200" dirty="0"/>
          </a:p>
        </p:txBody>
      </p:sp>
    </p:spTree>
    <p:extLst>
      <p:ext uri="{BB962C8B-B14F-4D97-AF65-F5344CB8AC3E}">
        <p14:creationId xmlns:p14="http://schemas.microsoft.com/office/powerpoint/2010/main" val="3073016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Rendición de cuentas</a:t>
            </a:r>
            <a:endParaRPr lang="es-PE" b="1" dirty="0"/>
          </a:p>
        </p:txBody>
      </p:sp>
      <p:pic>
        <p:nvPicPr>
          <p:cNvPr id="4" name="Picture 5" descr="d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05008"/>
            <a:ext cx="5950136" cy="3803098"/>
          </a:xfrm>
          <a:prstGeom prst="rect">
            <a:avLst/>
          </a:prstGeom>
          <a:noFill/>
          <a:extLst>
            <a:ext uri="{909E8E84-426E-40DD-AFC4-6F175D3DCCD1}">
              <a14:hiddenFill xmlns:a14="http://schemas.microsoft.com/office/drawing/2010/main">
                <a:solidFill>
                  <a:srgbClr val="FFFFFF"/>
                </a:solidFill>
              </a14:hiddenFill>
            </a:ext>
          </a:extLst>
        </p:spPr>
      </p:pic>
      <p:sp>
        <p:nvSpPr>
          <p:cNvPr id="8" name="6 Rectángulo"/>
          <p:cNvSpPr/>
          <p:nvPr/>
        </p:nvSpPr>
        <p:spPr>
          <a:xfrm>
            <a:off x="5950136" y="1107644"/>
            <a:ext cx="6184412" cy="5262979"/>
          </a:xfrm>
          <a:prstGeom prst="rect">
            <a:avLst/>
          </a:prstGeom>
        </p:spPr>
        <p:txBody>
          <a:bodyPr wrap="square">
            <a:spAutoFit/>
          </a:bodyPr>
          <a:lstStyle/>
          <a:p>
            <a:pPr algn="ctr">
              <a:lnSpc>
                <a:spcPct val="150000"/>
              </a:lnSpc>
            </a:pPr>
            <a:r>
              <a:rPr lang="es-PE" sz="3200" dirty="0"/>
              <a:t>		</a:t>
            </a:r>
            <a:r>
              <a:rPr lang="es-PE" sz="3200" b="1" dirty="0"/>
              <a:t>Indicadores Ambientales</a:t>
            </a:r>
          </a:p>
          <a:p>
            <a:pPr algn="just"/>
            <a:r>
              <a:rPr lang="es-PE" sz="3200" dirty="0"/>
              <a:t>• Bosque y Biodiversidad (4)</a:t>
            </a:r>
          </a:p>
          <a:p>
            <a:pPr algn="just"/>
            <a:r>
              <a:rPr lang="es-PE" sz="3200" dirty="0"/>
              <a:t>• Uso de suelos (1)</a:t>
            </a:r>
          </a:p>
          <a:p>
            <a:pPr algn="just"/>
            <a:r>
              <a:rPr lang="es-PE" sz="3200" dirty="0"/>
              <a:t>• Recursos marinos y costeros (2)</a:t>
            </a:r>
          </a:p>
          <a:p>
            <a:pPr algn="just"/>
            <a:r>
              <a:rPr lang="es-PE" sz="3200" dirty="0"/>
              <a:t>• Energía y transporte (3)</a:t>
            </a:r>
          </a:p>
          <a:p>
            <a:pPr algn="just"/>
            <a:r>
              <a:rPr lang="es-PE" sz="3200" dirty="0"/>
              <a:t>• Desastres naturales (1)</a:t>
            </a:r>
          </a:p>
          <a:p>
            <a:pPr algn="just"/>
            <a:r>
              <a:rPr lang="es-PE" sz="3200" dirty="0"/>
              <a:t>• Agua (2)</a:t>
            </a:r>
          </a:p>
          <a:p>
            <a:pPr algn="just"/>
            <a:r>
              <a:rPr lang="es-PE" sz="3200" dirty="0"/>
              <a:t>• Aire (2)</a:t>
            </a:r>
          </a:p>
          <a:p>
            <a:pPr algn="just"/>
            <a:r>
              <a:rPr lang="es-PE" sz="3200" dirty="0"/>
              <a:t>• Saneamiento y desechos (3)</a:t>
            </a:r>
          </a:p>
          <a:p>
            <a:pPr algn="just"/>
            <a:r>
              <a:rPr lang="es-PE" sz="3200" dirty="0"/>
              <a:t>• Gestión ambiental (2)</a:t>
            </a:r>
          </a:p>
        </p:txBody>
      </p:sp>
    </p:spTree>
    <p:extLst>
      <p:ext uri="{BB962C8B-B14F-4D97-AF65-F5344CB8AC3E}">
        <p14:creationId xmlns:p14="http://schemas.microsoft.com/office/powerpoint/2010/main" val="2004147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¿En que nos afecta?</a:t>
            </a:r>
            <a:endParaRPr lang="es-PE" b="1" dirty="0"/>
          </a:p>
        </p:txBody>
      </p:sp>
      <p:sp>
        <p:nvSpPr>
          <p:cNvPr id="2" name="1 Rectángulo"/>
          <p:cNvSpPr/>
          <p:nvPr/>
        </p:nvSpPr>
        <p:spPr>
          <a:xfrm>
            <a:off x="632347" y="1350834"/>
            <a:ext cx="6096000" cy="5170646"/>
          </a:xfrm>
          <a:prstGeom prst="rect">
            <a:avLst/>
          </a:prstGeom>
        </p:spPr>
        <p:txBody>
          <a:bodyPr>
            <a:spAutoFit/>
          </a:bodyPr>
          <a:lstStyle/>
          <a:p>
            <a:pPr algn="just"/>
            <a:r>
              <a:rPr lang="es-PE" sz="3000" dirty="0"/>
              <a:t>Nuestro planeta se está calentando. Los últimos 10 años han sido los más calurosos desde que se llevan registros y los científicos anuncian que en el futuro serán aún más calientes. La mayoría de los expertos están de acuerdo en que los humanos ejercen un impacto directo sobre este proceso de calentamiento, generalmente conocido como el "efecto invernadero". </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4397" y="2127159"/>
            <a:ext cx="3868223" cy="2380445"/>
          </a:xfrm>
          <a:prstGeom prst="rect">
            <a:avLst/>
          </a:prstGeom>
        </p:spPr>
      </p:pic>
    </p:spTree>
    <p:extLst>
      <p:ext uri="{BB962C8B-B14F-4D97-AF65-F5344CB8AC3E}">
        <p14:creationId xmlns:p14="http://schemas.microsoft.com/office/powerpoint/2010/main" val="27532840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62"/>
          <p:cNvGraphicFramePr>
            <a:graphicFrameLocks noGrp="1"/>
          </p:cNvGraphicFramePr>
          <p:nvPr>
            <p:ph idx="1"/>
            <p:extLst>
              <p:ext uri="{D42A27DB-BD31-4B8C-83A1-F6EECF244321}">
                <p14:modId xmlns:p14="http://schemas.microsoft.com/office/powerpoint/2010/main" val="3123040772"/>
              </p:ext>
            </p:extLst>
          </p:nvPr>
        </p:nvGraphicFramePr>
        <p:xfrm>
          <a:off x="272291" y="94837"/>
          <a:ext cx="11674544" cy="6683652"/>
        </p:xfrm>
        <a:graphic>
          <a:graphicData uri="http://schemas.openxmlformats.org/drawingml/2006/table">
            <a:tbl>
              <a:tblPr/>
              <a:tblGrid>
                <a:gridCol w="1703996">
                  <a:extLst>
                    <a:ext uri="{9D8B030D-6E8A-4147-A177-3AD203B41FA5}">
                      <a16:colId xmlns:a16="http://schemas.microsoft.com/office/drawing/2014/main" val="20000"/>
                    </a:ext>
                  </a:extLst>
                </a:gridCol>
                <a:gridCol w="2189127">
                  <a:extLst>
                    <a:ext uri="{9D8B030D-6E8A-4147-A177-3AD203B41FA5}">
                      <a16:colId xmlns:a16="http://schemas.microsoft.com/office/drawing/2014/main" val="20001"/>
                    </a:ext>
                  </a:extLst>
                </a:gridCol>
                <a:gridCol w="5104748">
                  <a:extLst>
                    <a:ext uri="{9D8B030D-6E8A-4147-A177-3AD203B41FA5}">
                      <a16:colId xmlns:a16="http://schemas.microsoft.com/office/drawing/2014/main" val="20002"/>
                    </a:ext>
                  </a:extLst>
                </a:gridCol>
                <a:gridCol w="2676673">
                  <a:extLst>
                    <a:ext uri="{9D8B030D-6E8A-4147-A177-3AD203B41FA5}">
                      <a16:colId xmlns:a16="http://schemas.microsoft.com/office/drawing/2014/main" val="20003"/>
                    </a:ext>
                  </a:extLst>
                </a:gridCol>
              </a:tblGrid>
              <a:tr h="682110">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s-ES_tradnl" sz="1000" b="1" i="0" u="none" strike="noStrike" cap="none" normalizeH="0" baseline="0" dirty="0">
                          <a:ln>
                            <a:noFill/>
                          </a:ln>
                          <a:solidFill>
                            <a:schemeClr val="tx1"/>
                          </a:solidFill>
                          <a:effectLst/>
                          <a:latin typeface="Arial" charset="0"/>
                          <a:cs typeface="Arial" charset="0"/>
                        </a:rPr>
                        <a:t>Número</a:t>
                      </a:r>
                      <a:endParaRPr kumimoji="0" lang="es-ES_tradnl" sz="1800" b="1" i="0" u="none" strike="noStrike" cap="none" normalizeH="0" baseline="0" dirty="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s-ES_tradnl" sz="1000" b="1" i="0" u="none" strike="noStrike" cap="none" normalizeH="0" baseline="0">
                          <a:ln>
                            <a:noFill/>
                          </a:ln>
                          <a:solidFill>
                            <a:schemeClr val="tx1"/>
                          </a:solidFill>
                          <a:effectLst/>
                          <a:latin typeface="Arial" charset="0"/>
                          <a:cs typeface="Arial" charset="0"/>
                        </a:rPr>
                        <a:t>Tema</a:t>
                      </a:r>
                      <a:endParaRPr kumimoji="0" lang="es-ES_tradnl" sz="1800" b="1" i="0" u="none" strike="noStrike" cap="none" normalizeH="0" baseline="0">
                        <a:ln>
                          <a:noFill/>
                        </a:ln>
                        <a:solidFill>
                          <a:schemeClr val="tx1"/>
                        </a:solidFill>
                        <a:effectLst/>
                        <a:latin typeface="Arial" charset="0"/>
                      </a:endParaRPr>
                    </a:p>
                  </a:txBody>
                  <a:tcPr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s-ES_tradnl" sz="1000" b="1" i="0" u="none" strike="noStrike" cap="none" normalizeH="0" baseline="0">
                          <a:ln>
                            <a:noFill/>
                          </a:ln>
                          <a:solidFill>
                            <a:schemeClr val="tx1"/>
                          </a:solidFill>
                          <a:effectLst/>
                          <a:latin typeface="Arial" charset="0"/>
                          <a:cs typeface="Arial" charset="0"/>
                        </a:rPr>
                        <a:t>Indicador Ambiental</a:t>
                      </a:r>
                      <a:endParaRPr kumimoji="0" lang="es-ES_tradnl" sz="1800" b="1" i="0" u="none" strike="noStrike" cap="none" normalizeH="0" baseline="0">
                        <a:ln>
                          <a:noFill/>
                        </a:ln>
                        <a:solidFill>
                          <a:schemeClr val="tx1"/>
                        </a:solidFill>
                        <a:effectLst/>
                        <a:latin typeface="Arial" charset="0"/>
                      </a:endParaRPr>
                    </a:p>
                  </a:txBody>
                  <a:tcPr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s-ES_tradnl" sz="1000" b="1" i="0" u="none" strike="noStrike" cap="none" normalizeH="0" baseline="0">
                          <a:ln>
                            <a:noFill/>
                          </a:ln>
                          <a:solidFill>
                            <a:schemeClr val="tx1"/>
                          </a:solidFill>
                          <a:effectLst/>
                          <a:latin typeface="Arial" charset="0"/>
                          <a:cs typeface="Arial" charset="0"/>
                        </a:rPr>
                        <a:t>Responsable</a:t>
                      </a:r>
                      <a:endParaRPr kumimoji="0" lang="es-ES_tradnl" sz="1800" b="1" i="0" u="none" strike="noStrike" cap="none" normalizeH="0" baseline="0">
                        <a:ln>
                          <a:noFill/>
                        </a:ln>
                        <a:solidFill>
                          <a:schemeClr val="tx1"/>
                        </a:solidFill>
                        <a:effectLst/>
                        <a:latin typeface="Arial" charset="0"/>
                      </a:endParaRPr>
                    </a:p>
                  </a:txBody>
                  <a:tcPr anchor="ct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19053">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dirty="0">
                          <a:ln>
                            <a:noFill/>
                          </a:ln>
                          <a:solidFill>
                            <a:schemeClr val="tx1"/>
                          </a:solidFill>
                          <a:effectLst/>
                          <a:latin typeface="Arial" charset="0"/>
                          <a:cs typeface="Arial" charset="0"/>
                        </a:rPr>
                        <a:t>1</a:t>
                      </a:r>
                      <a:endParaRPr kumimoji="0" lang="es-ES_tradnl" sz="1800" b="0" i="0" u="none" strike="noStrike" cap="none" normalizeH="0" baseline="0" dirty="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Bosques y Biodiversidad</a:t>
                      </a:r>
                      <a:endParaRPr kumimoji="0" lang="es-ES_tradnl" sz="1800" b="0" i="0" u="none" strike="noStrike" cap="none" normalizeH="0" baseline="0">
                        <a:ln>
                          <a:noFill/>
                        </a:ln>
                        <a:solidFill>
                          <a:schemeClr val="tx1"/>
                        </a:solidFill>
                        <a:effectLst/>
                        <a:latin typeface="Arial" charset="0"/>
                      </a:endParaRPr>
                    </a:p>
                  </a:txBody>
                  <a:tcPr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p>
                      <a:pPr marL="447675" marR="0" lvl="0" indent="-447675"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dirty="0">
                          <a:ln>
                            <a:noFill/>
                          </a:ln>
                          <a:solidFill>
                            <a:schemeClr val="tx1"/>
                          </a:solidFill>
                          <a:effectLst/>
                          <a:latin typeface="Arial" charset="0"/>
                          <a:cs typeface="Arial" charset="0"/>
                        </a:rPr>
                        <a:t>1.1. Cobertura </a:t>
                      </a:r>
                      <a:r>
                        <a:rPr kumimoji="0" lang="pt-BR" sz="1000" b="0" i="0" u="none" strike="noStrike" cap="none" normalizeH="0" baseline="0" dirty="0" err="1">
                          <a:ln>
                            <a:noFill/>
                          </a:ln>
                          <a:solidFill>
                            <a:schemeClr val="tx1"/>
                          </a:solidFill>
                          <a:effectLst/>
                          <a:latin typeface="Arial" charset="0"/>
                          <a:cs typeface="Arial" charset="0"/>
                        </a:rPr>
                        <a:t>Boscosa</a:t>
                      </a:r>
                      <a:r>
                        <a:rPr kumimoji="0" lang="pt-BR" sz="1000" b="0" i="0" u="none" strike="noStrike" cap="none" normalizeH="0" baseline="0" dirty="0">
                          <a:ln>
                            <a:noFill/>
                          </a:ln>
                          <a:solidFill>
                            <a:schemeClr val="tx1"/>
                          </a:solidFill>
                          <a:effectLst/>
                          <a:latin typeface="Arial" charset="0"/>
                          <a:cs typeface="Arial" charset="0"/>
                        </a:rPr>
                        <a:t> </a:t>
                      </a:r>
                      <a:r>
                        <a:rPr kumimoji="0" lang="pt-BR" sz="1000" b="0" i="0" u="none" strike="noStrike" cap="none" normalizeH="0" baseline="0" dirty="0" err="1">
                          <a:ln>
                            <a:noFill/>
                          </a:ln>
                          <a:solidFill>
                            <a:schemeClr val="tx1"/>
                          </a:solidFill>
                          <a:effectLst/>
                          <a:latin typeface="Arial" charset="0"/>
                          <a:cs typeface="Arial" charset="0"/>
                        </a:rPr>
                        <a:t>del</a:t>
                      </a:r>
                      <a:r>
                        <a:rPr kumimoji="0" lang="pt-BR" sz="1000" b="0" i="0" u="none" strike="noStrike" cap="none" normalizeH="0" baseline="0" dirty="0">
                          <a:ln>
                            <a:noFill/>
                          </a:ln>
                          <a:solidFill>
                            <a:schemeClr val="tx1"/>
                          </a:solidFill>
                          <a:effectLst/>
                          <a:latin typeface="Arial" charset="0"/>
                          <a:cs typeface="Arial" charset="0"/>
                        </a:rPr>
                        <a:t> </a:t>
                      </a:r>
                      <a:r>
                        <a:rPr kumimoji="0" lang="pt-BR" sz="1000" b="0" i="0" u="none" strike="noStrike" cap="none" normalizeH="0" baseline="0" dirty="0" err="1">
                          <a:ln>
                            <a:noFill/>
                          </a:ln>
                          <a:solidFill>
                            <a:schemeClr val="tx1"/>
                          </a:solidFill>
                          <a:effectLst/>
                          <a:latin typeface="Arial" charset="0"/>
                          <a:cs typeface="Arial" charset="0"/>
                        </a:rPr>
                        <a:t>Territorio</a:t>
                      </a:r>
                      <a:endParaRPr kumimoji="0" lang="es-ES" sz="800" b="0" i="0" u="none" strike="noStrike" cap="none" normalizeH="0" baseline="0" dirty="0">
                        <a:ln>
                          <a:noFill/>
                        </a:ln>
                        <a:solidFill>
                          <a:schemeClr val="tx1"/>
                        </a:solidFill>
                        <a:effectLst/>
                        <a:latin typeface="Tahoma" pitchFamily="34" charset="0"/>
                        <a:cs typeface="Tahoma" pitchFamily="34" charset="0"/>
                      </a:endParaRPr>
                    </a:p>
                    <a:p>
                      <a:pPr marL="447675" marR="0" lvl="0" indent="-447675" algn="just"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dirty="0">
                          <a:ln>
                            <a:noFill/>
                          </a:ln>
                          <a:solidFill>
                            <a:schemeClr val="tx1"/>
                          </a:solidFill>
                          <a:effectLst/>
                          <a:latin typeface="Arial" charset="0"/>
                          <a:cs typeface="Arial" charset="0"/>
                        </a:rPr>
                        <a:t>1.2. </a:t>
                      </a:r>
                      <a:r>
                        <a:rPr kumimoji="0" lang="pt-BR" sz="1000" b="0" i="0" u="none" strike="noStrike" cap="none" normalizeH="0" baseline="0" dirty="0" err="1">
                          <a:ln>
                            <a:noFill/>
                          </a:ln>
                          <a:solidFill>
                            <a:schemeClr val="tx1"/>
                          </a:solidFill>
                          <a:effectLst/>
                          <a:latin typeface="Arial" charset="0"/>
                          <a:cs typeface="Arial" charset="0"/>
                        </a:rPr>
                        <a:t>Superficie</a:t>
                      </a:r>
                      <a:r>
                        <a:rPr kumimoji="0" lang="pt-BR" sz="1000" b="0" i="0" u="none" strike="noStrike" cap="none" normalizeH="0" baseline="0" dirty="0">
                          <a:ln>
                            <a:noFill/>
                          </a:ln>
                          <a:solidFill>
                            <a:schemeClr val="tx1"/>
                          </a:solidFill>
                          <a:effectLst/>
                          <a:latin typeface="Arial" charset="0"/>
                          <a:cs typeface="Arial" charset="0"/>
                        </a:rPr>
                        <a:t> </a:t>
                      </a:r>
                      <a:r>
                        <a:rPr kumimoji="0" lang="pt-BR" sz="1000" b="0" i="0" u="none" strike="noStrike" cap="none" normalizeH="0" baseline="0" dirty="0" err="1">
                          <a:ln>
                            <a:noFill/>
                          </a:ln>
                          <a:solidFill>
                            <a:schemeClr val="tx1"/>
                          </a:solidFill>
                          <a:effectLst/>
                          <a:latin typeface="Arial" charset="0"/>
                          <a:cs typeface="Arial" charset="0"/>
                        </a:rPr>
                        <a:t>Reforestada</a:t>
                      </a:r>
                      <a:endParaRPr kumimoji="0" lang="es-ES" sz="800" b="0" i="0" u="none" strike="noStrike" cap="none" normalizeH="0" baseline="0" dirty="0">
                        <a:ln>
                          <a:noFill/>
                        </a:ln>
                        <a:solidFill>
                          <a:schemeClr val="tx1"/>
                        </a:solidFill>
                        <a:effectLst/>
                        <a:latin typeface="Tahoma" pitchFamily="34" charset="0"/>
                        <a:cs typeface="Tahoma" pitchFamily="34" charset="0"/>
                      </a:endParaRPr>
                    </a:p>
                    <a:p>
                      <a:pPr marL="447675" marR="0" lvl="0" indent="-447675" algn="just" defTabSz="914400" rtl="0" eaLnBrk="0" fontAlgn="base" latinLnBrk="0" hangingPunct="0">
                        <a:lnSpc>
                          <a:spcPct val="100000"/>
                        </a:lnSpc>
                        <a:spcBef>
                          <a:spcPct val="0"/>
                        </a:spcBef>
                        <a:spcAft>
                          <a:spcPct val="0"/>
                        </a:spcAft>
                        <a:buClrTx/>
                        <a:buSzTx/>
                        <a:buFontTx/>
                        <a:buNone/>
                        <a:tabLst/>
                      </a:pPr>
                      <a:r>
                        <a:rPr kumimoji="0" lang="pt-BR" sz="1000" b="0" i="0" u="none" strike="noStrike" cap="none" normalizeH="0" baseline="0" dirty="0">
                          <a:ln>
                            <a:noFill/>
                          </a:ln>
                          <a:solidFill>
                            <a:schemeClr val="tx1"/>
                          </a:solidFill>
                          <a:effectLst/>
                          <a:latin typeface="Arial" charset="0"/>
                          <a:cs typeface="Arial" charset="0"/>
                        </a:rPr>
                        <a:t>1.3. Áreas Protegidas</a:t>
                      </a:r>
                      <a:endParaRPr kumimoji="0" lang="es-ES" sz="800" b="0" i="0" u="none" strike="noStrike" cap="none" normalizeH="0" baseline="0" dirty="0">
                        <a:ln>
                          <a:noFill/>
                        </a:ln>
                        <a:solidFill>
                          <a:schemeClr val="tx1"/>
                        </a:solidFill>
                        <a:effectLst/>
                        <a:latin typeface="Tahoma" pitchFamily="34" charset="0"/>
                        <a:cs typeface="Tahoma" pitchFamily="34" charset="0"/>
                      </a:endParaRPr>
                    </a:p>
                    <a:p>
                      <a:pPr marL="447675" marR="0" lvl="0" indent="-447675" algn="just" defTabSz="914400" rtl="0" eaLnBrk="0" fontAlgn="base" latinLnBrk="0" hangingPunct="0">
                        <a:lnSpc>
                          <a:spcPct val="100000"/>
                        </a:lnSpc>
                        <a:spcBef>
                          <a:spcPct val="0"/>
                        </a:spcBef>
                        <a:spcAft>
                          <a:spcPct val="0"/>
                        </a:spcAft>
                        <a:buClrTx/>
                        <a:buSzTx/>
                        <a:buFontTx/>
                        <a:buNone/>
                        <a:tabLst/>
                      </a:pPr>
                      <a:r>
                        <a:rPr kumimoji="0" lang="es-ES_tradnl" sz="1000" b="0" i="0" u="none" strike="noStrike" cap="none" normalizeH="0" baseline="0" dirty="0">
                          <a:ln>
                            <a:noFill/>
                          </a:ln>
                          <a:solidFill>
                            <a:schemeClr val="tx1"/>
                          </a:solidFill>
                          <a:effectLst/>
                          <a:latin typeface="Arial" charset="0"/>
                          <a:cs typeface="Arial" charset="0"/>
                        </a:rPr>
                        <a:t>1.4. Índice de Integridad Biológica (IBI) en el Corredor </a:t>
                      </a:r>
                      <a:r>
                        <a:rPr kumimoji="0" lang="es-ES_tradnl" sz="1000" b="0" i="0" u="none" strike="noStrike" cap="none" normalizeH="0" baseline="0" dirty="0" err="1">
                          <a:ln>
                            <a:noFill/>
                          </a:ln>
                          <a:solidFill>
                            <a:schemeClr val="tx1"/>
                          </a:solidFill>
                          <a:effectLst/>
                          <a:latin typeface="Arial" charset="0"/>
                          <a:cs typeface="Arial" charset="0"/>
                        </a:rPr>
                        <a:t>Transístmico</a:t>
                      </a:r>
                      <a:r>
                        <a:rPr kumimoji="0" lang="es-ES_tradnl" sz="1000" b="0" i="0" u="none" strike="noStrike" cap="none" normalizeH="0" baseline="0" dirty="0">
                          <a:ln>
                            <a:noFill/>
                          </a:ln>
                          <a:solidFill>
                            <a:schemeClr val="tx1"/>
                          </a:solidFill>
                          <a:effectLst/>
                          <a:latin typeface="Arial" charset="0"/>
                          <a:cs typeface="Arial" charset="0"/>
                        </a:rPr>
                        <a:t> de la Cuenca del Canal de Panamá</a:t>
                      </a:r>
                      <a:endParaRPr kumimoji="0" lang="es-ES_tradnl" sz="1800" b="0" i="0" u="none" strike="noStrike" cap="none" normalizeH="0" baseline="0" dirty="0">
                        <a:ln>
                          <a:noFill/>
                        </a:ln>
                        <a:solidFill>
                          <a:schemeClr val="tx1"/>
                        </a:solidFill>
                        <a:effectLst/>
                        <a:latin typeface="Arial" charset="0"/>
                      </a:endParaRPr>
                    </a:p>
                  </a:txBody>
                  <a:tcPr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dirty="0">
                          <a:ln>
                            <a:noFill/>
                          </a:ln>
                          <a:solidFill>
                            <a:schemeClr val="tx1"/>
                          </a:solidFill>
                          <a:effectLst/>
                          <a:latin typeface="Arial" charset="0"/>
                          <a:cs typeface="Arial" charset="0"/>
                        </a:rPr>
                        <a:t>ANAM</a:t>
                      </a:r>
                      <a:endParaRPr kumimoji="0" lang="es-ES_tradnl" sz="1800" b="0" i="0" u="none" strike="noStrike" cap="none" normalizeH="0" baseline="0" dirty="0">
                        <a:ln>
                          <a:noFill/>
                        </a:ln>
                        <a:solidFill>
                          <a:schemeClr val="tx1"/>
                        </a:solidFill>
                        <a:effectLst/>
                        <a:latin typeface="Arial" charset="0"/>
                      </a:endParaRPr>
                    </a:p>
                  </a:txBody>
                  <a:tcPr anchor="ct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490">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2</a:t>
                      </a:r>
                      <a:endParaRPr kumimoji="0" lang="es-ES_tradnl" sz="18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Uso del Suelo</a:t>
                      </a:r>
                      <a:endParaRPr kumimoji="0" lang="es-ES_tradnl" sz="1800" b="0" i="0" u="none" strike="noStrike" cap="none" normalizeH="0" baseline="0">
                        <a:ln>
                          <a:noFill/>
                        </a:ln>
                        <a:solidFill>
                          <a:schemeClr val="tx1"/>
                        </a:solidFill>
                        <a:effectLst/>
                        <a:latin typeface="Arial" charset="0"/>
                      </a:endParaRPr>
                    </a:p>
                  </a:txBody>
                  <a:tcPr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p>
                      <a:pPr marL="447675" marR="0" lvl="0" indent="-447675" algn="just"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2.1. Cambios en el Uso del Suelo</a:t>
                      </a:r>
                      <a:endParaRPr kumimoji="0" lang="es-ES_tradnl" sz="1800" b="0" i="0" u="none" strike="noStrike" cap="none" normalizeH="0" baseline="0">
                        <a:ln>
                          <a:noFill/>
                        </a:ln>
                        <a:solidFill>
                          <a:schemeClr val="tx1"/>
                        </a:solidFill>
                        <a:effectLst/>
                        <a:latin typeface="Arial" charset="0"/>
                      </a:endParaRPr>
                    </a:p>
                  </a:txBody>
                  <a:tcPr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CONTRALORÍA</a:t>
                      </a:r>
                      <a:endParaRPr kumimoji="0" lang="es-ES_tradnl" sz="1800" b="0" i="0" u="none" strike="noStrike" cap="none" normalizeH="0" baseline="0">
                        <a:ln>
                          <a:noFill/>
                        </a:ln>
                        <a:solidFill>
                          <a:schemeClr val="tx1"/>
                        </a:solidFill>
                        <a:effectLst/>
                        <a:latin typeface="Arial" charset="0"/>
                      </a:endParaRPr>
                    </a:p>
                  </a:txBody>
                  <a:tcPr anchor="ct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3636">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3</a:t>
                      </a:r>
                      <a:endParaRPr kumimoji="0" lang="es-ES_tradnl" sz="18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Recursos Marino Costeros</a:t>
                      </a:r>
                      <a:endParaRPr kumimoji="0" lang="es-ES_tradnl" sz="1800" b="0" i="0" u="none" strike="noStrike" cap="none" normalizeH="0" baseline="0">
                        <a:ln>
                          <a:noFill/>
                        </a:ln>
                        <a:solidFill>
                          <a:schemeClr val="tx1"/>
                        </a:solidFill>
                        <a:effectLst/>
                        <a:latin typeface="Arial" charset="0"/>
                      </a:endParaRPr>
                    </a:p>
                  </a:txBody>
                  <a:tcPr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p>
                      <a:pPr marL="447675" marR="0" lvl="0" indent="-447675" algn="just"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3.1. Regulación de la Pesca</a:t>
                      </a:r>
                      <a:endParaRPr kumimoji="0" lang="es-ES" sz="800" b="0" i="0" u="none" strike="noStrike" cap="none" normalizeH="0" baseline="0">
                        <a:ln>
                          <a:noFill/>
                        </a:ln>
                        <a:solidFill>
                          <a:schemeClr val="tx1"/>
                        </a:solidFill>
                        <a:effectLst/>
                        <a:latin typeface="Tahoma" pitchFamily="34" charset="0"/>
                        <a:cs typeface="Tahoma" pitchFamily="34" charset="0"/>
                      </a:endParaRPr>
                    </a:p>
                    <a:p>
                      <a:pPr marL="447675" marR="0" lvl="0" indent="-447675" algn="just" defTabSz="914400" rtl="0" eaLnBrk="0" fontAlgn="base" latinLnBrk="0" hangingPunct="0">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3.2. Producción Nacional de Camarones</a:t>
                      </a:r>
                      <a:endParaRPr kumimoji="0" lang="es-ES_tradnl" sz="1800" b="0" i="0" u="none" strike="noStrike" cap="none" normalizeH="0" baseline="0">
                        <a:ln>
                          <a:noFill/>
                        </a:ln>
                        <a:solidFill>
                          <a:schemeClr val="tx1"/>
                        </a:solidFill>
                        <a:effectLst/>
                        <a:latin typeface="Arial" charset="0"/>
                      </a:endParaRPr>
                    </a:p>
                  </a:txBody>
                  <a:tcPr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AMP</a:t>
                      </a:r>
                      <a:endParaRPr kumimoji="0" lang="es-ES_tradnl" sz="1800" b="0" i="0" u="none" strike="noStrike" cap="none" normalizeH="0" baseline="0">
                        <a:ln>
                          <a:noFill/>
                        </a:ln>
                        <a:solidFill>
                          <a:schemeClr val="tx1"/>
                        </a:solidFill>
                        <a:effectLst/>
                        <a:latin typeface="Arial" charset="0"/>
                      </a:endParaRPr>
                    </a:p>
                  </a:txBody>
                  <a:tcPr anchor="ct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71007">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4</a:t>
                      </a:r>
                      <a:endParaRPr kumimoji="0" lang="es-ES_tradnl" sz="18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Energía y Transporte</a:t>
                      </a:r>
                      <a:endParaRPr kumimoji="0" lang="es-ES_tradnl" sz="1800" b="0" i="0" u="none" strike="noStrike" cap="none" normalizeH="0" baseline="0">
                        <a:ln>
                          <a:noFill/>
                        </a:ln>
                        <a:solidFill>
                          <a:schemeClr val="tx1"/>
                        </a:solidFill>
                        <a:effectLst/>
                        <a:latin typeface="Arial" charset="0"/>
                      </a:endParaRPr>
                    </a:p>
                  </a:txBody>
                  <a:tcPr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p>
                      <a:pPr marL="447675" marR="0" lvl="0" indent="-447675" algn="just"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4.1. Intensidad Energética del Producto Interno Bruto</a:t>
                      </a:r>
                      <a:endParaRPr kumimoji="0" lang="es-ES" sz="800" b="0" i="0" u="none" strike="noStrike" cap="none" normalizeH="0" baseline="0">
                        <a:ln>
                          <a:noFill/>
                        </a:ln>
                        <a:solidFill>
                          <a:schemeClr val="tx1"/>
                        </a:solidFill>
                        <a:effectLst/>
                        <a:latin typeface="Tahoma" pitchFamily="34" charset="0"/>
                        <a:cs typeface="Tahoma" pitchFamily="34" charset="0"/>
                      </a:endParaRPr>
                    </a:p>
                    <a:p>
                      <a:pPr marL="447675" marR="0" lvl="0" indent="-447675" algn="just" defTabSz="914400" rtl="0" eaLnBrk="0" fontAlgn="base" latinLnBrk="0" hangingPunct="0">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4.2. Proporción de Recursos Energéticos Renovables en la Oferta Total de Energía</a:t>
                      </a:r>
                      <a:endParaRPr kumimoji="0" lang="es-ES" sz="800" b="0" i="0" u="none" strike="noStrike" cap="none" normalizeH="0" baseline="0">
                        <a:ln>
                          <a:noFill/>
                        </a:ln>
                        <a:solidFill>
                          <a:schemeClr val="tx1"/>
                        </a:solidFill>
                        <a:effectLst/>
                        <a:latin typeface="Tahoma" pitchFamily="34" charset="0"/>
                        <a:cs typeface="Tahoma" pitchFamily="34" charset="0"/>
                      </a:endParaRPr>
                    </a:p>
                    <a:p>
                      <a:pPr marL="447675" marR="0" lvl="0" indent="-447675" algn="just" defTabSz="914400" rtl="0" eaLnBrk="0" fontAlgn="base" latinLnBrk="0" hangingPunct="0">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4.3. Intensidad del Flujo Vehicular</a:t>
                      </a:r>
                      <a:endParaRPr kumimoji="0" lang="es-ES_tradnl" sz="1800" b="0" i="0" u="none" strike="noStrike" cap="none" normalizeH="0" baseline="0">
                        <a:ln>
                          <a:noFill/>
                        </a:ln>
                        <a:solidFill>
                          <a:schemeClr val="tx1"/>
                        </a:solidFill>
                        <a:effectLst/>
                        <a:latin typeface="Arial" charset="0"/>
                      </a:endParaRPr>
                    </a:p>
                  </a:txBody>
                  <a:tcPr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CONTRALORIA</a:t>
                      </a:r>
                      <a:endParaRPr kumimoji="0" lang="es-ES_tradnl" sz="1800" b="0" i="0" u="none" strike="noStrike" cap="none" normalizeH="0" baseline="0">
                        <a:ln>
                          <a:noFill/>
                        </a:ln>
                        <a:solidFill>
                          <a:schemeClr val="tx1"/>
                        </a:solidFill>
                        <a:effectLst/>
                        <a:latin typeface="Arial" charset="0"/>
                      </a:endParaRPr>
                    </a:p>
                  </a:txBody>
                  <a:tcPr anchor="ct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811">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5</a:t>
                      </a:r>
                      <a:endParaRPr kumimoji="0" lang="es-ES_tradnl" sz="18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Desastres Naturales</a:t>
                      </a:r>
                      <a:endParaRPr kumimoji="0" lang="es-ES_tradnl" sz="1800" b="0" i="0" u="none" strike="noStrike" cap="none" normalizeH="0" baseline="0">
                        <a:ln>
                          <a:noFill/>
                        </a:ln>
                        <a:solidFill>
                          <a:schemeClr val="tx1"/>
                        </a:solidFill>
                        <a:effectLst/>
                        <a:latin typeface="Arial" charset="0"/>
                      </a:endParaRPr>
                    </a:p>
                  </a:txBody>
                  <a:tcPr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p>
                      <a:pPr marL="447675" marR="0" lvl="0" indent="-447675" algn="just"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5.1. Ocurrencia de Inundaciones y Deslizamientos</a:t>
                      </a:r>
                      <a:endParaRPr kumimoji="0" lang="es-ES_tradnl" sz="1800" b="0" i="0" u="none" strike="noStrike" cap="none" normalizeH="0" baseline="0">
                        <a:ln>
                          <a:noFill/>
                        </a:ln>
                        <a:solidFill>
                          <a:schemeClr val="tx1"/>
                        </a:solidFill>
                        <a:effectLst/>
                        <a:latin typeface="Arial" charset="0"/>
                      </a:endParaRPr>
                    </a:p>
                  </a:txBody>
                  <a:tcPr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SINAPROC/MIVI/ IGN”TG”</a:t>
                      </a:r>
                      <a:endParaRPr kumimoji="0" lang="es-ES_tradnl" sz="1800" b="0" i="0" u="none" strike="noStrike" cap="none" normalizeH="0" baseline="0">
                        <a:ln>
                          <a:noFill/>
                        </a:ln>
                        <a:solidFill>
                          <a:schemeClr val="tx1"/>
                        </a:solidFill>
                        <a:effectLst/>
                        <a:latin typeface="Arial" charset="0"/>
                      </a:endParaRPr>
                    </a:p>
                  </a:txBody>
                  <a:tcPr anchor="ct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00052">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6</a:t>
                      </a:r>
                      <a:endParaRPr kumimoji="0" lang="es-ES_tradnl" sz="18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Agua</a:t>
                      </a:r>
                      <a:endParaRPr kumimoji="0" lang="es-ES_tradnl" sz="1800" b="0" i="0" u="none" strike="noStrike" cap="none" normalizeH="0" baseline="0">
                        <a:ln>
                          <a:noFill/>
                        </a:ln>
                        <a:solidFill>
                          <a:schemeClr val="tx1"/>
                        </a:solidFill>
                        <a:effectLst/>
                        <a:latin typeface="Arial" charset="0"/>
                      </a:endParaRPr>
                    </a:p>
                  </a:txBody>
                  <a:tcPr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p>
                      <a:pPr marL="447675" marR="0" lvl="0" indent="-447675" algn="just"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6.1. Descargas de Aguas Residuales</a:t>
                      </a:r>
                      <a:endParaRPr kumimoji="0" lang="es-ES" sz="800" b="0" i="0" u="none" strike="noStrike" cap="none" normalizeH="0" baseline="0">
                        <a:ln>
                          <a:noFill/>
                        </a:ln>
                        <a:solidFill>
                          <a:schemeClr val="tx1"/>
                        </a:solidFill>
                        <a:effectLst/>
                        <a:latin typeface="Tahoma" pitchFamily="34" charset="0"/>
                        <a:cs typeface="Tahoma" pitchFamily="34" charset="0"/>
                      </a:endParaRPr>
                    </a:p>
                    <a:p>
                      <a:pPr marL="447675" marR="0" lvl="0" indent="-447675" algn="just" defTabSz="914400" rtl="0" eaLnBrk="0" fontAlgn="base" latinLnBrk="0" hangingPunct="0">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6.2. Extracción de Agua en la Cuenca del Río Chiriquí</a:t>
                      </a:r>
                      <a:endParaRPr kumimoji="0" lang="es-ES_tradnl" sz="1800" b="0" i="0" u="none" strike="noStrike" cap="none" normalizeH="0" baseline="0">
                        <a:ln>
                          <a:noFill/>
                        </a:ln>
                        <a:solidFill>
                          <a:schemeClr val="tx1"/>
                        </a:solidFill>
                        <a:effectLst/>
                        <a:latin typeface="Arial" charset="0"/>
                      </a:endParaRPr>
                    </a:p>
                  </a:txBody>
                  <a:tcPr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ANAM</a:t>
                      </a:r>
                      <a:endParaRPr kumimoji="0" lang="es-ES_tradnl" sz="1800" b="0" i="0" u="none" strike="noStrike" cap="none" normalizeH="0" baseline="0">
                        <a:ln>
                          <a:noFill/>
                        </a:ln>
                        <a:solidFill>
                          <a:schemeClr val="tx1"/>
                        </a:solidFill>
                        <a:effectLst/>
                        <a:latin typeface="Arial" charset="0"/>
                      </a:endParaRPr>
                    </a:p>
                  </a:txBody>
                  <a:tcPr anchor="ct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859903">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7</a:t>
                      </a:r>
                      <a:endParaRPr kumimoji="0" lang="es-ES_tradnl" sz="18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Aire</a:t>
                      </a:r>
                      <a:endParaRPr kumimoji="0" lang="es-ES_tradnl" sz="1800" b="0" i="0" u="none" strike="noStrike" cap="none" normalizeH="0" baseline="0">
                        <a:ln>
                          <a:noFill/>
                        </a:ln>
                        <a:solidFill>
                          <a:schemeClr val="tx1"/>
                        </a:solidFill>
                        <a:effectLst/>
                        <a:latin typeface="Arial" charset="0"/>
                      </a:endParaRPr>
                    </a:p>
                  </a:txBody>
                  <a:tcPr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p>
                      <a:pPr marL="447675" marR="0" lvl="0" indent="-447675" algn="just"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7.1. Concentración de Material Particulado en dos estaciones de la Ciudad de Panamá</a:t>
                      </a:r>
                      <a:endParaRPr kumimoji="0" lang="es-ES" sz="800" b="0" i="0" u="none" strike="noStrike" cap="none" normalizeH="0" baseline="0">
                        <a:ln>
                          <a:noFill/>
                        </a:ln>
                        <a:solidFill>
                          <a:schemeClr val="tx1"/>
                        </a:solidFill>
                        <a:effectLst/>
                        <a:latin typeface="Tahoma" pitchFamily="34" charset="0"/>
                        <a:cs typeface="Tahoma" pitchFamily="34" charset="0"/>
                      </a:endParaRPr>
                    </a:p>
                    <a:p>
                      <a:pPr marL="447675" marR="0" lvl="0" indent="-447675" algn="just" defTabSz="914400" rtl="0" eaLnBrk="0" fontAlgn="base" latinLnBrk="0" hangingPunct="0">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7.2. Concentración de Dióxido de Nitrógeno en Dos Estaciones de la Ciudad de Panamá</a:t>
                      </a:r>
                      <a:endParaRPr kumimoji="0" lang="es-ES_tradnl" sz="1800" b="0" i="0" u="none" strike="noStrike" cap="none" normalizeH="0" baseline="0">
                        <a:ln>
                          <a:noFill/>
                        </a:ln>
                        <a:solidFill>
                          <a:schemeClr val="tx1"/>
                        </a:solidFill>
                        <a:effectLst/>
                        <a:latin typeface="Arial" charset="0"/>
                      </a:endParaRPr>
                    </a:p>
                  </a:txBody>
                  <a:tcPr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ANAM /UP</a:t>
                      </a:r>
                      <a:endParaRPr kumimoji="0" lang="es-ES_tradnl" sz="1800" b="0" i="0" u="none" strike="noStrike" cap="none" normalizeH="0" baseline="0">
                        <a:ln>
                          <a:noFill/>
                        </a:ln>
                        <a:solidFill>
                          <a:schemeClr val="tx1"/>
                        </a:solidFill>
                        <a:effectLst/>
                        <a:latin typeface="Arial" charset="0"/>
                      </a:endParaRPr>
                    </a:p>
                  </a:txBody>
                  <a:tcPr anchor="ct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991538">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 </a:t>
                      </a:r>
                      <a:endParaRPr kumimoji="0" lang="es-ES" sz="800" b="0" i="0" u="none" strike="noStrike" cap="none" normalizeH="0" baseline="0">
                        <a:ln>
                          <a:noFill/>
                        </a:ln>
                        <a:solidFill>
                          <a:schemeClr val="tx1"/>
                        </a:solidFill>
                        <a:effectLst/>
                        <a:latin typeface="Tahoma" pitchFamily="34" charset="0"/>
                        <a:cs typeface="Tahoma" pitchFamily="34" charset="0"/>
                      </a:endParaRPr>
                    </a:p>
                    <a:p>
                      <a:pPr marL="447675" marR="0" lvl="0" indent="-447675" algn="ctr" defTabSz="914400" rtl="0" eaLnBrk="0" fontAlgn="base" latinLnBrk="0" hangingPunct="0">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8</a:t>
                      </a:r>
                      <a:endParaRPr kumimoji="0" lang="es-ES_tradnl" sz="18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Saneamiento  y Desechos</a:t>
                      </a:r>
                      <a:endParaRPr kumimoji="0" lang="es-ES_tradnl" sz="1800" b="0" i="0" u="none" strike="noStrike" cap="none" normalizeH="0" baseline="0">
                        <a:ln>
                          <a:noFill/>
                        </a:ln>
                        <a:solidFill>
                          <a:schemeClr val="tx1"/>
                        </a:solidFill>
                        <a:effectLst/>
                        <a:latin typeface="Arial" charset="0"/>
                      </a:endParaRPr>
                    </a:p>
                  </a:txBody>
                  <a:tcPr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p>
                      <a:pPr marL="447675" marR="0" lvl="0" indent="-447675" algn="just"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8.1. Sistemas de Abastecimiento de Agua para Beber</a:t>
                      </a:r>
                      <a:endParaRPr kumimoji="0" lang="es-ES" sz="800" b="0" i="0" u="none" strike="noStrike" cap="none" normalizeH="0" baseline="0">
                        <a:ln>
                          <a:noFill/>
                        </a:ln>
                        <a:solidFill>
                          <a:schemeClr val="tx1"/>
                        </a:solidFill>
                        <a:effectLst/>
                        <a:latin typeface="Tahoma" pitchFamily="34" charset="0"/>
                        <a:cs typeface="Tahoma" pitchFamily="34" charset="0"/>
                      </a:endParaRPr>
                    </a:p>
                    <a:p>
                      <a:pPr marL="447675" marR="0" lvl="0" indent="-447675" algn="just" defTabSz="914400" rtl="0" eaLnBrk="0" fontAlgn="base" latinLnBrk="0" hangingPunct="0">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8.2. Sistemas de Eliminación de Excretas o Heces</a:t>
                      </a:r>
                      <a:endParaRPr kumimoji="0" lang="es-ES" sz="800" b="0" i="0" u="none" strike="noStrike" cap="none" normalizeH="0" baseline="0">
                        <a:ln>
                          <a:noFill/>
                        </a:ln>
                        <a:solidFill>
                          <a:schemeClr val="tx1"/>
                        </a:solidFill>
                        <a:effectLst/>
                        <a:latin typeface="Tahoma" pitchFamily="34" charset="0"/>
                        <a:cs typeface="Tahoma" pitchFamily="34" charset="0"/>
                      </a:endParaRPr>
                    </a:p>
                    <a:p>
                      <a:pPr marL="447675" marR="0" lvl="0" indent="-447675" algn="just" defTabSz="914400" rtl="0" eaLnBrk="0" fontAlgn="base" latinLnBrk="0" hangingPunct="0">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8.3. Volumen Vertido de Desechos Sólidos en el Relleno Sanitario de Cerro Patacón</a:t>
                      </a:r>
                      <a:endParaRPr kumimoji="0" lang="es-ES_tradnl" sz="1800" b="0" i="0" u="none" strike="noStrike" cap="none" normalizeH="0" baseline="0">
                        <a:ln>
                          <a:noFill/>
                        </a:ln>
                        <a:solidFill>
                          <a:schemeClr val="tx1"/>
                        </a:solidFill>
                        <a:effectLst/>
                        <a:latin typeface="Arial" charset="0"/>
                      </a:endParaRPr>
                    </a:p>
                  </a:txBody>
                  <a:tcPr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a:ln>
                            <a:noFill/>
                          </a:ln>
                          <a:solidFill>
                            <a:schemeClr val="tx1"/>
                          </a:solidFill>
                          <a:effectLst/>
                          <a:latin typeface="Arial" charset="0"/>
                          <a:cs typeface="Arial" charset="0"/>
                        </a:rPr>
                        <a:t>MINSA / ENTE REG/ ANAM / MUNICIPIO</a:t>
                      </a:r>
                      <a:endParaRPr kumimoji="0" lang="pt-BR" sz="1800" b="0" i="0" u="none" strike="noStrike" cap="none" normalizeH="0" baseline="0">
                        <a:ln>
                          <a:noFill/>
                        </a:ln>
                        <a:solidFill>
                          <a:schemeClr val="tx1"/>
                        </a:solidFill>
                        <a:effectLst/>
                        <a:latin typeface="Arial" charset="0"/>
                      </a:endParaRPr>
                    </a:p>
                  </a:txBody>
                  <a:tcPr anchor="ct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600052">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9</a:t>
                      </a:r>
                      <a:endParaRPr kumimoji="0" lang="es-ES_tradnl" sz="18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Gestión Ambiental</a:t>
                      </a:r>
                      <a:endParaRPr kumimoji="0" lang="es-ES_tradnl" sz="1800" b="0" i="0" u="none" strike="noStrike" cap="none" normalizeH="0" baseline="0">
                        <a:ln>
                          <a:noFill/>
                        </a:ln>
                        <a:solidFill>
                          <a:schemeClr val="tx1"/>
                        </a:solidFill>
                        <a:effectLst/>
                        <a:latin typeface="Arial" charset="0"/>
                      </a:endParaRPr>
                    </a:p>
                  </a:txBody>
                  <a:tcPr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7675" marR="0" lvl="0" indent="-447675" algn="just"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9.1. Evaluación de Impacto Ambiental</a:t>
                      </a:r>
                      <a:endParaRPr kumimoji="0" lang="es-ES" sz="800" b="0" i="0" u="none" strike="noStrike" cap="none" normalizeH="0" baseline="0">
                        <a:ln>
                          <a:noFill/>
                        </a:ln>
                        <a:solidFill>
                          <a:schemeClr val="tx1"/>
                        </a:solidFill>
                        <a:effectLst/>
                        <a:latin typeface="Tahoma" pitchFamily="34" charset="0"/>
                        <a:cs typeface="Tahoma" pitchFamily="34" charset="0"/>
                      </a:endParaRPr>
                    </a:p>
                    <a:p>
                      <a:pPr marL="447675" marR="0" lvl="0" indent="-447675" algn="just" defTabSz="914400" rtl="0" eaLnBrk="0" fontAlgn="base" latinLnBrk="0" hangingPunct="0">
                        <a:lnSpc>
                          <a:spcPct val="100000"/>
                        </a:lnSpc>
                        <a:spcBef>
                          <a:spcPct val="0"/>
                        </a:spcBef>
                        <a:spcAft>
                          <a:spcPct val="0"/>
                        </a:spcAft>
                        <a:buClrTx/>
                        <a:buSzTx/>
                        <a:buFontTx/>
                        <a:buNone/>
                        <a:tabLst/>
                      </a:pPr>
                      <a:r>
                        <a:rPr kumimoji="0" lang="es-ES_tradnl" sz="1000" b="0" i="0" u="none" strike="noStrike" cap="none" normalizeH="0" baseline="0">
                          <a:ln>
                            <a:noFill/>
                          </a:ln>
                          <a:solidFill>
                            <a:schemeClr val="tx1"/>
                          </a:solidFill>
                          <a:effectLst/>
                          <a:latin typeface="Arial" charset="0"/>
                          <a:cs typeface="Arial" charset="0"/>
                        </a:rPr>
                        <a:t>9.2. Ordenamiento Territorial Ambiental</a:t>
                      </a:r>
                      <a:endParaRPr kumimoji="0" lang="es-ES_tradnl" sz="1800" b="0" i="0" u="none" strike="noStrike" cap="none" normalizeH="0" baseline="0">
                        <a:ln>
                          <a:noFill/>
                        </a:ln>
                        <a:solidFill>
                          <a:schemeClr val="tx1"/>
                        </a:solidFill>
                        <a:effectLst/>
                        <a:latin typeface="Arial" charset="0"/>
                      </a:endParaRPr>
                    </a:p>
                  </a:txBody>
                  <a:tcPr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dirty="0">
                          <a:ln>
                            <a:noFill/>
                          </a:ln>
                          <a:solidFill>
                            <a:schemeClr val="tx1"/>
                          </a:solidFill>
                          <a:effectLst/>
                          <a:latin typeface="Arial" charset="0"/>
                          <a:cs typeface="Arial" charset="0"/>
                        </a:rPr>
                        <a:t>ANAM</a:t>
                      </a:r>
                      <a:endParaRPr kumimoji="0" lang="es-ES_tradnl" sz="1800" b="0" i="0" u="none" strike="noStrike" cap="none" normalizeH="0" baseline="0" dirty="0">
                        <a:ln>
                          <a:noFill/>
                        </a:ln>
                        <a:solidFill>
                          <a:schemeClr val="tx1"/>
                        </a:solidFill>
                        <a:effectLst/>
                        <a:latin typeface="Arial" charset="0"/>
                      </a:endParaRPr>
                    </a:p>
                  </a:txBody>
                  <a:tcPr anchor="ct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012511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fontScale="85000"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PE" b="1" dirty="0"/>
              <a:t>Instrumentos para la Gestión Ambiental - Ley 41 de 1998</a:t>
            </a:r>
          </a:p>
        </p:txBody>
      </p:sp>
      <p:pic>
        <p:nvPicPr>
          <p:cNvPr id="4" name="Picture 5" descr="d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05008"/>
            <a:ext cx="5267739" cy="3803098"/>
          </a:xfrm>
          <a:prstGeom prst="rect">
            <a:avLst/>
          </a:prstGeom>
          <a:noFill/>
          <a:extLst>
            <a:ext uri="{909E8E84-426E-40DD-AFC4-6F175D3DCCD1}">
              <a14:hiddenFill xmlns:a14="http://schemas.microsoft.com/office/drawing/2010/main">
                <a:solidFill>
                  <a:srgbClr val="FFFFFF"/>
                </a:solidFill>
              </a14:hiddenFill>
            </a:ext>
          </a:extLst>
        </p:spPr>
      </p:pic>
      <p:sp>
        <p:nvSpPr>
          <p:cNvPr id="8" name="6 Rectángulo"/>
          <p:cNvSpPr/>
          <p:nvPr/>
        </p:nvSpPr>
        <p:spPr>
          <a:xfrm>
            <a:off x="5267739" y="749838"/>
            <a:ext cx="6866809" cy="6232475"/>
          </a:xfrm>
          <a:prstGeom prst="rect">
            <a:avLst/>
          </a:prstGeom>
        </p:spPr>
        <p:txBody>
          <a:bodyPr wrap="square">
            <a:spAutoFit/>
          </a:bodyPr>
          <a:lstStyle/>
          <a:p>
            <a:pPr algn="ctr">
              <a:lnSpc>
                <a:spcPct val="150000"/>
              </a:lnSpc>
            </a:pPr>
            <a:r>
              <a:rPr lang="es-PE" sz="3200" dirty="0"/>
              <a:t>		</a:t>
            </a:r>
            <a:r>
              <a:rPr lang="es-PE" sz="2700" b="1" dirty="0"/>
              <a:t>Indicadores Ambientales</a:t>
            </a:r>
          </a:p>
          <a:p>
            <a:pPr marL="457200" indent="-457200" algn="just">
              <a:buFont typeface="Arial" panose="020B0604020202020204" pitchFamily="34" charset="0"/>
              <a:buChar char="•"/>
            </a:pPr>
            <a:r>
              <a:rPr lang="es-PE" sz="2700" dirty="0"/>
              <a:t>Ordenamiento Ambiental del Territorio Nacional.</a:t>
            </a:r>
          </a:p>
          <a:p>
            <a:pPr marL="457200" indent="-457200" algn="just">
              <a:buFont typeface="Arial" panose="020B0604020202020204" pitchFamily="34" charset="0"/>
              <a:buChar char="•"/>
            </a:pPr>
            <a:r>
              <a:rPr lang="es-PE" sz="2700" dirty="0"/>
              <a:t>Proceso de Evaluación de Impacto Ambiental.</a:t>
            </a:r>
          </a:p>
          <a:p>
            <a:pPr marL="457200" indent="-457200" algn="just">
              <a:buFont typeface="Arial" panose="020B0604020202020204" pitchFamily="34" charset="0"/>
              <a:buChar char="•"/>
            </a:pPr>
            <a:r>
              <a:rPr lang="es-PE" sz="2700" dirty="0"/>
              <a:t>Normas de Calidad Ambiental.</a:t>
            </a:r>
          </a:p>
          <a:p>
            <a:pPr marL="457200" indent="-457200" algn="just">
              <a:buFont typeface="Arial" panose="020B0604020202020204" pitchFamily="34" charset="0"/>
              <a:buChar char="•"/>
            </a:pPr>
            <a:r>
              <a:rPr lang="es-PE" sz="2700" dirty="0"/>
              <a:t>Supervisión, Control y Fiscalización Ambiental.</a:t>
            </a:r>
          </a:p>
          <a:p>
            <a:pPr marL="457200" indent="-457200" algn="just">
              <a:buFont typeface="Arial" panose="020B0604020202020204" pitchFamily="34" charset="0"/>
              <a:buChar char="•"/>
            </a:pPr>
            <a:r>
              <a:rPr lang="es-PE" sz="2700" dirty="0"/>
              <a:t>Información Ambiental.</a:t>
            </a:r>
          </a:p>
          <a:p>
            <a:pPr marL="457200" indent="-457200" algn="just">
              <a:buFont typeface="Arial" panose="020B0604020202020204" pitchFamily="34" charset="0"/>
              <a:buChar char="•"/>
            </a:pPr>
            <a:r>
              <a:rPr lang="es-PE" sz="2700" dirty="0"/>
              <a:t>Educación Ambiental.</a:t>
            </a:r>
          </a:p>
          <a:p>
            <a:pPr marL="457200" indent="-457200" algn="just">
              <a:buFont typeface="Arial" panose="020B0604020202020204" pitchFamily="34" charset="0"/>
              <a:buChar char="•"/>
            </a:pPr>
            <a:r>
              <a:rPr lang="es-PE" sz="2700" dirty="0"/>
              <a:t>Programa de Investigación Científica y Tecnológica.</a:t>
            </a:r>
          </a:p>
          <a:p>
            <a:pPr marL="457200" indent="-457200" algn="just">
              <a:buFont typeface="Arial" panose="020B0604020202020204" pitchFamily="34" charset="0"/>
              <a:buChar char="•"/>
            </a:pPr>
            <a:r>
              <a:rPr lang="es-PE" sz="2700" dirty="0"/>
              <a:t>Desastres y Emergencias Ambientales.</a:t>
            </a:r>
          </a:p>
          <a:p>
            <a:pPr marL="457200" indent="-457200" algn="just">
              <a:buFont typeface="Arial" panose="020B0604020202020204" pitchFamily="34" charset="0"/>
              <a:buChar char="•"/>
            </a:pPr>
            <a:r>
              <a:rPr lang="es-PE" sz="2700" dirty="0"/>
              <a:t>Cuenta Ambiental Nacional.</a:t>
            </a:r>
          </a:p>
        </p:txBody>
      </p:sp>
    </p:spTree>
    <p:extLst>
      <p:ext uri="{BB962C8B-B14F-4D97-AF65-F5344CB8AC3E}">
        <p14:creationId xmlns:p14="http://schemas.microsoft.com/office/powerpoint/2010/main" val="16060209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fontScale="85000"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COMO CONTRIBUIR EN NUESTRO PAPEL DE SOCIEDAD</a:t>
            </a:r>
            <a:endParaRPr lang="es-PE" b="1" dirty="0"/>
          </a:p>
        </p:txBody>
      </p:sp>
      <p:pic>
        <p:nvPicPr>
          <p:cNvPr id="6" name="Picture 5" descr="d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5245" y="1051684"/>
            <a:ext cx="6737903" cy="56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4200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Participación Social</a:t>
            </a:r>
            <a:endParaRPr lang="es-PE" b="1" dirty="0"/>
          </a:p>
        </p:txBody>
      </p:sp>
      <p:sp>
        <p:nvSpPr>
          <p:cNvPr id="7" name="6 Rectángulo"/>
          <p:cNvSpPr/>
          <p:nvPr/>
        </p:nvSpPr>
        <p:spPr>
          <a:xfrm>
            <a:off x="1366062" y="1830338"/>
            <a:ext cx="9459876" cy="2554545"/>
          </a:xfrm>
          <a:prstGeom prst="rect">
            <a:avLst/>
          </a:prstGeom>
        </p:spPr>
        <p:txBody>
          <a:bodyPr wrap="square">
            <a:spAutoFit/>
          </a:bodyPr>
          <a:lstStyle/>
          <a:p>
            <a:pPr algn="just"/>
            <a:r>
              <a:rPr lang="es-PE" sz="3200" dirty="0"/>
              <a:t>La participación de la sociedad (especialmente de niños) es fundamental para lograr contrarrestar la herencia que nos han dejado nuestros antepasados, una herencia llena de retos que debemos superar para lograr una mejor calidad de vida.</a:t>
            </a:r>
          </a:p>
        </p:txBody>
      </p:sp>
      <p:pic>
        <p:nvPicPr>
          <p:cNvPr id="4" name="Picture 83" descr="ecologia">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7610" y="4018781"/>
            <a:ext cx="2954390" cy="2839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8397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Actividades que podemos realizar</a:t>
            </a:r>
            <a:endParaRPr lang="es-PE" b="1" dirty="0"/>
          </a:p>
        </p:txBody>
      </p:sp>
      <p:sp>
        <p:nvSpPr>
          <p:cNvPr id="7" name="6 Rectángulo"/>
          <p:cNvSpPr/>
          <p:nvPr/>
        </p:nvSpPr>
        <p:spPr>
          <a:xfrm>
            <a:off x="218661" y="1194234"/>
            <a:ext cx="10440240" cy="3046988"/>
          </a:xfrm>
          <a:prstGeom prst="rect">
            <a:avLst/>
          </a:prstGeom>
        </p:spPr>
        <p:txBody>
          <a:bodyPr wrap="square">
            <a:spAutoFit/>
          </a:bodyPr>
          <a:lstStyle/>
          <a:p>
            <a:pPr marL="514350" indent="-514350" algn="just">
              <a:buFont typeface="Arial" panose="020B0604020202020204" pitchFamily="34" charset="0"/>
              <a:buChar char="•"/>
            </a:pPr>
            <a:r>
              <a:rPr lang="es-PE" sz="3200" dirty="0"/>
              <a:t>Utilizar menos nuestro auto y más la locomoción colectiva, nuestra bicicleta o simplemente caminar a pie; </a:t>
            </a:r>
          </a:p>
          <a:p>
            <a:pPr marL="514350" indent="-514350" algn="just">
              <a:buFont typeface="Arial" panose="020B0604020202020204" pitchFamily="34" charset="0"/>
              <a:buChar char="•"/>
            </a:pPr>
            <a:r>
              <a:rPr lang="es-PE" sz="3200" dirty="0"/>
              <a:t>No malgastar ningún tipo de energía, esto es, apagar las luces, radio y tv que no estés usando; darse duchas cortas y no dejar el agua caliente corriendo; </a:t>
            </a:r>
          </a:p>
          <a:p>
            <a:pPr marL="514350" indent="-514350" algn="just">
              <a:buFont typeface="Arial" panose="020B0604020202020204" pitchFamily="34" charset="0"/>
              <a:buChar char="•"/>
            </a:pPr>
            <a:r>
              <a:rPr lang="es-PE" sz="3200" dirty="0"/>
              <a:t>Reciclar vidrios, plástico y papel.</a:t>
            </a:r>
          </a:p>
        </p:txBody>
      </p:sp>
      <p:pic>
        <p:nvPicPr>
          <p:cNvPr id="4" name="Picture 5" descr="0_1157_1">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6001" y="3541697"/>
            <a:ext cx="3145999" cy="3316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073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¿En que nos afecta?</a:t>
            </a:r>
            <a:endParaRPr lang="es-PE" b="1" dirty="0"/>
          </a:p>
        </p:txBody>
      </p:sp>
      <p:sp>
        <p:nvSpPr>
          <p:cNvPr id="2" name="1 Rectángulo"/>
          <p:cNvSpPr/>
          <p:nvPr/>
        </p:nvSpPr>
        <p:spPr>
          <a:xfrm>
            <a:off x="632346" y="1378130"/>
            <a:ext cx="11009193" cy="3539430"/>
          </a:xfrm>
          <a:prstGeom prst="rect">
            <a:avLst/>
          </a:prstGeom>
        </p:spPr>
        <p:txBody>
          <a:bodyPr wrap="square">
            <a:spAutoFit/>
          </a:bodyPr>
          <a:lstStyle/>
          <a:p>
            <a:pPr algn="just"/>
            <a:r>
              <a:rPr lang="es-PE" sz="3200" dirty="0"/>
              <a:t>El efecto invernadero es una condición natural de la atmósfera de la tierra. Algunos gases, tales como los vapores de agua, el dióxido de carbono (CO2) y el metano son llamados gases invernadero, pues ellos atrapan el calor del sol en las capas inferiores de la atmósfera. Sin ellos, nuestro planeta se congelaría y nada podría vivir.</a:t>
            </a:r>
          </a:p>
          <a:p>
            <a:endParaRPr lang="es-ES" sz="3200" dirty="0"/>
          </a:p>
        </p:txBody>
      </p:sp>
    </p:spTree>
    <p:extLst>
      <p:ext uri="{BB962C8B-B14F-4D97-AF65-F5344CB8AC3E}">
        <p14:creationId xmlns:p14="http://schemas.microsoft.com/office/powerpoint/2010/main" val="19406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¿En que nos afecta?</a:t>
            </a:r>
            <a:endParaRPr lang="es-PE" b="1" dirty="0"/>
          </a:p>
        </p:txBody>
      </p:sp>
      <p:sp>
        <p:nvSpPr>
          <p:cNvPr id="2" name="1 Rectángulo"/>
          <p:cNvSpPr/>
          <p:nvPr/>
        </p:nvSpPr>
        <p:spPr>
          <a:xfrm>
            <a:off x="218941" y="908050"/>
            <a:ext cx="7662929" cy="5509200"/>
          </a:xfrm>
          <a:prstGeom prst="rect">
            <a:avLst/>
          </a:prstGeom>
        </p:spPr>
        <p:txBody>
          <a:bodyPr wrap="square">
            <a:spAutoFit/>
          </a:bodyPr>
          <a:lstStyle/>
          <a:p>
            <a:pPr algn="just"/>
            <a:r>
              <a:rPr lang="es-PE" sz="3200" dirty="0"/>
              <a:t>A medida que el planeta se calienta, los cascos polares se derriten. Además el calor del sol cuando llega a los polos, es reflejado de nuevo hacia el espacio. Al derretirse los casquetes polares, menor será la cantidad de calor que se refleje, lo que hará que la tierra se caliente aún más. El calentamiento global también ocasionará que se evapore más agua de los océanos. El vapor de agua actúa como un gas invernadero. Así pues, habrá un mayor calentamiento.</a:t>
            </a:r>
          </a:p>
        </p:txBody>
      </p:sp>
      <p:pic>
        <p:nvPicPr>
          <p:cNvPr id="6" name="Picture 9" descr="d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3775" y="1538378"/>
            <a:ext cx="3686254" cy="388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125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Evidencias del Calentamiento Global</a:t>
            </a:r>
            <a:endParaRPr lang="es-PE" b="1" dirty="0"/>
          </a:p>
        </p:txBody>
      </p:sp>
      <p:sp>
        <p:nvSpPr>
          <p:cNvPr id="2" name="1 Rectángulo"/>
          <p:cNvSpPr/>
          <p:nvPr/>
        </p:nvSpPr>
        <p:spPr>
          <a:xfrm>
            <a:off x="843887" y="1133431"/>
            <a:ext cx="10504226" cy="5186676"/>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s-PE" sz="3200" dirty="0"/>
              <a:t>Un cuarto de la población China está actualmente en riesgo por la velocidad en la que sus glaciares se están derritiendo. El calentamiento global costará a China dos tercios de sus glaciares para mitad de siglo.</a:t>
            </a:r>
          </a:p>
          <a:p>
            <a:pPr marL="457200" indent="-457200" algn="just">
              <a:lnSpc>
                <a:spcPct val="150000"/>
              </a:lnSpc>
              <a:buFont typeface="Arial" panose="020B0604020202020204" pitchFamily="34" charset="0"/>
              <a:buChar char="•"/>
            </a:pPr>
            <a:r>
              <a:rPr lang="es-PE" sz="3200" dirty="0"/>
              <a:t> La capa de hielo del planeta tiene suficiente agua como para incrementar el nivel de los mares en siete metros, si estos se derritieran.</a:t>
            </a:r>
          </a:p>
        </p:txBody>
      </p:sp>
    </p:spTree>
    <p:extLst>
      <p:ext uri="{BB962C8B-B14F-4D97-AF65-F5344CB8AC3E}">
        <p14:creationId xmlns:p14="http://schemas.microsoft.com/office/powerpoint/2010/main" val="157895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Evidencias del Calentamiento Global</a:t>
            </a:r>
            <a:endParaRPr lang="es-PE" b="1" dirty="0"/>
          </a:p>
        </p:txBody>
      </p:sp>
      <p:sp>
        <p:nvSpPr>
          <p:cNvPr id="4" name="3 Rectángulo"/>
          <p:cNvSpPr/>
          <p:nvPr/>
        </p:nvSpPr>
        <p:spPr>
          <a:xfrm>
            <a:off x="632347" y="1378130"/>
            <a:ext cx="10435988" cy="4031873"/>
          </a:xfrm>
          <a:prstGeom prst="rect">
            <a:avLst/>
          </a:prstGeom>
        </p:spPr>
        <p:txBody>
          <a:bodyPr wrap="square">
            <a:spAutoFit/>
          </a:bodyPr>
          <a:lstStyle/>
          <a:p>
            <a:pPr marL="457200" indent="-457200" algn="just">
              <a:buFont typeface="Arial" panose="020B0604020202020204" pitchFamily="34" charset="0"/>
              <a:buChar char="•"/>
            </a:pPr>
            <a:r>
              <a:rPr lang="es-PE" sz="3200" dirty="0"/>
              <a:t>El bloque de hielo más grande del planeta, el Ward </a:t>
            </a:r>
            <a:r>
              <a:rPr lang="es-PE" sz="3200" dirty="0" err="1"/>
              <a:t>Hunt</a:t>
            </a:r>
            <a:r>
              <a:rPr lang="es-PE" sz="3200" dirty="0"/>
              <a:t> en la costa norte de Canadá, se partió en dos durante el período 2000 a 2002.</a:t>
            </a:r>
          </a:p>
          <a:p>
            <a:pPr marL="457200" indent="-457200" algn="just">
              <a:buFont typeface="Arial" panose="020B0604020202020204" pitchFamily="34" charset="0"/>
              <a:buChar char="•"/>
            </a:pPr>
            <a:r>
              <a:rPr lang="es-PE" sz="3200" dirty="0"/>
              <a:t>En mayo del 2000 Argentina reportó las peores lluvias en 100 años.</a:t>
            </a:r>
          </a:p>
          <a:p>
            <a:pPr marL="457200" indent="-457200" algn="just">
              <a:buFont typeface="Arial" panose="020B0604020202020204" pitchFamily="34" charset="0"/>
              <a:buChar char="•"/>
            </a:pPr>
            <a:r>
              <a:rPr lang="es-PE" sz="3200" dirty="0"/>
              <a:t>De seis glaciares que tenía Venezuela en los Andes en 1972, sólo quedan dos y los científicos predicen que en 10 años no quedará ninguno.</a:t>
            </a:r>
          </a:p>
        </p:txBody>
      </p:sp>
    </p:spTree>
    <p:extLst>
      <p:ext uri="{BB962C8B-B14F-4D97-AF65-F5344CB8AC3E}">
        <p14:creationId xmlns:p14="http://schemas.microsoft.com/office/powerpoint/2010/main" val="1928239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Cambio Climático</a:t>
            </a:r>
            <a:endParaRPr lang="es-PE" b="1" dirty="0"/>
          </a:p>
        </p:txBody>
      </p:sp>
      <p:sp>
        <p:nvSpPr>
          <p:cNvPr id="4" name="3 Rectángulo"/>
          <p:cNvSpPr/>
          <p:nvPr/>
        </p:nvSpPr>
        <p:spPr>
          <a:xfrm>
            <a:off x="632347" y="1378130"/>
            <a:ext cx="10435988" cy="5016758"/>
          </a:xfrm>
          <a:prstGeom prst="rect">
            <a:avLst/>
          </a:prstGeom>
        </p:spPr>
        <p:txBody>
          <a:bodyPr wrap="square">
            <a:spAutoFit/>
          </a:bodyPr>
          <a:lstStyle/>
          <a:p>
            <a:pPr marL="457200" indent="-457200" algn="just">
              <a:buFont typeface="Arial" panose="020B0604020202020204" pitchFamily="34" charset="0"/>
              <a:buChar char="•"/>
            </a:pPr>
            <a:r>
              <a:rPr lang="es-PE" sz="3200" dirty="0"/>
              <a:t>Consiste en una acumulación de gases de efecto de invernadero tales como el anhídrido carbónico, el metano, el oxido nitroso y los </a:t>
            </a:r>
            <a:r>
              <a:rPr lang="es-PE" sz="3200" dirty="0" err="1"/>
              <a:t>clorofluorocarburos</a:t>
            </a:r>
            <a:r>
              <a:rPr lang="es-PE" sz="3200" dirty="0"/>
              <a:t> (CFC) que retienen el calor solar. </a:t>
            </a:r>
          </a:p>
          <a:p>
            <a:pPr marL="457200" indent="-457200" algn="just">
              <a:buFont typeface="Arial" panose="020B0604020202020204" pitchFamily="34" charset="0"/>
              <a:buChar char="•"/>
            </a:pPr>
            <a:r>
              <a:rPr lang="es-PE" sz="3200" dirty="0"/>
              <a:t>Entre las consecuencias posibles se cuentan el aumento del nivel del mar que amenazara las zonas del litoral; la desertificación; malas cosechas, condiciones climáticas extremas; alteraciones en los fenómenos de las estaciones tales como los monzones, y regímenes de lluvias imprevisibles con extremos de inundaciones. </a:t>
            </a:r>
          </a:p>
        </p:txBody>
      </p:sp>
    </p:spTree>
    <p:extLst>
      <p:ext uri="{BB962C8B-B14F-4D97-AF65-F5344CB8AC3E}">
        <p14:creationId xmlns:p14="http://schemas.microsoft.com/office/powerpoint/2010/main" val="3734824646"/>
      </p:ext>
    </p:extLst>
  </p:cSld>
  <p:clrMapOvr>
    <a:masterClrMapping/>
  </p:clrMapOvr>
</p:sld>
</file>

<file path=ppt/theme/theme1.xml><?xml version="1.0" encoding="utf-8"?>
<a:theme xmlns:a="http://schemas.openxmlformats.org/drawingml/2006/main" name="Base">
  <a:themeElements>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TM03457444[[fn=Base]]</Template>
  <TotalTime>3951</TotalTime>
  <Words>2199</Words>
  <Application>Microsoft Office PowerPoint</Application>
  <PresentationFormat>Panorámica</PresentationFormat>
  <Paragraphs>227</Paragraphs>
  <Slides>44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44</vt:i4>
      </vt:variant>
    </vt:vector>
  </HeadingPairs>
  <TitlesOfParts>
    <vt:vector size="48" baseType="lpstr">
      <vt:lpstr>Arial</vt:lpstr>
      <vt:lpstr>Corbel</vt:lpstr>
      <vt:lpstr>Tahoma</vt:lpstr>
      <vt:lpstr>Base</vt:lpstr>
      <vt:lpstr>Sesión II: CALENTAMIENTO TERRESTRE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Mediante un esquema defina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PROYECTO DE INVESTIGACION 1</dc:title>
  <dc:creator>DEPIS</dc:creator>
  <cp:lastModifiedBy>AEPIS01</cp:lastModifiedBy>
  <cp:revision>161</cp:revision>
  <dcterms:created xsi:type="dcterms:W3CDTF">2016-08-09T22:45:57Z</dcterms:created>
  <dcterms:modified xsi:type="dcterms:W3CDTF">2017-08-22T22:00:01Z</dcterms:modified>
</cp:coreProperties>
</file>