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81" r:id="rId20"/>
    <p:sldId id="285" r:id="rId21"/>
    <p:sldId id="282" r:id="rId22"/>
    <p:sldId id="28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00C-3583-48C4-A9EB-7F8B618998E5}" type="datetimeFigureOut">
              <a:rPr lang="es-PE" smtClean="0"/>
              <a:pPr/>
              <a:t>02/05/2016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CC18-B2B2-4115-AB57-B5027A130A7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498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00C-3583-48C4-A9EB-7F8B618998E5}" type="datetimeFigureOut">
              <a:rPr lang="es-PE" smtClean="0"/>
              <a:pPr/>
              <a:t>02/05/2016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CC18-B2B2-4115-AB57-B5027A130A7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563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00C-3583-48C4-A9EB-7F8B618998E5}" type="datetimeFigureOut">
              <a:rPr lang="es-PE" smtClean="0"/>
              <a:pPr/>
              <a:t>02/05/2016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CC18-B2B2-4115-AB57-B5027A130A7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882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00C-3583-48C4-A9EB-7F8B618998E5}" type="datetimeFigureOut">
              <a:rPr lang="es-PE" smtClean="0"/>
              <a:pPr/>
              <a:t>02/05/2016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CC18-B2B2-4115-AB57-B5027A130A7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8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00C-3583-48C4-A9EB-7F8B618998E5}" type="datetimeFigureOut">
              <a:rPr lang="es-PE" smtClean="0"/>
              <a:pPr/>
              <a:t>02/05/2016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CC18-B2B2-4115-AB57-B5027A130A7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670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00C-3583-48C4-A9EB-7F8B618998E5}" type="datetimeFigureOut">
              <a:rPr lang="es-PE" smtClean="0"/>
              <a:pPr/>
              <a:t>02/05/2016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CC18-B2B2-4115-AB57-B5027A130A7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6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00C-3583-48C4-A9EB-7F8B618998E5}" type="datetimeFigureOut">
              <a:rPr lang="es-PE" smtClean="0"/>
              <a:pPr/>
              <a:t>02/05/2016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CC18-B2B2-4115-AB57-B5027A130A7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015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00C-3583-48C4-A9EB-7F8B618998E5}" type="datetimeFigureOut">
              <a:rPr lang="es-PE" smtClean="0"/>
              <a:pPr/>
              <a:t>02/05/2016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CC18-B2B2-4115-AB57-B5027A130A7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858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00C-3583-48C4-A9EB-7F8B618998E5}" type="datetimeFigureOut">
              <a:rPr lang="es-PE" smtClean="0"/>
              <a:pPr/>
              <a:t>02/05/2016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CC18-B2B2-4115-AB57-B5027A130A7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236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00C-3583-48C4-A9EB-7F8B618998E5}" type="datetimeFigureOut">
              <a:rPr lang="es-PE" smtClean="0"/>
              <a:pPr/>
              <a:t>02/05/2016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CC18-B2B2-4115-AB57-B5027A130A7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759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00C-3583-48C4-A9EB-7F8B618998E5}" type="datetimeFigureOut">
              <a:rPr lang="es-PE" smtClean="0"/>
              <a:pPr/>
              <a:t>02/05/2016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CC18-B2B2-4115-AB57-B5027A130A7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987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700C-3583-48C4-A9EB-7F8B618998E5}" type="datetimeFigureOut">
              <a:rPr lang="es-PE" smtClean="0"/>
              <a:pPr/>
              <a:t>02/05/2016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CC18-B2B2-4115-AB57-B5027A130A7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34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smtClean="0"/>
              <a:t>Universidad Privada de Tacna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smtClean="0">
                <a:solidFill>
                  <a:schemeClr val="tx1"/>
                </a:solidFill>
              </a:rPr>
              <a:t>Asignatura: Estadística y Probabilidades</a:t>
            </a:r>
          </a:p>
          <a:p>
            <a:r>
              <a:rPr lang="es-PE" dirty="0" smtClean="0">
                <a:solidFill>
                  <a:schemeClr val="tx1"/>
                </a:solidFill>
              </a:rPr>
              <a:t>Tema : Mediciones estadísticas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2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PE" dirty="0" smtClean="0"/>
              <a:t>La Mediana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>
                <a:normAutofit fontScale="92500" lnSpcReduction="20000"/>
              </a:bodyPr>
              <a:lstStyle/>
              <a:p>
                <a:r>
                  <a:rPr lang="es-PE" dirty="0" smtClean="0"/>
                  <a:t>La mediana es aquella medida estadística que  divide una distribución de datos  en dos partes proporcionales, De tal modo que el 50% de los datos se ubican por debajo y el otro 50% están por encima de la misma.</a:t>
                </a:r>
              </a:p>
              <a:p>
                <a:r>
                  <a:rPr lang="es-PE" dirty="0" smtClean="0"/>
                  <a:t>A) Para datos simple Cuando se tiene una distribución de datos non agrupados es decir de datos simples, la mediana es aquel valor que se ubica en la posición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/>
                          </a:rPr>
                          <m:t>𝑛</m:t>
                        </m:r>
                        <m:r>
                          <a:rPr lang="es-PE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s-PE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s-PE" dirty="0" smtClean="0"/>
                  <a:t> . Por ejemplo se tenemos una serie de números como: 40,45,48,50,52,el valor de la mediana es el valor 48, dado que se ubica en la, posición 3°</a:t>
                </a:r>
              </a:p>
              <a:p>
                <a:endParaRPr lang="es-PE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PE" dirty="0" smtClean="0"/>
              <a:t>Mediana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es-PE" dirty="0" smtClean="0"/>
                  <a:t>La mediana para datos agrupados o clasificados en tablas de frecuencia, se sigue la siguiente rutina:</a:t>
                </a:r>
              </a:p>
              <a:p>
                <a:pPr algn="just"/>
                <a:r>
                  <a:rPr lang="es-PE" dirty="0" smtClean="0"/>
                  <a:t>1° Calcular las frecuencias acumuladas F</a:t>
                </a:r>
                <a:r>
                  <a:rPr lang="es-PE" baseline="-25000" dirty="0" smtClean="0"/>
                  <a:t>i</a:t>
                </a:r>
                <a:r>
                  <a:rPr lang="es-PE" dirty="0" smtClean="0"/>
                  <a:t> </a:t>
                </a:r>
              </a:p>
              <a:p>
                <a:pPr algn="just"/>
                <a:r>
                  <a:rPr lang="es-PE" dirty="0" smtClean="0"/>
                  <a:t>2° Calcular el punto de posicionamiento de la mediana mediante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s-PE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s-PE" dirty="0" smtClean="0"/>
                  <a:t> </a:t>
                </a:r>
              </a:p>
              <a:p>
                <a:pPr algn="just"/>
                <a:r>
                  <a:rPr lang="es-PE" dirty="0" smtClean="0"/>
                  <a:t>3° Seleccionar la clase mediana ubicando el valor calculado en 2°, en la frecuencia acumulada que la contenga.</a:t>
                </a:r>
              </a:p>
              <a:p>
                <a:pPr algn="just"/>
                <a:r>
                  <a:rPr lang="es-PE" dirty="0" smtClean="0"/>
                  <a:t>4° Usar la fórmula:</a:t>
                </a:r>
              </a:p>
              <a:p>
                <a14:m>
                  <m:oMath xmlns:m="http://schemas.openxmlformats.org/officeDocument/2006/math">
                    <m:r>
                      <a:rPr lang="es-PE" b="0" i="1" smtClean="0">
                        <a:latin typeface="Cambria Math"/>
                      </a:rPr>
                      <m:t>𝑀𝑒</m:t>
                    </m:r>
                    <m:r>
                      <a:rPr lang="es-P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PE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s-PE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s-PE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s-PE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PE" b="0" i="1" smtClean="0">
                        <a:latin typeface="Cambria Math"/>
                      </a:rPr>
                      <m:t>∗(</m:t>
                    </m:r>
                    <m:r>
                      <a:rPr lang="es-PE" b="0" i="1" smtClean="0">
                        <a:latin typeface="Cambria Math"/>
                      </a:rPr>
                      <m:t>𝐶</m:t>
                    </m:r>
                    <m:r>
                      <a:rPr lang="es-PE" b="0" i="1" smtClean="0">
                        <a:latin typeface="Cambria Math"/>
                      </a:rPr>
                      <m:t>)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6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PE" dirty="0" smtClean="0"/>
              <a:t>Los </a:t>
            </a:r>
            <a:r>
              <a:rPr lang="es-PE" dirty="0" err="1" smtClean="0"/>
              <a:t>Cuantiles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es-PE" dirty="0" smtClean="0"/>
                  <a:t>Son medidas de posición que dividen una distribución de datos numéricos en cuatro, diez y cien partes proporcionalmente iguales</a:t>
                </a:r>
              </a:p>
              <a:p>
                <a:r>
                  <a:rPr lang="es-PE" dirty="0" smtClean="0">
                    <a:latin typeface="Algerian" pitchFamily="82" charset="0"/>
                  </a:rPr>
                  <a:t>Cuartiles: S</a:t>
                </a:r>
                <a:r>
                  <a:rPr lang="es-PE" dirty="0" smtClean="0"/>
                  <a:t>e calcula el punto de posicionamiento(</a:t>
                </a:r>
                <a:r>
                  <a:rPr lang="es-PE" dirty="0" err="1" smtClean="0"/>
                  <a:t>pp</a:t>
                </a:r>
                <a:r>
                  <a:rPr lang="es-PE" dirty="0" smtClean="0"/>
                  <a:t>) de los cuartiles mediante:</a:t>
                </a:r>
              </a:p>
              <a:p>
                <a:r>
                  <a:rPr lang="es-PE" dirty="0" smtClean="0"/>
                  <a:t>ppQ1</a:t>
                </a:r>
                <a:r>
                  <a:rPr lang="es-PE" dirty="0" smtClean="0">
                    <a:latin typeface="Algerian" pitchFamily="82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s-PE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s-PE" dirty="0" smtClean="0">
                  <a:latin typeface="Algerian" pitchFamily="82" charset="0"/>
                </a:endParaRPr>
              </a:p>
              <a:p>
                <a:r>
                  <a:rPr lang="es-PE" dirty="0" smtClean="0"/>
                  <a:t>ppQ3=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/>
                          </a:rPr>
                          <m:t>3</m:t>
                        </m:r>
                        <m:r>
                          <a:rPr lang="es-PE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s-PE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s-PE" dirty="0" smtClean="0"/>
                  <a:t> </a:t>
                </a:r>
              </a:p>
              <a:p>
                <a:r>
                  <a:rPr lang="es-PE" dirty="0" smtClean="0"/>
                  <a:t>La fórmula de los cuartiles: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P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PE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/>
                              </a:rPr>
                              <m:t>𝑖𝑁</m:t>
                            </m:r>
                          </m:num>
                          <m:den>
                            <m:r>
                              <a:rPr lang="es-PE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s-PE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s-PE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PE" b="0" i="1" smtClean="0">
                        <a:latin typeface="Cambria Math"/>
                      </a:rPr>
                      <m:t>∗(</m:t>
                    </m:r>
                    <m:r>
                      <a:rPr lang="es-PE" b="0" i="1" smtClean="0">
                        <a:latin typeface="Cambria Math"/>
                      </a:rPr>
                      <m:t>𝐶</m:t>
                    </m:r>
                    <m:r>
                      <a:rPr lang="es-PE" b="0" i="1" smtClean="0">
                        <a:latin typeface="Cambria Math"/>
                      </a:rPr>
                      <m:t>)</m:t>
                    </m:r>
                  </m:oMath>
                </a14:m>
                <a:endParaRPr lang="es-PE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err="1" smtClean="0"/>
              <a:t>Deciles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s-PE" dirty="0" smtClean="0"/>
                  <a:t>Son las medidas de posición que dividen la distribución en diez partes proporcionalmente iguales. Las expresiones para los puntos de posicionamiento son: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dirty="0" smtClean="0">
                            <a:latin typeface="Cambria Math"/>
                          </a:rPr>
                          <m:t>𝑝𝑝</m:t>
                        </m:r>
                      </m:e>
                      <m:sub>
                        <m:r>
                          <a:rPr lang="es-PE" b="0" i="1" dirty="0" smtClean="0">
                            <a:latin typeface="Cambria Math"/>
                          </a:rPr>
                          <m:t>𝐷</m:t>
                        </m:r>
                        <m:r>
                          <a:rPr lang="es-PE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E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s-PE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s-PE" b="0" i="1" smtClean="0">
                        <a:latin typeface="Cambria Math"/>
                      </a:rPr>
                      <m:t> </m:t>
                    </m:r>
                  </m:oMath>
                </a14:m>
                <a:endParaRPr lang="es-PE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𝑝𝑝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𝐷</m:t>
                        </m:r>
                        <m:r>
                          <a:rPr lang="es-PE" b="0" i="1" smtClean="0">
                            <a:latin typeface="Cambria Math"/>
                          </a:rPr>
                          <m:t>8</m:t>
                        </m:r>
                      </m:sub>
                    </m:sSub>
                    <m:r>
                      <a:rPr lang="es-P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/>
                          </a:rPr>
                          <m:t>8</m:t>
                        </m:r>
                        <m:r>
                          <a:rPr lang="es-PE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s-PE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es-PE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P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PE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/>
                              </a:rPr>
                              <m:t>𝑖𝑁</m:t>
                            </m:r>
                          </m:num>
                          <m:den>
                            <m:r>
                              <a:rPr lang="es-PE" b="0" i="1" smtClean="0">
                                <a:latin typeface="Cambria Math"/>
                              </a:rPr>
                              <m:t>10</m:t>
                            </m:r>
                          </m:den>
                        </m:f>
                        <m:r>
                          <a:rPr lang="es-PE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PE" b="0" i="1" smtClean="0">
                        <a:latin typeface="Cambria Math"/>
                      </a:rPr>
                      <m:t>∗(</m:t>
                    </m:r>
                    <m:r>
                      <a:rPr lang="es-PE" b="0" i="1" smtClean="0">
                        <a:latin typeface="Cambria Math"/>
                      </a:rPr>
                      <m:t>𝐶</m:t>
                    </m:r>
                    <m:r>
                      <a:rPr lang="es-PE" b="0" i="1" smtClean="0">
                        <a:latin typeface="Cambria Math"/>
                      </a:rPr>
                      <m:t>)</m:t>
                    </m:r>
                  </m:oMath>
                </a14:m>
                <a:endParaRPr lang="es-PE" dirty="0" smtClean="0"/>
              </a:p>
              <a:p>
                <a:r>
                  <a:rPr lang="es-PE" dirty="0" smtClean="0"/>
                  <a:t>Li: límite real inferior clase elegida</a:t>
                </a:r>
              </a:p>
              <a:p>
                <a:r>
                  <a:rPr lang="es-PE" dirty="0" smtClean="0"/>
                  <a:t>C: amplitud de la clase </a:t>
                </a:r>
                <a:endParaRPr lang="es-PE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0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smtClean="0"/>
              <a:t>Percentiles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fontScale="92500"/>
              </a:bodyPr>
              <a:lstStyle/>
              <a:p>
                <a:r>
                  <a:rPr lang="es-PE" dirty="0" smtClean="0"/>
                  <a:t>Son las medidas de posición que divide la distribución en cien partes proporcionalmente iguales.</a:t>
                </a:r>
              </a:p>
              <a:p>
                <a:r>
                  <a:rPr lang="es-PE" dirty="0" smtClean="0"/>
                  <a:t>Las expresiones del punto de posicionamiento son: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𝑝𝑝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𝑃</m:t>
                        </m:r>
                        <m:r>
                          <a:rPr lang="es-P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P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s-PE" b="0" i="1" smtClean="0">
                            <a:latin typeface="Cambria Math"/>
                          </a:rPr>
                          <m:t>100</m:t>
                        </m:r>
                      </m:den>
                    </m:f>
                  </m:oMath>
                </a14:m>
                <a:r>
                  <a:rPr lang="es-PE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𝑝𝑝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𝑃</m:t>
                        </m:r>
                        <m:r>
                          <a:rPr lang="es-PE" b="0" i="1" smtClean="0">
                            <a:latin typeface="Cambria Math"/>
                          </a:rPr>
                          <m:t>80</m:t>
                        </m:r>
                      </m:sub>
                    </m:sSub>
                    <m:r>
                      <a:rPr lang="es-P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/>
                          </a:rPr>
                          <m:t>80</m:t>
                        </m:r>
                        <m:r>
                          <a:rPr lang="es-PE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s-PE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es-PE" dirty="0" smtClean="0"/>
                  <a:t>, la formula 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P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PE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/>
                              </a:rPr>
                              <m:t>𝑖𝑁</m:t>
                            </m:r>
                          </m:num>
                          <m:den>
                            <m:r>
                              <a:rPr lang="es-PE" b="0" i="1" smtClean="0">
                                <a:latin typeface="Cambria Math"/>
                              </a:rPr>
                              <m:t>100</m:t>
                            </m:r>
                          </m:den>
                        </m:f>
                        <m:r>
                          <a:rPr lang="es-PE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PE" b="0" i="1" smtClean="0">
                        <a:latin typeface="Cambria Math"/>
                      </a:rPr>
                      <m:t>+(</m:t>
                    </m:r>
                    <m:r>
                      <a:rPr lang="es-PE" b="0" i="1" smtClean="0">
                        <a:latin typeface="Cambria Math"/>
                      </a:rPr>
                      <m:t>𝐶</m:t>
                    </m:r>
                    <m:r>
                      <a:rPr lang="es-PE" b="0" i="1" smtClean="0">
                        <a:latin typeface="Cambria Math"/>
                      </a:rPr>
                      <m:t>)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smtClean="0"/>
              <a:t>MEDIDAS DE VARIABILIDAD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s-PE" dirty="0" smtClean="0"/>
                  <a:t>Entre estas medidas existen varias: El Rango, La desviación media, la varianza, Desviación estándar, Coeficiente de variabilidad. Las dos medidas más importantes para el curso son, la varianza y la desviación estándar.</a:t>
                </a:r>
              </a:p>
              <a:p>
                <a:pPr algn="just"/>
                <a:r>
                  <a:rPr lang="es-PE" dirty="0" smtClean="0"/>
                  <a:t>La varianza. Es el promedio de las diferencias al cuadrado, de los valores observados respecto de la media. La expresión de acuerdo a la definición es:</a:t>
                </a:r>
              </a:p>
              <a:p>
                <a:pPr algn="just"/>
                <a:r>
                  <a:rPr lang="es-PE" dirty="0" smtClean="0"/>
                  <a:t>V(x)=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s-PE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P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PE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s-PE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s-PE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PE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s-PE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PE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s-PE" b="0" i="1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PE" dirty="0" smtClean="0"/>
                  <a:t> </a:t>
                </a:r>
              </a:p>
              <a:p>
                <a:pPr algn="just"/>
                <a:r>
                  <a:rPr lang="es-PE" dirty="0" smtClean="0"/>
                  <a:t>La varianza es el estadígrafo de variación  más importante  que asociado a la media aritmética se constituye en uno de los pilares fundamentales  de la construcción de la estadística.</a:t>
                </a:r>
                <a:endParaRPr lang="es-PE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1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smtClean="0"/>
              <a:t>La varianza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s-PE" dirty="0" smtClean="0"/>
                  <a:t>Para datos agrupados en una tabla de frecuencia la varianza es: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s-PE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P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PE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s-PE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s-PE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PE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s-PE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PE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PE" b="0" i="1" smtClean="0">
                                <a:latin typeface="Cambria Math"/>
                              </a:rPr>
                              <m:t>∗</m:t>
                            </m:r>
                            <m:r>
                              <a:rPr lang="es-PE" b="0" i="1" smtClean="0">
                                <a:latin typeface="Cambria Math"/>
                              </a:rPr>
                              <m:t>𝑓</m:t>
                            </m:r>
                          </m:e>
                        </m:nary>
                      </m:num>
                      <m:den>
                        <m:r>
                          <a:rPr lang="es-PE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s-PE" dirty="0" smtClean="0"/>
                  <a:t>  </a:t>
                </a:r>
              </a:p>
              <a:p>
                <a:pPr marL="457200" lvl="1" indent="0">
                  <a:buNone/>
                </a:pPr>
                <a:r>
                  <a:rPr lang="es-PE" dirty="0" smtClean="0"/>
                  <a:t>Fórmulas amigables de la varianza</a:t>
                </a:r>
              </a:p>
              <a:p>
                <a:pPr marL="457200" lvl="1" indent="0">
                  <a:buNone/>
                </a:pPr>
                <a:r>
                  <a:rPr lang="es-PE" dirty="0" smtClean="0"/>
                  <a:t>a) Para datos no agrupados: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s-PE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P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PE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s-PE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s-PE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s-PE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s-PE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s-PE" dirty="0" smtClean="0"/>
              </a:p>
              <a:p>
                <a:pPr marL="457200" lvl="1" indent="0">
                  <a:buNone/>
                </a:pPr>
                <a:r>
                  <a:rPr lang="es-PE" dirty="0" smtClean="0"/>
                  <a:t>b) Para datos agrupados: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s-PE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PE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PE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s-PE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PE" b="0" i="1" smtClean="0">
                                <a:latin typeface="Cambria Math"/>
                              </a:rPr>
                              <m:t>∗</m:t>
                            </m:r>
                            <m:r>
                              <a:rPr lang="es-PE" b="0" i="1" smtClean="0">
                                <a:latin typeface="Cambria Math"/>
                              </a:rPr>
                              <m:t>𝑓</m:t>
                            </m:r>
                          </m:e>
                        </m:nary>
                      </m:num>
                      <m:den>
                        <m:r>
                          <a:rPr lang="es-PE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s-PE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E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s-PE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s-PE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9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smtClean="0"/>
              <a:t>OTRAS FORMULAS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r>
                  <a:rPr lang="es-PE" dirty="0" smtClean="0"/>
                  <a:t>Para datos no agrupados de una muestra:</a:t>
                </a:r>
              </a:p>
              <a:p>
                <a:r>
                  <a:rPr lang="es-PE" dirty="0" smtClean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s-PE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P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PE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PE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PE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PE" b="0" i="1" smtClean="0">
                                    <a:latin typeface="Cambria Math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s-PE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s-PE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s-PE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PE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s-PE" b="0" i="1" smtClean="0">
                                <a:latin typeface="Cambria Math"/>
                              </a:rPr>
                              <m:t>𝑛</m:t>
                            </m:r>
                          </m:e>
                        </m:nary>
                      </m:num>
                      <m:den>
                        <m:r>
                          <a:rPr lang="es-PE" b="0" i="1" smtClean="0">
                            <a:latin typeface="Cambria Math"/>
                          </a:rPr>
                          <m:t>𝑛</m:t>
                        </m:r>
                        <m:r>
                          <a:rPr lang="es-PE" b="0" i="1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s-PE" dirty="0" smtClean="0"/>
                  <a:t> </a:t>
                </a:r>
              </a:p>
              <a:p>
                <a:r>
                  <a:rPr lang="es-PE" dirty="0" smtClean="0"/>
                  <a:t>Para datos agrupados de una muestra se tiene:</a:t>
                </a:r>
              </a:p>
              <a:p>
                <a:r>
                  <a:rPr lang="es-PE" dirty="0" smtClean="0"/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s-PE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P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PE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s-PE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PE" b="0" i="1" smtClean="0">
                                <a:latin typeface="Cambria Math"/>
                              </a:rPr>
                              <m:t>∗</m:t>
                            </m:r>
                            <m:r>
                              <a:rPr lang="es-PE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s-PE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PE" b="0" i="1" smtClean="0">
                                    <a:latin typeface="Cambria Math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s-PE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s-PE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s-PE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s-PE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s-PE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PE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s-PE" b="0" i="1" smtClean="0">
                                <a:latin typeface="Cambria Math"/>
                              </a:rPr>
                              <m:t>𝑛</m:t>
                            </m:r>
                          </m:e>
                        </m:nary>
                      </m:num>
                      <m:den>
                        <m:r>
                          <a:rPr lang="es-PE" b="0" i="1" smtClean="0">
                            <a:latin typeface="Cambria Math"/>
                          </a:rPr>
                          <m:t>𝑛</m:t>
                        </m:r>
                        <m:r>
                          <a:rPr lang="es-PE" b="0" i="1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s-PE" dirty="0" smtClean="0"/>
              </a:p>
              <a:p>
                <a:r>
                  <a:rPr lang="es-PE" dirty="0" smtClean="0"/>
                  <a:t>Donde: x es la marca de clase</a:t>
                </a:r>
              </a:p>
              <a:p>
                <a:r>
                  <a:rPr lang="es-PE" dirty="0"/>
                  <a:t>f</a:t>
                </a:r>
                <a:r>
                  <a:rPr lang="es-PE" dirty="0" smtClean="0"/>
                  <a:t>, frecuencias absolutas simple</a:t>
                </a:r>
              </a:p>
              <a:p>
                <a:r>
                  <a:rPr lang="es-PE" dirty="0" smtClean="0"/>
                  <a:t>n: número de intervalos o categorías</a:t>
                </a:r>
                <a:endParaRPr lang="es-PE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95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PE" dirty="0" smtClean="0"/>
              <a:t>La desviación estándar o desviación típica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just"/>
                <a:r>
                  <a:rPr lang="es-PE" dirty="0" smtClean="0"/>
                  <a:t>Este es una medida que se emplea en toda la inferencia estadística por se la medida autentica para interpretar los resultados de laos experimentos.</a:t>
                </a:r>
              </a:p>
              <a:p>
                <a:pPr algn="just"/>
                <a:r>
                  <a:rPr lang="es-PE" dirty="0" smtClean="0"/>
                  <a:t>Se define como la raíz cuadrada de la varianza entonces la </a:t>
                </a:r>
                <a:r>
                  <a:rPr lang="es-PE" dirty="0" err="1" smtClean="0"/>
                  <a:t>d.e</a:t>
                </a:r>
                <a:r>
                  <a:rPr lang="es-PE" dirty="0" smtClean="0"/>
                  <a:t>. es: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PE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s-PE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s-PE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s-PE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s-PE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s-PE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7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smtClean="0"/>
              <a:t>Usos de la desviación estándar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s-PE" dirty="0" smtClean="0"/>
                  <a:t>1. Regla de la Normal. « Si en una distribución simétrica medimos una unidad estándar a partir de la media la proporción de datos que cae en el intervalo 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s-PE" i="1" smtClean="0">
                        <a:latin typeface="Cambria Math"/>
                        <a:ea typeface="Cambria Math"/>
                      </a:rPr>
                      <m:t>±1</m:t>
                    </m:r>
                    <m:r>
                      <a:rPr lang="es-PE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s-PE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s-PE" b="0" i="1" smtClean="0">
                        <a:latin typeface="Cambria Math"/>
                        <a:ea typeface="Cambria Math"/>
                      </a:rPr>
                      <m:t>𝑒𝑠</m:t>
                    </m:r>
                  </m:oMath>
                </a14:m>
                <a:r>
                  <a:rPr lang="es-PE" dirty="0" smtClean="0"/>
                  <a:t> del 68.26%, si medimos dos unidades estándar a partir de la media la proporción de datos que caerá en el intervalo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s-PE" i="1">
                        <a:latin typeface="Cambria Math"/>
                        <a:ea typeface="Cambria Math"/>
                      </a:rPr>
                      <m:t>±2</m:t>
                    </m:r>
                    <m:r>
                      <a:rPr lang="es-PE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s-PE" dirty="0" smtClean="0"/>
                  <a:t>, es de 95.44%. Si medimos 3 unidades estándar a partir de la media la proporción de datos que caerá en el intervalo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s-PE" i="1">
                        <a:latin typeface="Cambria Math"/>
                        <a:ea typeface="Cambria Math"/>
                      </a:rPr>
                      <m:t>±3</m:t>
                    </m:r>
                    <m:r>
                      <a:rPr lang="es-PE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s-PE" dirty="0" smtClean="0"/>
                  <a:t>,  es de 99.74%, es decir, casi el 100%</a:t>
                </a:r>
                <a:endParaRPr lang="es-PE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6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smtClean="0"/>
              <a:t>Medidas Estadísticas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700808"/>
            <a:ext cx="8229600" cy="45259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s-PE" dirty="0" smtClean="0"/>
              <a:t>A) Medidas de Posición o de tendencia central</a:t>
            </a:r>
          </a:p>
          <a:p>
            <a:r>
              <a:rPr lang="es-PE" dirty="0" smtClean="0"/>
              <a:t>B) medidas de variación</a:t>
            </a:r>
          </a:p>
          <a:p>
            <a:r>
              <a:rPr lang="es-PE" dirty="0" smtClean="0"/>
              <a:t>C) medidas de deformación o Asimetría</a:t>
            </a:r>
          </a:p>
          <a:p>
            <a:r>
              <a:rPr lang="es-PE" dirty="0" smtClean="0"/>
              <a:t>D) Medias de Apuntamiento o </a:t>
            </a:r>
            <a:r>
              <a:rPr lang="es-PE" dirty="0" err="1" smtClean="0"/>
              <a:t>Kurtosis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408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smtClean="0"/>
              <a:t>Ejemplo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es-PE" dirty="0" smtClean="0"/>
              <a:t>Si se realiza un registro de 500 empresas industriales dedicados a la manufactura. Después de preguntar a un grupo de trabajadores por su salario promedio mensual, este resulta igual a 1500 nuevos soles, con una desviación estándar de 100. Cuántas empresas pagarán a sus trabajadores: </a:t>
            </a:r>
          </a:p>
          <a:p>
            <a:r>
              <a:rPr lang="es-PE" dirty="0" smtClean="0"/>
              <a:t>A. entre (1400 y 1600)?</a:t>
            </a:r>
          </a:p>
          <a:p>
            <a:r>
              <a:rPr lang="es-PE" dirty="0" smtClean="0"/>
              <a:t>B. entre(1300 y 1700)?</a:t>
            </a:r>
          </a:p>
          <a:p>
            <a:r>
              <a:rPr lang="es-PE" dirty="0" smtClean="0"/>
              <a:t>c). Entre (1200 y 1800)?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5930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smtClean="0"/>
              <a:t>Teorema de </a:t>
            </a:r>
            <a:r>
              <a:rPr lang="es-PE" dirty="0" err="1" smtClean="0"/>
              <a:t>Tchebyshev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just"/>
                <a:r>
                  <a:rPr lang="es-PE" dirty="0" smtClean="0"/>
                  <a:t>« La proporción de cualquier conjunto de valores que caerá dentro de k desviaciones estándar  medidos a partir de la media es al menos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/>
                      </a:rPr>
                      <m:t>(1−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s-PE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PE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s-PE" dirty="0" smtClean="0"/>
                  <a:t> en la cual k es cualquier número mayor que 1»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PE" b="0" i="1" smtClean="0">
                        <a:latin typeface="Cambria Math"/>
                      </a:rPr>
                      <m:t>𝑃</m:t>
                    </m:r>
                    <m:r>
                      <a:rPr lang="es-PE" b="0" i="1" smtClean="0">
                        <a:latin typeface="Cambria Math"/>
                      </a:rPr>
                      <m:t>(/</m:t>
                    </m:r>
                    <m:r>
                      <a:rPr lang="es-PE" b="0" i="1" smtClean="0">
                        <a:latin typeface="Cambria Math"/>
                      </a:rPr>
                      <m:t>𝑋</m:t>
                    </m:r>
                    <m:r>
                      <a:rPr lang="es-PE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s-PE" b="0" i="1" smtClean="0">
                        <a:latin typeface="Cambria Math"/>
                      </a:rPr>
                      <m:t>/</m:t>
                    </m:r>
                    <m:r>
                      <a:rPr lang="es-PE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s-PE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s-PE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s-PE" b="0" i="1" smtClean="0">
                        <a:latin typeface="Cambria Math"/>
                        <a:ea typeface="Cambria Math"/>
                      </a:rPr>
                      <m:t>)≥(1−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PE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s-PE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s-PE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PE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5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smtClean="0"/>
              <a:t>Ejemplo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es-PE" dirty="0"/>
              <a:t>Si tenemos una distribución de datos numéricos cuya media es de 1000, con una desviación estándar de 60. </a:t>
            </a:r>
            <a:r>
              <a:rPr lang="es-PE" dirty="0" smtClean="0"/>
              <a:t>De acuerdo con el teorema de </a:t>
            </a:r>
            <a:r>
              <a:rPr lang="es-PE" dirty="0" err="1" smtClean="0"/>
              <a:t>Tchebysheff</a:t>
            </a:r>
            <a:r>
              <a:rPr lang="es-PE" dirty="0" smtClean="0"/>
              <a:t>. Qué </a:t>
            </a:r>
            <a:r>
              <a:rPr lang="es-PE" dirty="0"/>
              <a:t>porcentaje de </a:t>
            </a:r>
            <a:r>
              <a:rPr lang="es-PE" dirty="0" smtClean="0"/>
              <a:t>datos </a:t>
            </a:r>
            <a:r>
              <a:rPr lang="es-PE" dirty="0"/>
              <a:t>caerá:</a:t>
            </a:r>
          </a:p>
          <a:p>
            <a:r>
              <a:rPr lang="es-PE" dirty="0"/>
              <a:t>A) Entre (880 y 1120)?</a:t>
            </a:r>
          </a:p>
          <a:p>
            <a:r>
              <a:rPr lang="es-PE" dirty="0"/>
              <a:t>B) entre (700 y 1240)?</a:t>
            </a:r>
          </a:p>
          <a:p>
            <a:r>
              <a:rPr lang="es-PE" dirty="0"/>
              <a:t>C) entre (760 y 1180)?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586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smtClean="0"/>
              <a:t>Ejemplo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algn="just"/>
            <a:r>
              <a:rPr lang="es-PE" dirty="0" smtClean="0"/>
              <a:t>La siguiente tabla se refiere al número de empresas de una feria internacional, por ventas mensuales( en miles de </a:t>
            </a:r>
            <a:r>
              <a:rPr lang="es-PE" dirty="0" err="1" smtClean="0"/>
              <a:t>us$</a:t>
            </a:r>
            <a:r>
              <a:rPr lang="es-PE" dirty="0" smtClean="0"/>
              <a:t>)</a:t>
            </a:r>
          </a:p>
          <a:p>
            <a:r>
              <a:rPr lang="es-PE" u="sng" dirty="0" smtClean="0"/>
              <a:t>Venta	           N° EE</a:t>
            </a:r>
          </a:p>
          <a:p>
            <a:r>
              <a:rPr lang="es-PE" dirty="0" smtClean="0"/>
              <a:t>400-500		50</a:t>
            </a:r>
          </a:p>
          <a:p>
            <a:r>
              <a:rPr lang="es-PE" dirty="0" smtClean="0"/>
              <a:t>500-600		100</a:t>
            </a:r>
          </a:p>
          <a:p>
            <a:r>
              <a:rPr lang="es-PE" dirty="0" smtClean="0"/>
              <a:t>600-700		120</a:t>
            </a:r>
          </a:p>
          <a:p>
            <a:r>
              <a:rPr lang="es-PE" dirty="0" smtClean="0"/>
              <a:t>700-800		150</a:t>
            </a:r>
          </a:p>
          <a:p>
            <a:r>
              <a:rPr lang="es-PE" dirty="0" smtClean="0"/>
              <a:t>800-900		300</a:t>
            </a:r>
          </a:p>
          <a:p>
            <a:r>
              <a:rPr lang="es-PE" dirty="0" smtClean="0"/>
              <a:t>900-1000		400</a:t>
            </a:r>
          </a:p>
          <a:p>
            <a:r>
              <a:rPr lang="es-PE" dirty="0" smtClean="0"/>
              <a:t>1000-1200		200</a:t>
            </a:r>
          </a:p>
          <a:p>
            <a:r>
              <a:rPr lang="es-PE" u="sng" dirty="0" smtClean="0"/>
              <a:t>1200-1400		100</a:t>
            </a:r>
            <a:endParaRPr lang="es-PE" u="sng" dirty="0"/>
          </a:p>
        </p:txBody>
      </p:sp>
    </p:spTree>
    <p:extLst>
      <p:ext uri="{BB962C8B-B14F-4D97-AF65-F5344CB8AC3E}">
        <p14:creationId xmlns:p14="http://schemas.microsoft.com/office/powerpoint/2010/main" val="27117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smtClean="0"/>
              <a:t>Calcule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s-PE" dirty="0" smtClean="0"/>
                  <a:t>1° La media aritmética</a:t>
                </a:r>
              </a:p>
              <a:p>
                <a:pPr marL="0" indent="0">
                  <a:buNone/>
                </a:pPr>
                <a:r>
                  <a:rPr lang="es-PE" dirty="0" smtClean="0"/>
                  <a:t>2° la mediana</a:t>
                </a:r>
              </a:p>
              <a:p>
                <a:pPr marL="0" indent="0">
                  <a:buNone/>
                </a:pPr>
                <a:r>
                  <a:rPr lang="es-PE" dirty="0" smtClean="0"/>
                  <a:t>3° La moda</a:t>
                </a:r>
              </a:p>
              <a:p>
                <a:pPr marL="0" indent="0">
                  <a:buNone/>
                </a:pPr>
                <a:r>
                  <a:rPr lang="es-PE" dirty="0" smtClean="0"/>
                  <a:t>4° El percentil 45</a:t>
                </a:r>
              </a:p>
              <a:p>
                <a:pPr marL="0" indent="0">
                  <a:buNone/>
                </a:pPr>
                <a:r>
                  <a:rPr lang="es-PE" dirty="0" smtClean="0"/>
                  <a:t>5° El percentil 90</a:t>
                </a:r>
              </a:p>
              <a:p>
                <a:pPr marL="0" indent="0">
                  <a:buNone/>
                </a:pPr>
                <a:r>
                  <a:rPr lang="es-PE" dirty="0" smtClean="0"/>
                  <a:t>6° La varianza</a:t>
                </a:r>
              </a:p>
              <a:p>
                <a:pPr marL="0" indent="0">
                  <a:buNone/>
                </a:pPr>
                <a:r>
                  <a:rPr lang="es-PE" dirty="0" smtClean="0"/>
                  <a:t>7° La desviación estándar</a:t>
                </a:r>
              </a:p>
              <a:p>
                <a:pPr marL="0" indent="0">
                  <a:buNone/>
                </a:pPr>
                <a:r>
                  <a:rPr lang="es-PE" dirty="0" smtClean="0"/>
                  <a:t>8° De acuerdo al teorema de </a:t>
                </a:r>
                <a:r>
                  <a:rPr lang="es-PE" dirty="0" err="1" smtClean="0"/>
                  <a:t>Tchebyshev</a:t>
                </a:r>
                <a:r>
                  <a:rPr lang="es-PE" dirty="0" smtClean="0"/>
                  <a:t>, ¿que proporción de datos  caerá en el intervalo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s-PE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s-PE" b="0" i="1" smtClean="0">
                        <a:latin typeface="Cambria Math"/>
                        <a:ea typeface="Cambria Math"/>
                      </a:rPr>
                      <m:t>3</m:t>
                    </m:r>
                    <m:r>
                      <a:rPr lang="es-PE" b="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s-PE" dirty="0" smtClean="0"/>
                  <a:t> ?</a:t>
                </a:r>
                <a:endParaRPr lang="es-PE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2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smtClean="0"/>
              <a:t>Medidas de deformación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s-PE" dirty="0" smtClean="0"/>
                  <a:t>Son aquellas medidas que miden la simetría o asimetría de las distribuciones. La deformación se determina comparando con la forma de la curva normal</a:t>
                </a:r>
              </a:p>
              <a:p>
                <a:r>
                  <a:rPr lang="es-PE" dirty="0" smtClean="0"/>
                  <a:t>Las medidas de asimetría son:</a:t>
                </a:r>
              </a:p>
              <a:p>
                <a:r>
                  <a:rPr lang="es-PE" dirty="0" smtClean="0"/>
                  <a:t>El primer coeficiente de asimetría de Pearson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𝐴𝑆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P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s-PE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s-PE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</m:oMath>
                </a14:m>
                <a:endParaRPr lang="es-PE" dirty="0" smtClean="0"/>
              </a:p>
              <a:p>
                <a:r>
                  <a:rPr lang="es-PE" dirty="0" smtClean="0"/>
                  <a:t>El segundo coeficiente de asimetría de Pearson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𝐴𝑆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P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/>
                          </a:rPr>
                          <m:t>3(</m:t>
                        </m:r>
                        <m:acc>
                          <m:accPr>
                            <m:chr m:val="̅"/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s-PE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s-PE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s-PE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</m:oMath>
                </a14:m>
                <a:r>
                  <a:rPr lang="es-PE" dirty="0" smtClean="0"/>
                  <a:t> </a:t>
                </a:r>
              </a:p>
              <a:p>
                <a:r>
                  <a:rPr lang="es-PE" dirty="0" smtClean="0"/>
                  <a:t>Si </a:t>
                </a:r>
                <a14:m>
                  <m:oMath xmlns:m="http://schemas.openxmlformats.org/officeDocument/2006/math">
                    <m:r>
                      <a:rPr lang="es-PE" i="1" dirty="0" smtClean="0">
                        <a:latin typeface="Cambria Math"/>
                      </a:rPr>
                      <m:t>𝐴𝑆</m:t>
                    </m:r>
                    <m:r>
                      <a:rPr lang="es-PE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s-PE" dirty="0" smtClean="0"/>
                  <a:t> Asimetría (+) si </a:t>
                </a:r>
                <a14:m>
                  <m:oMath xmlns:m="http://schemas.openxmlformats.org/officeDocument/2006/math">
                    <m:r>
                      <a:rPr lang="es-PE" i="1" dirty="0" smtClean="0">
                        <a:latin typeface="Cambria Math"/>
                      </a:rPr>
                      <m:t>𝐴𝑆</m:t>
                    </m:r>
                    <m:r>
                      <a:rPr lang="es-PE" i="1" dirty="0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s-PE" dirty="0" smtClean="0"/>
                  <a:t> , Asimetría (-)</a:t>
                </a:r>
                <a:endParaRPr lang="es-PE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3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PE" dirty="0" smtClean="0"/>
              <a:t>Medidas de Apuntamiento o </a:t>
            </a:r>
            <a:r>
              <a:rPr lang="es-PE" dirty="0" err="1" smtClean="0"/>
              <a:t>Kurtosis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just"/>
                <a:r>
                  <a:rPr lang="es-PE" dirty="0" smtClean="0"/>
                  <a:t>Es el grado de apuntamiento de una distribución y se puede analizar comparando  la distribución con la forma de la curva normal.</a:t>
                </a:r>
              </a:p>
              <a:p>
                <a:pPr algn="just"/>
                <a:r>
                  <a:rPr lang="es-PE" dirty="0" smtClean="0"/>
                  <a:t>El coeficiente de </a:t>
                </a:r>
                <a:r>
                  <a:rPr lang="es-PE" dirty="0" err="1" smtClean="0"/>
                  <a:t>Kurtosis</a:t>
                </a:r>
                <a:r>
                  <a:rPr lang="es-PE" dirty="0" smtClean="0"/>
                  <a:t> es: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s-P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s-PE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s-PE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s-P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PE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s-PE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s-PE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PE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s-PE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PE" b="0" i="1" smtClean="0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s-PE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s-PE" dirty="0" smtClean="0"/>
                  <a:t>  </a:t>
                </a:r>
              </a:p>
              <a:p>
                <a:pPr algn="just"/>
                <a:r>
                  <a:rPr lang="es-PE" dirty="0" smtClean="0"/>
                  <a:t>Si </a:t>
                </a:r>
                <a14:m>
                  <m:oMath xmlns:m="http://schemas.openxmlformats.org/officeDocument/2006/math">
                    <m:r>
                      <a:rPr lang="es-PE" i="1" dirty="0" smtClean="0">
                        <a:latin typeface="Cambria Math"/>
                      </a:rPr>
                      <m:t>𝑎</m:t>
                    </m:r>
                    <m:r>
                      <a:rPr lang="es-PE" i="1" dirty="0" smtClean="0">
                        <a:latin typeface="Cambria Math"/>
                      </a:rPr>
                      <m:t>&gt; 3 </m:t>
                    </m:r>
                  </m:oMath>
                </a14:m>
                <a:r>
                  <a:rPr lang="es-PE" dirty="0" smtClean="0"/>
                  <a:t>leptok   </a:t>
                </a:r>
                <a14:m>
                  <m:oMath xmlns:m="http://schemas.openxmlformats.org/officeDocument/2006/math">
                    <m:r>
                      <a:rPr lang="es-PE" i="1" dirty="0" smtClean="0">
                        <a:latin typeface="Cambria Math"/>
                      </a:rPr>
                      <m:t>𝑎</m:t>
                    </m:r>
                    <m:r>
                      <a:rPr lang="es-PE" i="1" dirty="0" smtClean="0">
                        <a:latin typeface="Cambria Math"/>
                      </a:rPr>
                      <m:t>&lt;3</m:t>
                    </m:r>
                  </m:oMath>
                </a14:m>
                <a:r>
                  <a:rPr lang="es-PE" dirty="0" smtClean="0"/>
                  <a:t> </a:t>
                </a:r>
                <a:r>
                  <a:rPr lang="es-PE" dirty="0" err="1" smtClean="0"/>
                  <a:t>platik</a:t>
                </a:r>
                <a:r>
                  <a:rPr lang="es-PE" dirty="0" smtClean="0"/>
                  <a:t>  </a:t>
                </a:r>
                <a14:m>
                  <m:oMath xmlns:m="http://schemas.openxmlformats.org/officeDocument/2006/math">
                    <m:r>
                      <a:rPr lang="es-PE" i="1" dirty="0" smtClean="0">
                        <a:latin typeface="Cambria Math"/>
                      </a:rPr>
                      <m:t>𝑎</m:t>
                    </m:r>
                    <m:r>
                      <a:rPr lang="es-PE" i="1" dirty="0" smtClean="0">
                        <a:latin typeface="Cambria Math"/>
                      </a:rPr>
                      <m:t>= 0 </m:t>
                    </m:r>
                  </m:oMath>
                </a14:m>
                <a:r>
                  <a:rPr lang="es-PE" dirty="0" err="1" smtClean="0"/>
                  <a:t>mesok</a:t>
                </a:r>
                <a:endParaRPr lang="es-PE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5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smtClean="0"/>
              <a:t>Ejemplo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s-PE" dirty="0" smtClean="0"/>
              <a:t>Del ejemplo anterior:. Calcular </a:t>
            </a:r>
          </a:p>
          <a:p>
            <a:pPr marL="514350" indent="-514350">
              <a:buAutoNum type="alphaLcParenR"/>
            </a:pPr>
            <a:r>
              <a:rPr lang="es-PE" dirty="0" smtClean="0"/>
              <a:t>El primer y segundo coeficiente de asimetría de Pearson</a:t>
            </a:r>
          </a:p>
          <a:p>
            <a:pPr marL="514350" indent="-514350">
              <a:buAutoNum type="alphaLcParenR"/>
            </a:pPr>
            <a:r>
              <a:rPr lang="es-PE" dirty="0" smtClean="0"/>
              <a:t>El coeficiente de apuntamiento </a:t>
            </a:r>
          </a:p>
          <a:p>
            <a:pPr marL="514350" indent="-514350">
              <a:buAutoNum type="alphaLcParenR"/>
            </a:pPr>
            <a:r>
              <a:rPr lang="es-PE" dirty="0" smtClean="0"/>
              <a:t>Responder si la distribución es asimétrica + o asimétrica (-)</a:t>
            </a:r>
          </a:p>
          <a:p>
            <a:pPr marL="514350" indent="-514350">
              <a:buAutoNum type="alphaLcParenR"/>
            </a:pPr>
            <a:r>
              <a:rPr lang="es-PE" dirty="0" smtClean="0"/>
              <a:t>Responder si la distribución es </a:t>
            </a:r>
            <a:r>
              <a:rPr lang="es-PE" dirty="0" err="1" smtClean="0"/>
              <a:t>Leptokurtica</a:t>
            </a:r>
            <a:r>
              <a:rPr lang="es-PE" dirty="0" smtClean="0"/>
              <a:t> o </a:t>
            </a:r>
            <a:r>
              <a:rPr lang="es-PE" dirty="0" err="1" smtClean="0"/>
              <a:t>Platikurtica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504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smtClean="0"/>
              <a:t>Trabajo encargado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s-PE" dirty="0" smtClean="0"/>
              <a:t>Resolver los ejercicios propuestos del capítulo III del libro</a:t>
            </a:r>
          </a:p>
          <a:p>
            <a:r>
              <a:rPr lang="es-PE" dirty="0" smtClean="0"/>
              <a:t>ESTADÍSTICA </a:t>
            </a:r>
            <a:r>
              <a:rPr lang="es-PE" sz="2400" dirty="0" smtClean="0"/>
              <a:t>HERRAMIENTAS PARA EL DESARROLLO DE LAS </a:t>
            </a:r>
            <a:r>
              <a:rPr lang="es-PE" sz="2400" smtClean="0"/>
              <a:t>ORGANIZACIONES  que</a:t>
            </a:r>
            <a:r>
              <a:rPr lang="es-PE" smtClean="0"/>
              <a:t> </a:t>
            </a:r>
            <a:r>
              <a:rPr lang="es-PE" dirty="0" smtClean="0"/>
              <a:t>figura en el syllabus del curso.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437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smtClean="0"/>
              <a:t>Medidas de Tendencia Central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/>
            <a:r>
              <a:rPr lang="es-PE" dirty="0" smtClean="0"/>
              <a:t>Son estadígrafos que describe la posición que ocupa una distribución de frecuencia alrededor de un valor de la variable. Estos valores representan de manera resumida a una serie de datos o conjunto de observaciones.</a:t>
            </a:r>
          </a:p>
          <a:p>
            <a:pPr algn="just"/>
            <a:r>
              <a:rPr lang="es-PE" dirty="0" smtClean="0"/>
              <a:t>Las medidas de tendencia central son: La Media aritmética, la Mediana, los cuartiles, </a:t>
            </a:r>
            <a:r>
              <a:rPr lang="es-PE" dirty="0"/>
              <a:t>l</a:t>
            </a:r>
            <a:r>
              <a:rPr lang="es-PE" dirty="0" smtClean="0"/>
              <a:t>os </a:t>
            </a:r>
            <a:r>
              <a:rPr lang="es-PE" dirty="0" err="1" smtClean="0"/>
              <a:t>deciles</a:t>
            </a:r>
            <a:r>
              <a:rPr lang="es-PE" dirty="0" smtClean="0"/>
              <a:t>, los percentiles y la moda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389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smtClean="0"/>
              <a:t>La media aritmética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fontScale="92500"/>
              </a:bodyPr>
              <a:lstStyle/>
              <a:p>
                <a:pPr algn="just"/>
                <a:r>
                  <a:rPr lang="es-PE" dirty="0" smtClean="0"/>
                  <a:t>La media aritmética es la medida de posición más importante y más empleada y es conocida como promedio. En general la </a:t>
                </a:r>
                <a:r>
                  <a:rPr lang="es-PE" dirty="0" err="1" smtClean="0"/>
                  <a:t>mmedia</a:t>
                </a:r>
                <a:r>
                  <a:rPr lang="es-PE" dirty="0" smtClean="0"/>
                  <a:t> aritmética se calcula mediante: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PE" b="0" i="1" smtClean="0">
                        <a:latin typeface="Cambria Math"/>
                      </a:rPr>
                      <m:t>𝑀𝑒𝑑𝑖𝑎</m:t>
                    </m:r>
                    <m:r>
                      <a:rPr lang="es-P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/>
                          </a:rPr>
                          <m:t>𝑆𝑢𝑚𝑎</m:t>
                        </m:r>
                        <m:r>
                          <a:rPr lang="es-PE" b="0" i="1" smtClean="0">
                            <a:latin typeface="Cambria Math"/>
                          </a:rPr>
                          <m:t> </m:t>
                        </m:r>
                        <m:r>
                          <a:rPr lang="es-PE" b="0" i="1" smtClean="0">
                            <a:latin typeface="Cambria Math"/>
                          </a:rPr>
                          <m:t>𝑑𝑒</m:t>
                        </m:r>
                        <m:r>
                          <a:rPr lang="es-PE" b="0" i="1" smtClean="0">
                            <a:latin typeface="Cambria Math"/>
                          </a:rPr>
                          <m:t> </m:t>
                        </m:r>
                        <m:r>
                          <a:rPr lang="es-PE" b="0" i="1" smtClean="0">
                            <a:latin typeface="Cambria Math"/>
                          </a:rPr>
                          <m:t>𝑙𝑜𝑠</m:t>
                        </m:r>
                        <m:r>
                          <a:rPr lang="es-PE" b="0" i="1" smtClean="0">
                            <a:latin typeface="Cambria Math"/>
                          </a:rPr>
                          <m:t> </m:t>
                        </m:r>
                        <m:r>
                          <a:rPr lang="es-PE" b="0" i="1" smtClean="0">
                            <a:latin typeface="Cambria Math"/>
                          </a:rPr>
                          <m:t>𝑣𝑎𝑙𝑜𝑟𝑒𝑠</m:t>
                        </m:r>
                        <m:r>
                          <a:rPr lang="es-PE" b="0" i="1" smtClean="0">
                            <a:latin typeface="Cambria Math"/>
                          </a:rPr>
                          <m:t> </m:t>
                        </m:r>
                        <m:r>
                          <a:rPr lang="es-PE" b="0" i="1" smtClean="0">
                            <a:latin typeface="Cambria Math"/>
                          </a:rPr>
                          <m:t>𝑑𝑒</m:t>
                        </m:r>
                        <m:r>
                          <a:rPr lang="es-PE" b="0" i="1" smtClean="0">
                            <a:latin typeface="Cambria Math"/>
                          </a:rPr>
                          <m:t> </m:t>
                        </m:r>
                        <m:r>
                          <a:rPr lang="es-PE" b="0" i="1" smtClean="0">
                            <a:latin typeface="Cambria Math"/>
                          </a:rPr>
                          <m:t>𝑙𝑎</m:t>
                        </m:r>
                        <m:r>
                          <a:rPr lang="es-PE" b="0" i="1" smtClean="0">
                            <a:latin typeface="Cambria Math"/>
                          </a:rPr>
                          <m:t> </m:t>
                        </m:r>
                        <m:r>
                          <a:rPr lang="es-PE" b="0" i="1" smtClean="0">
                            <a:latin typeface="Cambria Math"/>
                          </a:rPr>
                          <m:t>𝑣𝑎𝑟𝑖𝑎𝑏𝑙𝑒</m:t>
                        </m:r>
                      </m:num>
                      <m:den>
                        <m:r>
                          <a:rPr lang="es-PE" b="0" i="1" smtClean="0">
                            <a:latin typeface="Cambria Math"/>
                          </a:rPr>
                          <m:t>𝑁</m:t>
                        </m:r>
                        <m:r>
                          <a:rPr lang="es-PE" b="0" i="1" smtClean="0">
                            <a:latin typeface="Cambria Math"/>
                          </a:rPr>
                          <m:t>ú</m:t>
                        </m:r>
                        <m:r>
                          <a:rPr lang="es-PE" b="0" i="1" smtClean="0">
                            <a:latin typeface="Cambria Math"/>
                          </a:rPr>
                          <m:t>𝑚𝑒𝑟𝑜</m:t>
                        </m:r>
                        <m:r>
                          <a:rPr lang="es-PE" b="0" i="1" smtClean="0">
                            <a:latin typeface="Cambria Math"/>
                          </a:rPr>
                          <m:t> </m:t>
                        </m:r>
                        <m:r>
                          <a:rPr lang="es-PE" b="0" i="1" smtClean="0">
                            <a:latin typeface="Cambria Math"/>
                          </a:rPr>
                          <m:t>𝑑𝑒</m:t>
                        </m:r>
                        <m:r>
                          <a:rPr lang="es-PE" b="0" i="1" smtClean="0">
                            <a:latin typeface="Cambria Math"/>
                          </a:rPr>
                          <m:t> </m:t>
                        </m:r>
                        <m:r>
                          <a:rPr lang="es-PE" b="0" i="1" smtClean="0">
                            <a:latin typeface="Cambria Math"/>
                          </a:rPr>
                          <m:t>𝑣𝑎𝑙𝑜𝑟𝑒𝑠</m:t>
                        </m:r>
                      </m:den>
                    </m:f>
                  </m:oMath>
                </a14:m>
                <a:endParaRPr lang="es-PE" dirty="0" smtClean="0"/>
              </a:p>
              <a:p>
                <a:pPr algn="just"/>
                <a:r>
                  <a:rPr lang="es-PE" dirty="0" smtClean="0"/>
                  <a:t>Simbólicamente la media se simboliza Mediante: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PE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s-PE" dirty="0" smtClean="0">
                    <a:ea typeface="Cambria Math"/>
                  </a:rPr>
                  <a:t>: para representar a una media de población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s-PE" b="0" i="1" smtClean="0">
                        <a:latin typeface="Cambria Math"/>
                      </a:rPr>
                      <m:t>:</m:t>
                    </m:r>
                    <m:r>
                      <a:rPr lang="es-PE" b="0" i="1" smtClean="0">
                        <a:latin typeface="Cambria Math"/>
                      </a:rPr>
                      <m:t>𝑚𝑒𝑑𝑖𝑎</m:t>
                    </m:r>
                    <m:r>
                      <a:rPr lang="es-PE" b="0" i="1" smtClean="0">
                        <a:latin typeface="Cambria Math"/>
                      </a:rPr>
                      <m:t> </m:t>
                    </m:r>
                    <m:r>
                      <a:rPr lang="es-PE" b="0" i="1" smtClean="0">
                        <a:latin typeface="Cambria Math"/>
                      </a:rPr>
                      <m:t>𝑑𝑒</m:t>
                    </m:r>
                    <m:r>
                      <a:rPr lang="es-PE" b="0" i="1" smtClean="0">
                        <a:latin typeface="Cambria Math"/>
                      </a:rPr>
                      <m:t> </m:t>
                    </m:r>
                    <m:r>
                      <a:rPr lang="es-PE" b="0" i="1" smtClean="0">
                        <a:latin typeface="Cambria Math"/>
                      </a:rPr>
                      <m:t>𝑢𝑛𝑎</m:t>
                    </m:r>
                    <m:r>
                      <a:rPr lang="es-PE" b="0" i="1" smtClean="0">
                        <a:latin typeface="Cambria Math"/>
                      </a:rPr>
                      <m:t> </m:t>
                    </m:r>
                    <m:r>
                      <a:rPr lang="es-PE" b="0" i="1" smtClean="0">
                        <a:latin typeface="Cambria Math"/>
                      </a:rPr>
                      <m:t>𝑚𝑢𝑒𝑠𝑡𝑟𝑎</m:t>
                    </m:r>
                    <m:r>
                      <a:rPr lang="es-PE" b="0" i="1" smtClean="0">
                        <a:latin typeface="Cambria Math"/>
                      </a:rPr>
                      <m:t> 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9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smtClean="0"/>
              <a:t>Calculo de la media aritmética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es-PE" i="1" dirty="0" smtClean="0"/>
                  <a:t>Para datos simples o no agrupados</a:t>
                </a:r>
                <a:r>
                  <a:rPr lang="es-PE" dirty="0" smtClean="0"/>
                  <a:t>, es el cociente de la suma de valores de la variable dividido entre el numero de observaciones.</a:t>
                </a:r>
              </a:p>
              <a:p>
                <a:pPr marL="914400" lvl="1" indent="-514350"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s-P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𝑋</m:t>
                            </m:r>
                          </m:e>
                        </m:nary>
                      </m:num>
                      <m:den>
                        <m:r>
                          <a:rPr lang="es-PE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s-PE" dirty="0" smtClean="0"/>
              </a:p>
              <a:p>
                <a:pPr marL="0" indent="0">
                  <a:buNone/>
                </a:pPr>
                <a:r>
                  <a:rPr lang="es-PE" dirty="0" smtClean="0"/>
                  <a:t>Ejemplo: Supongamos que las 	calificaciones obtenidas por cinco estudiantes en un examen de matemática son: 16, 14, 17, 18, 12. La media 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/>
                            </a:rPr>
                            <m:t>16+14+17+18+12</m:t>
                          </m:r>
                        </m:num>
                        <m:den>
                          <m:r>
                            <a:rPr lang="es-PE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/>
                            </a:rPr>
                            <m:t>77</m:t>
                          </m:r>
                        </m:num>
                        <m:den>
                          <m:r>
                            <a:rPr lang="es-PE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s-PE" b="0" i="1" smtClean="0">
                          <a:latin typeface="Cambria Math"/>
                        </a:rPr>
                        <m:t>=15.4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3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smtClean="0"/>
              <a:t>Cálculo de la media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es-PE" dirty="0" smtClean="0"/>
              <a:t>2. Media para datos agrupados en tablas de frecuencia.</a:t>
            </a:r>
          </a:p>
          <a:p>
            <a:pPr marL="0" indent="0" algn="just">
              <a:buNone/>
            </a:pPr>
            <a:r>
              <a:rPr lang="es-PE" dirty="0" smtClean="0"/>
              <a:t>Se puede distinguir dos clases, para datos en tablas de frecuencia sin intervalos de clase. Por ejemplo, se desea averiguar el número promedio de trabajadores por empresas constructoras y se recogen los siguientes datos:</a:t>
            </a:r>
          </a:p>
          <a:p>
            <a:pPr marL="0" indent="0" algn="just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770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smtClean="0"/>
              <a:t>Ejemplo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endParaRPr lang="es-PE" dirty="0" smtClean="0"/>
              </a:p>
              <a:p>
                <a:endParaRPr lang="es-PE" dirty="0"/>
              </a:p>
              <a:p>
                <a:endParaRPr lang="es-PE" dirty="0" smtClean="0"/>
              </a:p>
              <a:p>
                <a:endParaRPr lang="es-PE" dirty="0"/>
              </a:p>
              <a:p>
                <a:endParaRPr lang="es-PE" dirty="0" smtClean="0"/>
              </a:p>
              <a:p>
                <a:endParaRPr lang="es-PE" dirty="0"/>
              </a:p>
              <a:p>
                <a:r>
                  <a:rPr lang="es-PE" dirty="0" smtClean="0"/>
                  <a:t>La media aritmética es: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s-P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/>
                          </a:rPr>
                          <m:t>360</m:t>
                        </m:r>
                      </m:num>
                      <m:den>
                        <m:r>
                          <a:rPr lang="es-PE" b="0" i="1" smtClean="0">
                            <a:latin typeface="Cambria Math"/>
                          </a:rPr>
                          <m:t>48</m:t>
                        </m:r>
                      </m:den>
                    </m:f>
                    <m:r>
                      <a:rPr lang="es-PE" b="0" i="1" smtClean="0">
                        <a:latin typeface="Cambria Math"/>
                      </a:rPr>
                      <m:t>=7.5</m:t>
                    </m:r>
                  </m:oMath>
                </a14:m>
                <a:r>
                  <a:rPr lang="es-PE" dirty="0" smtClean="0"/>
                  <a:t>Trabajadores</a:t>
                </a:r>
                <a:endParaRPr lang="es-PE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56104"/>
              </p:ext>
            </p:extLst>
          </p:nvPr>
        </p:nvGraphicFramePr>
        <p:xfrm>
          <a:off x="1043608" y="1556793"/>
          <a:ext cx="6096000" cy="3101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54684">
                <a:tc>
                  <a:txBody>
                    <a:bodyPr/>
                    <a:lstStyle/>
                    <a:p>
                      <a:r>
                        <a:rPr lang="es-PE" dirty="0" smtClean="0"/>
                        <a:t>N° de trabajadores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N° de empresas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454684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X</a:t>
                      </a:r>
                      <a:r>
                        <a:rPr lang="es-PE" baseline="-25000" dirty="0" smtClean="0"/>
                        <a:t>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f</a:t>
                      </a:r>
                      <a:r>
                        <a:rPr lang="es-PE" baseline="-25000" dirty="0" smtClean="0"/>
                        <a:t>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/>
                        <a:t>X</a:t>
                      </a:r>
                      <a:r>
                        <a:rPr lang="es-PE" normalizeH="1" baseline="-25000" dirty="0" err="1" smtClean="0"/>
                        <a:t>i</a:t>
                      </a:r>
                      <a:r>
                        <a:rPr lang="es-PE" normalizeH="1" baseline="0" dirty="0" err="1" smtClean="0"/>
                        <a:t>f</a:t>
                      </a:r>
                      <a:r>
                        <a:rPr lang="es-PE" normalizeH="1" baseline="-25000" dirty="0" err="1" smtClean="0"/>
                        <a:t>i</a:t>
                      </a:r>
                      <a:endParaRPr lang="es-PE" dirty="0"/>
                    </a:p>
                  </a:txBody>
                  <a:tcPr/>
                </a:tc>
              </a:tr>
              <a:tr h="1588274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</a:t>
                      </a:r>
                    </a:p>
                    <a:p>
                      <a:pPr algn="ctr"/>
                      <a:r>
                        <a:rPr lang="es-PE" dirty="0" smtClean="0"/>
                        <a:t>6</a:t>
                      </a:r>
                    </a:p>
                    <a:p>
                      <a:pPr algn="ctr"/>
                      <a:r>
                        <a:rPr lang="es-PE" dirty="0" smtClean="0"/>
                        <a:t>7</a:t>
                      </a:r>
                    </a:p>
                    <a:p>
                      <a:pPr algn="ctr"/>
                      <a:r>
                        <a:rPr lang="es-PE" dirty="0" smtClean="0"/>
                        <a:t>8</a:t>
                      </a:r>
                    </a:p>
                    <a:p>
                      <a:pPr algn="ctr"/>
                      <a:r>
                        <a:rPr lang="es-PE" dirty="0" smtClean="0"/>
                        <a:t>9</a:t>
                      </a:r>
                    </a:p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</a:t>
                      </a:r>
                    </a:p>
                    <a:p>
                      <a:pPr algn="ctr"/>
                      <a:r>
                        <a:rPr lang="es-PE" dirty="0" smtClean="0"/>
                        <a:t>8</a:t>
                      </a:r>
                    </a:p>
                    <a:p>
                      <a:pPr algn="ctr"/>
                      <a:r>
                        <a:rPr lang="es-PE" dirty="0" smtClean="0"/>
                        <a:t>10</a:t>
                      </a:r>
                    </a:p>
                    <a:p>
                      <a:pPr algn="ctr"/>
                      <a:r>
                        <a:rPr lang="es-PE" dirty="0" smtClean="0"/>
                        <a:t>12</a:t>
                      </a:r>
                    </a:p>
                    <a:p>
                      <a:pPr algn="ctr"/>
                      <a:r>
                        <a:rPr lang="es-PE" dirty="0" smtClean="0"/>
                        <a:t>9</a:t>
                      </a:r>
                    </a:p>
                    <a:p>
                      <a:pPr algn="ctr"/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</a:t>
                      </a:r>
                    </a:p>
                    <a:p>
                      <a:pPr algn="ctr"/>
                      <a:r>
                        <a:rPr lang="es-PE" dirty="0" smtClean="0"/>
                        <a:t>48</a:t>
                      </a:r>
                    </a:p>
                    <a:p>
                      <a:pPr algn="ctr"/>
                      <a:r>
                        <a:rPr lang="es-PE" dirty="0" smtClean="0"/>
                        <a:t>70</a:t>
                      </a:r>
                    </a:p>
                    <a:p>
                      <a:pPr algn="ctr"/>
                      <a:r>
                        <a:rPr lang="es-PE" dirty="0" smtClean="0"/>
                        <a:t>96</a:t>
                      </a:r>
                    </a:p>
                    <a:p>
                      <a:pPr algn="ctr"/>
                      <a:r>
                        <a:rPr lang="es-PE" dirty="0" smtClean="0"/>
                        <a:t>81</a:t>
                      </a:r>
                    </a:p>
                    <a:p>
                      <a:pPr algn="ctr"/>
                      <a:r>
                        <a:rPr lang="es-PE" dirty="0" smtClean="0"/>
                        <a:t>40</a:t>
                      </a:r>
                      <a:endParaRPr lang="es-PE" dirty="0"/>
                    </a:p>
                  </a:txBody>
                  <a:tcPr/>
                </a:tc>
              </a:tr>
              <a:tr h="454684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48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360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8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smtClean="0"/>
              <a:t>Tablas de frecuencia con intervalos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s-PE" dirty="0" smtClean="0"/>
                  <a:t>Sueldo promedio de trabajadores de construcción. La expresión que se usa es: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s-P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𝑋𝑓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𝑓</m:t>
                            </m:r>
                          </m:e>
                        </m:nary>
                      </m:den>
                    </m:f>
                  </m:oMath>
                </a14:m>
                <a:r>
                  <a:rPr lang="es-PE" dirty="0" smtClean="0"/>
                  <a:t>=</a:t>
                </a:r>
                <a:endParaRPr lang="es-PE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2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PE" dirty="0" smtClean="0"/>
              <a:t>Ejemplo: Distribución de trabajadores de Independientes por salarios mes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s-PE" dirty="0" smtClean="0"/>
              <a:t>800 - 999		10</a:t>
            </a:r>
          </a:p>
          <a:p>
            <a:r>
              <a:rPr lang="es-PE" dirty="0" smtClean="0"/>
              <a:t>1000-1199	40</a:t>
            </a:r>
          </a:p>
          <a:p>
            <a:r>
              <a:rPr lang="es-PE" dirty="0" smtClean="0"/>
              <a:t>1200-1399	60</a:t>
            </a:r>
          </a:p>
          <a:p>
            <a:r>
              <a:rPr lang="es-PE" dirty="0" smtClean="0"/>
              <a:t>1400-1599	90</a:t>
            </a:r>
          </a:p>
          <a:p>
            <a:r>
              <a:rPr lang="es-PE" dirty="0" smtClean="0"/>
              <a:t>1600-1799	100</a:t>
            </a:r>
          </a:p>
          <a:p>
            <a:r>
              <a:rPr lang="es-PE" dirty="0" smtClean="0"/>
              <a:t>1800-1999	80</a:t>
            </a:r>
          </a:p>
          <a:p>
            <a:r>
              <a:rPr lang="es-PE" dirty="0" smtClean="0"/>
              <a:t>2000-2199	70</a:t>
            </a:r>
          </a:p>
          <a:p>
            <a:r>
              <a:rPr lang="es-PE" dirty="0" smtClean="0"/>
              <a:t>2200-2399	40</a:t>
            </a:r>
          </a:p>
          <a:p>
            <a:r>
              <a:rPr lang="es-PE" dirty="0" smtClean="0"/>
              <a:t>2400-2599	20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1141</Words>
  <Application>Microsoft Office PowerPoint</Application>
  <PresentationFormat>Presentación en pantalla (4:3)</PresentationFormat>
  <Paragraphs>180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Algerian</vt:lpstr>
      <vt:lpstr>Arial</vt:lpstr>
      <vt:lpstr>Calibri</vt:lpstr>
      <vt:lpstr>Cambria Math</vt:lpstr>
      <vt:lpstr>Tema de Office</vt:lpstr>
      <vt:lpstr>Universidad Privada de Tacna</vt:lpstr>
      <vt:lpstr>Medidas Estadísticas</vt:lpstr>
      <vt:lpstr>Medidas de Tendencia Central</vt:lpstr>
      <vt:lpstr>La media aritmética</vt:lpstr>
      <vt:lpstr>Calculo de la media aritmética</vt:lpstr>
      <vt:lpstr>Cálculo de la media</vt:lpstr>
      <vt:lpstr>Ejemplo</vt:lpstr>
      <vt:lpstr>Tablas de frecuencia con intervalos</vt:lpstr>
      <vt:lpstr>Ejemplo: Distribución de trabajadores de Independientes por salarios mes</vt:lpstr>
      <vt:lpstr>La Mediana</vt:lpstr>
      <vt:lpstr>Mediana</vt:lpstr>
      <vt:lpstr>Los Cuantiles</vt:lpstr>
      <vt:lpstr>Deciles</vt:lpstr>
      <vt:lpstr>Percentiles</vt:lpstr>
      <vt:lpstr>MEDIDAS DE VARIABILIDAD</vt:lpstr>
      <vt:lpstr>La varianza</vt:lpstr>
      <vt:lpstr>OTRAS FORMULAS</vt:lpstr>
      <vt:lpstr>La desviación estándar o desviación típica</vt:lpstr>
      <vt:lpstr>Usos de la desviación estándar</vt:lpstr>
      <vt:lpstr>Ejemplo</vt:lpstr>
      <vt:lpstr>Teorema de Tchebyshev</vt:lpstr>
      <vt:lpstr>Ejemplo</vt:lpstr>
      <vt:lpstr>Ejemplo</vt:lpstr>
      <vt:lpstr>Calcule</vt:lpstr>
      <vt:lpstr>Medidas de deformación</vt:lpstr>
      <vt:lpstr>Medidas de Apuntamiento o Kurtosis</vt:lpstr>
      <vt:lpstr>Ejemplo</vt:lpstr>
      <vt:lpstr>Trabajo encargado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priVada de tacNa</dc:title>
  <dc:creator>USUARIO</dc:creator>
  <cp:lastModifiedBy>Windows User</cp:lastModifiedBy>
  <cp:revision>52</cp:revision>
  <dcterms:created xsi:type="dcterms:W3CDTF">2014-01-12T20:18:01Z</dcterms:created>
  <dcterms:modified xsi:type="dcterms:W3CDTF">2016-05-02T03:51:38Z</dcterms:modified>
</cp:coreProperties>
</file>