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Aileron Ultra-Bold" charset="1" panose="00000A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Ultra-Bold" charset="1" panose="00000900000000000000"/>
      <p:regular r:id="rId21"/>
    </p:embeddedFont>
    <p:embeddedFont>
      <p:font typeface="Montserrat Medium" charset="1" panose="00000600000000000000"/>
      <p:regular r:id="rId22"/>
    </p:embeddedFont>
    <p:embeddedFont>
      <p:font typeface="Aileron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jpe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15445" y="-1373267"/>
            <a:ext cx="7124398" cy="7137616"/>
          </a:xfrm>
          <a:custGeom>
            <a:avLst/>
            <a:gdLst/>
            <a:ahLst/>
            <a:cxnLst/>
            <a:rect r="r" b="b" t="t" l="l"/>
            <a:pathLst>
              <a:path h="7137616" w="7124398">
                <a:moveTo>
                  <a:pt x="0" y="0"/>
                </a:moveTo>
                <a:lnTo>
                  <a:pt x="7124398" y="0"/>
                </a:lnTo>
                <a:lnTo>
                  <a:pt x="7124398" y="7137616"/>
                </a:lnTo>
                <a:lnTo>
                  <a:pt x="0" y="7137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183487" y="3007016"/>
            <a:ext cx="3589320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1681915" y="133350"/>
            <a:ext cx="6030309" cy="182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9"/>
              </a:lnSpc>
            </a:pPr>
            <a:r>
              <a:rPr lang="en-US" sz="7090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TELL US A  </a:t>
            </a:r>
          </a:p>
          <a:p>
            <a:pPr algn="l">
              <a:lnSpc>
                <a:spcPts val="7019"/>
              </a:lnSpc>
            </a:pPr>
            <a:r>
              <a:rPr lang="en-US" sz="7090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CLIMATE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83487" y="1862935"/>
            <a:ext cx="6030309" cy="116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02"/>
              </a:lnSpc>
            </a:pPr>
            <a:r>
              <a:rPr lang="en-US" sz="8790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332" y="5144514"/>
            <a:ext cx="6030309" cy="59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5"/>
              </a:lnSpc>
            </a:pPr>
            <a:r>
              <a:rPr lang="en-US" sz="4490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CONCENTRATION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332" y="3842003"/>
            <a:ext cx="6947113" cy="102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3990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“GLOBAL ATMOSPHERIC CO2: OC0-2 GEOS CO2 “</a:t>
            </a:r>
          </a:p>
        </p:txBody>
      </p:sp>
      <p:sp>
        <p:nvSpPr>
          <p:cNvPr name="AutoShape 9" id="9"/>
          <p:cNvSpPr/>
          <p:nvPr/>
        </p:nvSpPr>
        <p:spPr>
          <a:xfrm>
            <a:off x="845324" y="5764349"/>
            <a:ext cx="3589320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7115445" y="5778636"/>
            <a:ext cx="2347942" cy="153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TEAM MEMBERS: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RAKSHA G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BINDUSHREE S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RAKSHITHA S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RAKESH N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SARVESH</a:t>
            </a:r>
          </a:p>
          <a:p>
            <a:pPr algn="l">
              <a:lnSpc>
                <a:spcPts val="1736"/>
              </a:lnSpc>
            </a:pPr>
            <a:r>
              <a:rPr lang="en-US" sz="1754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GOWTHAM 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3923" y="-137057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105476" y="1448752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84860" y="1972492"/>
            <a:ext cx="4960875" cy="4402777"/>
          </a:xfrm>
          <a:custGeom>
            <a:avLst/>
            <a:gdLst/>
            <a:ahLst/>
            <a:cxnLst/>
            <a:rect r="r" b="b" t="t" l="l"/>
            <a:pathLst>
              <a:path h="4402777" w="4960875">
                <a:moveTo>
                  <a:pt x="0" y="0"/>
                </a:moveTo>
                <a:lnTo>
                  <a:pt x="4960875" y="0"/>
                </a:lnTo>
                <a:lnTo>
                  <a:pt x="4960875" y="4402776"/>
                </a:lnTo>
                <a:lnTo>
                  <a:pt x="0" y="44027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8289" y="613004"/>
            <a:ext cx="5971784" cy="5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39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CO2 trend  heatmaps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3923" y="-137057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8289" y="613004"/>
            <a:ext cx="5971784" cy="5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3926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Conclusion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2105476" y="1448752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267313" y="2876758"/>
            <a:ext cx="6034606" cy="256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4179"/>
              </a:lnSpc>
              <a:buFont typeface="Arial"/>
              <a:buChar char="•"/>
            </a:pPr>
            <a:r>
              <a:rPr lang="en-US" sz="2199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Understanding CO2 Dynamics</a:t>
            </a:r>
          </a:p>
          <a:p>
            <a:pPr algn="l" marL="474979" indent="-237490" lvl="1">
              <a:lnSpc>
                <a:spcPts val="4179"/>
              </a:lnSpc>
              <a:buFont typeface="Arial"/>
              <a:buChar char="•"/>
            </a:pPr>
            <a:r>
              <a:rPr lang="en-US" sz="2199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Importance for Climate Action</a:t>
            </a:r>
          </a:p>
          <a:p>
            <a:pPr algn="l" marL="474979" indent="-237490" lvl="1">
              <a:lnSpc>
                <a:spcPts val="4179"/>
              </a:lnSpc>
              <a:buFont typeface="Arial"/>
              <a:buChar char="•"/>
            </a:pPr>
            <a:r>
              <a:rPr lang="en-US" sz="2199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Real-World Impact</a:t>
            </a:r>
          </a:p>
          <a:p>
            <a:pPr algn="l" marL="474979" indent="-237490" lvl="1">
              <a:lnSpc>
                <a:spcPts val="4179"/>
              </a:lnSpc>
              <a:buFont typeface="Arial"/>
              <a:buChar char="•"/>
            </a:pPr>
            <a:r>
              <a:rPr lang="en-US" sz="2199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Future Prospects</a:t>
            </a:r>
          </a:p>
          <a:p>
            <a:pPr algn="l" marL="474979" indent="-237490" lvl="1">
              <a:lnSpc>
                <a:spcPts val="4179"/>
              </a:lnSpc>
              <a:buFont typeface="Arial"/>
              <a:buChar char="•"/>
            </a:pPr>
            <a:r>
              <a:rPr lang="en-US" sz="2199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Call to Action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3923" y="-137057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7503" y="4180926"/>
            <a:ext cx="5971784" cy="5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3926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ANY QUESTION?</a:t>
            </a:r>
          </a:p>
        </p:txBody>
      </p:sp>
      <p:sp>
        <p:nvSpPr>
          <p:cNvPr name="AutoShape 7" id="7"/>
          <p:cNvSpPr/>
          <p:nvPr/>
        </p:nvSpPr>
        <p:spPr>
          <a:xfrm>
            <a:off x="3625778" y="5049820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3923" y="-137057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920205" y="4280485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1708825" y="3020428"/>
            <a:ext cx="6335950" cy="12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2"/>
              </a:lnSpc>
            </a:pPr>
            <a:r>
              <a:rPr lang="en-US" sz="8026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166266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733466" y="2265269"/>
            <a:ext cx="2286669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1793" y="592502"/>
            <a:ext cx="4570013" cy="82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4"/>
              </a:lnSpc>
            </a:pPr>
            <a:r>
              <a:rPr lang="en-US" b="true" sz="6246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Today’s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324" y="2789428"/>
            <a:ext cx="5449969" cy="337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688" indent="-246844" lvl="1">
              <a:lnSpc>
                <a:spcPts val="4504"/>
              </a:lnSpc>
              <a:buFont typeface="Arial"/>
              <a:buChar char="•"/>
            </a:pPr>
            <a:r>
              <a:rPr lang="en-US" sz="2286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</a:p>
          <a:p>
            <a:pPr algn="l" marL="493688" indent="-246844" lvl="1">
              <a:lnSpc>
                <a:spcPts val="4504"/>
              </a:lnSpc>
              <a:buFont typeface="Arial"/>
              <a:buChar char="•"/>
            </a:pPr>
            <a:r>
              <a:rPr lang="en-US" sz="2286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OCO-2 Satellite Overview</a:t>
            </a:r>
          </a:p>
          <a:p>
            <a:pPr algn="l" marL="493688" indent="-246844" lvl="1">
              <a:lnSpc>
                <a:spcPts val="4504"/>
              </a:lnSpc>
              <a:buFont typeface="Arial"/>
              <a:buChar char="•"/>
            </a:pPr>
            <a:r>
              <a:rPr lang="en-US" sz="2286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GEOS Model Overview</a:t>
            </a:r>
          </a:p>
          <a:p>
            <a:pPr algn="l" marL="493688" indent="-246844" lvl="1">
              <a:lnSpc>
                <a:spcPts val="4504"/>
              </a:lnSpc>
              <a:buFont typeface="Arial"/>
              <a:buChar char="•"/>
            </a:pPr>
            <a:r>
              <a:rPr lang="en-US" sz="2286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CO2 Data Analysis</a:t>
            </a:r>
          </a:p>
          <a:p>
            <a:pPr algn="l" marL="493688" indent="-246844" lvl="1">
              <a:lnSpc>
                <a:spcPts val="4504"/>
              </a:lnSpc>
              <a:buFont typeface="Arial"/>
              <a:buChar char="•"/>
            </a:pPr>
            <a:r>
              <a:rPr lang="en-US" sz="2286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  <a:p>
            <a:pPr algn="l">
              <a:lnSpc>
                <a:spcPts val="450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591793" y="1420289"/>
            <a:ext cx="4570013" cy="82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4"/>
              </a:lnSpc>
            </a:pPr>
            <a:r>
              <a:rPr lang="en-US" b="true" sz="6246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61467" y="968568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8"/>
                </a:lnTo>
                <a:lnTo>
                  <a:pt x="0" y="1968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987456" y="987618"/>
            <a:ext cx="2406873" cy="0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10848" y="6158483"/>
            <a:ext cx="4531903" cy="4540311"/>
          </a:xfrm>
          <a:custGeom>
            <a:avLst/>
            <a:gdLst/>
            <a:ahLst/>
            <a:cxnLst/>
            <a:rect r="r" b="b" t="t" l="l"/>
            <a:pathLst>
              <a:path h="4540311" w="4531903">
                <a:moveTo>
                  <a:pt x="0" y="0"/>
                </a:moveTo>
                <a:lnTo>
                  <a:pt x="4531904" y="0"/>
                </a:lnTo>
                <a:lnTo>
                  <a:pt x="4531904" y="4540311"/>
                </a:lnTo>
                <a:lnTo>
                  <a:pt x="0" y="4540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0659" y="207641"/>
            <a:ext cx="8263169" cy="607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9"/>
              </a:lnSpc>
            </a:pPr>
            <a:r>
              <a:rPr lang="en-US" b="true" sz="4575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Problem 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3518" y="2010067"/>
            <a:ext cx="6010811" cy="40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b="true" sz="3075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Climate Challenge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520" y="2458749"/>
            <a:ext cx="6034606" cy="348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Climate Challenge – CO2 </a:t>
            </a: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and Global Warming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CO2 as a Greenhouse Gas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Human Activities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industrialization and urbanization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Long-Term Effects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 Urgency of Action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236889" y="1382405"/>
            <a:ext cx="2619642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332186" y="-509219"/>
            <a:ext cx="3572558" cy="3514098"/>
          </a:xfrm>
          <a:custGeom>
            <a:avLst/>
            <a:gdLst/>
            <a:ahLst/>
            <a:cxnLst/>
            <a:rect r="r" b="b" t="t" l="l"/>
            <a:pathLst>
              <a:path h="3514098" w="3572558">
                <a:moveTo>
                  <a:pt x="0" y="0"/>
                </a:moveTo>
                <a:lnTo>
                  <a:pt x="3572558" y="0"/>
                </a:lnTo>
                <a:lnTo>
                  <a:pt x="3572558" y="3514098"/>
                </a:lnTo>
                <a:lnTo>
                  <a:pt x="0" y="3514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56414" y="5480954"/>
            <a:ext cx="4531903" cy="4540311"/>
          </a:xfrm>
          <a:custGeom>
            <a:avLst/>
            <a:gdLst/>
            <a:ahLst/>
            <a:cxnLst/>
            <a:rect r="r" b="b" t="t" l="l"/>
            <a:pathLst>
              <a:path h="4540311" w="4531903">
                <a:moveTo>
                  <a:pt x="0" y="0"/>
                </a:moveTo>
                <a:lnTo>
                  <a:pt x="4531903" y="0"/>
                </a:lnTo>
                <a:lnTo>
                  <a:pt x="4531903" y="4540311"/>
                </a:lnTo>
                <a:lnTo>
                  <a:pt x="0" y="4540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76148" y="1866814"/>
            <a:ext cx="6034606" cy="398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Orbiting Carbon Observatory-2 (OCO-2)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Primary Mission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Collection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Orbit and Coverage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climate models, helping scientists predict future CO2 levels and climate change impacts.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512920" y="45258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6148" y="807720"/>
            <a:ext cx="6600996" cy="56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42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OCO-2 Satellite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320809" y="880590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610848" y="2246219"/>
            <a:ext cx="4531903" cy="4540311"/>
          </a:xfrm>
          <a:custGeom>
            <a:avLst/>
            <a:gdLst/>
            <a:ahLst/>
            <a:cxnLst/>
            <a:rect r="r" b="b" t="t" l="l"/>
            <a:pathLst>
              <a:path h="4540311" w="4531903">
                <a:moveTo>
                  <a:pt x="0" y="0"/>
                </a:moveTo>
                <a:lnTo>
                  <a:pt x="4531904" y="0"/>
                </a:lnTo>
                <a:lnTo>
                  <a:pt x="4531904" y="4540312"/>
                </a:lnTo>
                <a:lnTo>
                  <a:pt x="0" y="4540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14896" y="1651631"/>
            <a:ext cx="5323808" cy="5323787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0482" t="0" r="-30482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044393" y="-95970"/>
            <a:ext cx="2381154" cy="2342189"/>
          </a:xfrm>
          <a:custGeom>
            <a:avLst/>
            <a:gdLst/>
            <a:ahLst/>
            <a:cxnLst/>
            <a:rect r="r" b="b" t="t" l="l"/>
            <a:pathLst>
              <a:path h="2342189" w="2381154">
                <a:moveTo>
                  <a:pt x="0" y="0"/>
                </a:moveTo>
                <a:lnTo>
                  <a:pt x="2381153" y="0"/>
                </a:lnTo>
                <a:lnTo>
                  <a:pt x="2381153" y="2342189"/>
                </a:lnTo>
                <a:lnTo>
                  <a:pt x="0" y="23421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37788" y="5553081"/>
            <a:ext cx="4531903" cy="4540311"/>
          </a:xfrm>
          <a:custGeom>
            <a:avLst/>
            <a:gdLst/>
            <a:ahLst/>
            <a:cxnLst/>
            <a:rect r="r" b="b" t="t" l="l"/>
            <a:pathLst>
              <a:path h="4540311" w="4531903">
                <a:moveTo>
                  <a:pt x="0" y="0"/>
                </a:moveTo>
                <a:lnTo>
                  <a:pt x="4531903" y="0"/>
                </a:lnTo>
                <a:lnTo>
                  <a:pt x="4531903" y="4540312"/>
                </a:lnTo>
                <a:lnTo>
                  <a:pt x="0" y="4540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41933" y="278775"/>
            <a:ext cx="7563751" cy="4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35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GLOBAL CARBON   CYCLE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11977" y="1620367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8308" y="3341740"/>
            <a:ext cx="6027338" cy="3556129"/>
          </a:xfrm>
          <a:custGeom>
            <a:avLst/>
            <a:gdLst/>
            <a:ahLst/>
            <a:cxnLst/>
            <a:rect r="r" b="b" t="t" l="l"/>
            <a:pathLst>
              <a:path h="3556129" w="6027338">
                <a:moveTo>
                  <a:pt x="0" y="0"/>
                </a:moveTo>
                <a:lnTo>
                  <a:pt x="6027338" y="0"/>
                </a:lnTo>
                <a:lnTo>
                  <a:pt x="6027338" y="3556129"/>
                </a:lnTo>
                <a:lnTo>
                  <a:pt x="0" y="35561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39342" y="653350"/>
            <a:ext cx="6284755" cy="50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8"/>
              </a:lnSpc>
            </a:pPr>
            <a:r>
              <a:rPr lang="en-US" sz="38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Visualization OF OCO-2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940613" y="4627714"/>
            <a:ext cx="4531903" cy="4540311"/>
          </a:xfrm>
          <a:custGeom>
            <a:avLst/>
            <a:gdLst/>
            <a:ahLst/>
            <a:cxnLst/>
            <a:rect r="r" b="b" t="t" l="l"/>
            <a:pathLst>
              <a:path h="4540311" w="4531903">
                <a:moveTo>
                  <a:pt x="0" y="0"/>
                </a:moveTo>
                <a:lnTo>
                  <a:pt x="4531903" y="0"/>
                </a:lnTo>
                <a:lnTo>
                  <a:pt x="4531903" y="4540311"/>
                </a:lnTo>
                <a:lnTo>
                  <a:pt x="0" y="45403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93961" y="5307289"/>
            <a:ext cx="4656239" cy="4664877"/>
          </a:xfrm>
          <a:custGeom>
            <a:avLst/>
            <a:gdLst/>
            <a:ahLst/>
            <a:cxnLst/>
            <a:rect r="r" b="b" t="t" l="l"/>
            <a:pathLst>
              <a:path h="4664877" w="4656239">
                <a:moveTo>
                  <a:pt x="0" y="0"/>
                </a:moveTo>
                <a:lnTo>
                  <a:pt x="4656238" y="0"/>
                </a:lnTo>
                <a:lnTo>
                  <a:pt x="4656238" y="4664877"/>
                </a:lnTo>
                <a:lnTo>
                  <a:pt x="0" y="4664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576552" y="932005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8675" y="-700670"/>
            <a:ext cx="8322132" cy="161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8"/>
              </a:lnSpc>
            </a:pPr>
          </a:p>
          <a:p>
            <a:pPr algn="l">
              <a:lnSpc>
                <a:spcPts val="6428"/>
              </a:lnSpc>
            </a:pPr>
            <a:r>
              <a:rPr lang="en-US" sz="5226" b="true">
                <a:solidFill>
                  <a:srgbClr val="03989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GEOS Model Overview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50083" y="-66631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5158" y="1566215"/>
            <a:ext cx="6034606" cy="449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sz="2100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A global atmospheric model developed by NASA’s Goddard Space Flight Center.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sz="2100">
                <a:solidFill>
                  <a:srgbClr val="686869"/>
                </a:solidFill>
                <a:latin typeface="Montserrat"/>
                <a:ea typeface="Montserrat"/>
                <a:cs typeface="Montserrat"/>
                <a:sym typeface="Montserrat"/>
              </a:rPr>
              <a:t>Simulates Earth's atmosphere and weather patterns in great detail.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Integrates satellite observations (like OCO-2) with models to enhance data accuracy.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Helps visualize CO2 distribution and movement across different regions.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92337" y="1079703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53349" y="5437173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8322" y="2149458"/>
            <a:ext cx="9082477" cy="3110748"/>
          </a:xfrm>
          <a:custGeom>
            <a:avLst/>
            <a:gdLst/>
            <a:ahLst/>
            <a:cxnLst/>
            <a:rect r="r" b="b" t="t" l="l"/>
            <a:pathLst>
              <a:path h="3110748" w="9082477">
                <a:moveTo>
                  <a:pt x="0" y="0"/>
                </a:moveTo>
                <a:lnTo>
                  <a:pt x="9082477" y="0"/>
                </a:lnTo>
                <a:lnTo>
                  <a:pt x="9082477" y="3110749"/>
                </a:lnTo>
                <a:lnTo>
                  <a:pt x="0" y="31107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88222" y="541618"/>
            <a:ext cx="6506904" cy="45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35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GEOS column CO2 graphic.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124805" y="1448752"/>
            <a:ext cx="1913189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012567" y="315726"/>
            <a:ext cx="3400501" cy="3406810"/>
          </a:xfrm>
          <a:custGeom>
            <a:avLst/>
            <a:gdLst/>
            <a:ahLst/>
            <a:cxnLst/>
            <a:rect r="r" b="b" t="t" l="l"/>
            <a:pathLst>
              <a:path h="3406810" w="3400501">
                <a:moveTo>
                  <a:pt x="0" y="0"/>
                </a:moveTo>
                <a:lnTo>
                  <a:pt x="3400502" y="0"/>
                </a:lnTo>
                <a:lnTo>
                  <a:pt x="3400502" y="3406810"/>
                </a:lnTo>
                <a:lnTo>
                  <a:pt x="0" y="340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8289" y="613004"/>
            <a:ext cx="5971784" cy="504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3926" b="true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CO2 Data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88453" y="-137057"/>
            <a:ext cx="1455766" cy="2109549"/>
            <a:chOff x="0" y="0"/>
            <a:chExt cx="2825677" cy="40946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25678" cy="4094685"/>
            </a:xfrm>
            <a:custGeom>
              <a:avLst/>
              <a:gdLst/>
              <a:ahLst/>
              <a:cxnLst/>
              <a:rect r="r" b="b" t="t" l="l"/>
              <a:pathLst>
                <a:path h="4094685" w="2825678">
                  <a:moveTo>
                    <a:pt x="2701217" y="4094685"/>
                  </a:moveTo>
                  <a:lnTo>
                    <a:pt x="124460" y="4094685"/>
                  </a:lnTo>
                  <a:cubicBezTo>
                    <a:pt x="55880" y="4094685"/>
                    <a:pt x="0" y="4038805"/>
                    <a:pt x="0" y="3970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01217" y="0"/>
                  </a:lnTo>
                  <a:cubicBezTo>
                    <a:pt x="2769797" y="0"/>
                    <a:pt x="2825678" y="55880"/>
                    <a:pt x="2825678" y="124460"/>
                  </a:cubicBezTo>
                  <a:lnTo>
                    <a:pt x="2825678" y="3970225"/>
                  </a:lnTo>
                  <a:cubicBezTo>
                    <a:pt x="2825678" y="4038805"/>
                    <a:pt x="2769797" y="4094685"/>
                    <a:pt x="2701217" y="409468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8322" y="667790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69" y="0"/>
                </a:lnTo>
                <a:lnTo>
                  <a:pt x="770669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7313" y="2093595"/>
            <a:ext cx="6034606" cy="449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OCO-2 and GEOS data show rising CO2 levels over time.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Notable seasonal variations due to natural cycles like plant growth and decay.</a:t>
            </a:r>
          </a:p>
          <a:p>
            <a:pPr algn="l" marL="453390" indent="-226695" lvl="1">
              <a:lnSpc>
                <a:spcPts val="3990"/>
              </a:lnSpc>
              <a:buFont typeface="Arial"/>
              <a:buChar char="•"/>
            </a:pPr>
            <a:r>
              <a:rPr lang="en-US" b="true" sz="2100">
                <a:solidFill>
                  <a:srgbClr val="6868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Hotspots of high CO2 concentration, especially in urban and industrial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DAGArjzO8DY</dc:identifier>
  <dcterms:modified xsi:type="dcterms:W3CDTF">2011-08-01T06:04:30Z</dcterms:modified>
  <cp:revision>1</cp:revision>
  <dc:title>Copy of Blue White Creative Professional Modern Business Agency Pitch Deck Presentation Template</dc:title>
</cp:coreProperties>
</file>