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CABB38-37F1-736B-F1F9-2F0032799BFC}" v="608" dt="2024-08-28T14:30:51.241"/>
    <p1510:client id="{BAE00176-5553-578F-618A-7D1A3D5BE440}" v="358" dt="2024-08-28T16:24:49.8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8/28/2024</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147926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8/28/2024</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87936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8/28/2024</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5408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8/28/2024</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555272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8/28/2024</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1781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8/28/2024</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4939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8/28/2024</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4793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8/28/2024</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50417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8/28/2024</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1323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8/28/2024</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0691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8/28/2024</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71990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8/28/2024</a:t>
            </a:fld>
            <a:endParaRPr lang="en-US"/>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81399881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1" r:id="rId6"/>
    <p:sldLayoutId id="2147483787" r:id="rId7"/>
    <p:sldLayoutId id="2147483788" r:id="rId8"/>
    <p:sldLayoutId id="2147483789" r:id="rId9"/>
    <p:sldLayoutId id="2147483790" r:id="rId10"/>
    <p:sldLayoutId id="2147483792"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F616A82B-4290-46E7-BF7E-9119EFAF9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567966" y="1135530"/>
            <a:ext cx="4016188" cy="2892612"/>
          </a:xfrm>
        </p:spPr>
        <p:txBody>
          <a:bodyPr>
            <a:normAutofit/>
          </a:bodyPr>
          <a:lstStyle/>
          <a:p>
            <a:r>
              <a:rPr lang="en-US" sz="4000"/>
              <a:t>HIRING PROCESS ANALYTICS</a:t>
            </a:r>
          </a:p>
        </p:txBody>
      </p:sp>
      <p:sp>
        <p:nvSpPr>
          <p:cNvPr id="3" name="Subtitle 2"/>
          <p:cNvSpPr>
            <a:spLocks noGrp="1"/>
          </p:cNvSpPr>
          <p:nvPr>
            <p:ph type="subTitle" idx="1"/>
          </p:nvPr>
        </p:nvSpPr>
        <p:spPr>
          <a:xfrm>
            <a:off x="8141707" y="4793129"/>
            <a:ext cx="2868706" cy="1563219"/>
          </a:xfrm>
        </p:spPr>
        <p:txBody>
          <a:bodyPr vert="horz" lIns="91440" tIns="45720" rIns="91440" bIns="45720" rtlCol="0" anchor="t">
            <a:normAutofit/>
          </a:bodyPr>
          <a:lstStyle/>
          <a:p>
            <a:r>
              <a:rPr lang="en-US" sz="1200" dirty="0"/>
              <a:t>  STATISTICS</a:t>
            </a:r>
          </a:p>
          <a:p>
            <a:endParaRPr lang="en-US" sz="1200"/>
          </a:p>
          <a:p>
            <a:r>
              <a:rPr lang="en-US" sz="1200" dirty="0"/>
              <a:t>By RASHMI WARIYAL</a:t>
            </a:r>
          </a:p>
        </p:txBody>
      </p:sp>
      <p:pic>
        <p:nvPicPr>
          <p:cNvPr id="24" name="Picture 23" descr="An abstract genetic concept">
            <a:extLst>
              <a:ext uri="{FF2B5EF4-FFF2-40B4-BE49-F238E27FC236}">
                <a16:creationId xmlns:a16="http://schemas.microsoft.com/office/drawing/2014/main" id="{518928A0-1581-E75B-43F2-D04644071FC5}"/>
              </a:ext>
            </a:extLst>
          </p:cNvPr>
          <p:cNvPicPr>
            <a:picLocks noChangeAspect="1"/>
          </p:cNvPicPr>
          <p:nvPr/>
        </p:nvPicPr>
        <p:blipFill>
          <a:blip r:embed="rId2"/>
          <a:srcRect t="826" r="2" b="2"/>
          <a:stretch/>
        </p:blipFill>
        <p:spPr>
          <a:xfrm>
            <a:off x="20" y="-1"/>
            <a:ext cx="6915093" cy="685800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23F8-1C67-7336-0839-3CE4FC50739E}"/>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95DE9BFF-1707-2C53-B7EC-C007C8EACBE5}"/>
              </a:ext>
            </a:extLst>
          </p:cNvPr>
          <p:cNvSpPr>
            <a:spLocks noGrp="1"/>
          </p:cNvSpPr>
          <p:nvPr>
            <p:ph idx="1"/>
          </p:nvPr>
        </p:nvSpPr>
        <p:spPr/>
        <p:txBody>
          <a:bodyPr vert="horz" lIns="91440" tIns="45720" rIns="91440" bIns="45720" rtlCol="0" anchor="t">
            <a:normAutofit/>
          </a:bodyPr>
          <a:lstStyle/>
          <a:p>
            <a:r>
              <a:rPr lang="en-US" i="1" dirty="0">
                <a:ea typeface="+mn-lt"/>
                <a:cs typeface="+mn-lt"/>
              </a:rPr>
              <a:t>While working on this project, I have learned several things. I successfully analyzed the hiring data, identified the number of males and females hired, and calculated the average salary offered. Additionally, I created class intervals for salary ranges and visualized the data through charts and graphs to showcase departmental proportions and post tiers. This project has enhanced my skills in data analysis, statistical calculations, and data visualization techniques. It has also provided me with valuable experience in deriving insights from real-world datasets, further strengthening my capabilities as a Data Analyst.</a:t>
            </a:r>
            <a:endParaRPr lang="en-US" i="1" dirty="0"/>
          </a:p>
        </p:txBody>
      </p:sp>
    </p:spTree>
    <p:extLst>
      <p:ext uri="{BB962C8B-B14F-4D97-AF65-F5344CB8AC3E}">
        <p14:creationId xmlns:p14="http://schemas.microsoft.com/office/powerpoint/2010/main" val="2753290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grpSp>
        <p:nvGrpSpPr>
          <p:cNvPr id="66" name="Group 65">
            <a:extLst>
              <a:ext uri="{FF2B5EF4-FFF2-40B4-BE49-F238E27FC236}">
                <a16:creationId xmlns:a16="http://schemas.microsoft.com/office/drawing/2014/main" id="{A1B0DAD3-DAD3-4D41-8EF0-B03422E473FE}"/>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solidFill>
        </p:grpSpPr>
        <p:sp>
          <p:nvSpPr>
            <p:cNvPr id="67" name="Freeform 8">
              <a:extLst>
                <a:ext uri="{FF2B5EF4-FFF2-40B4-BE49-F238E27FC236}">
                  <a16:creationId xmlns:a16="http://schemas.microsoft.com/office/drawing/2014/main" id="{729F7DF5-CF56-4F67-9883-903E49BE1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 name="Freeform 10">
              <a:extLst>
                <a:ext uri="{FF2B5EF4-FFF2-40B4-BE49-F238E27FC236}">
                  <a16:creationId xmlns:a16="http://schemas.microsoft.com/office/drawing/2014/main" id="{B7E65000-B427-4CEF-B2A9-ECA839855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15">
              <a:extLst>
                <a:ext uri="{FF2B5EF4-FFF2-40B4-BE49-F238E27FC236}">
                  <a16:creationId xmlns:a16="http://schemas.microsoft.com/office/drawing/2014/main" id="{1D82BADA-E191-4C51-A377-7D1EA989D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18">
              <a:extLst>
                <a:ext uri="{FF2B5EF4-FFF2-40B4-BE49-F238E27FC236}">
                  <a16:creationId xmlns:a16="http://schemas.microsoft.com/office/drawing/2014/main" id="{C074E073-07CB-4DD6-BFC8-E9FD63D4A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 name="Freeform 19">
              <a:extLst>
                <a:ext uri="{FF2B5EF4-FFF2-40B4-BE49-F238E27FC236}">
                  <a16:creationId xmlns:a16="http://schemas.microsoft.com/office/drawing/2014/main" id="{211152B9-90BD-4804-BCC5-4B0FEEF372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 name="Freeform 20">
              <a:extLst>
                <a:ext uri="{FF2B5EF4-FFF2-40B4-BE49-F238E27FC236}">
                  <a16:creationId xmlns:a16="http://schemas.microsoft.com/office/drawing/2014/main" id="{941B26CC-1C9B-4149-9647-3A0E0C9D20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 name="Freeform 22">
              <a:extLst>
                <a:ext uri="{FF2B5EF4-FFF2-40B4-BE49-F238E27FC236}">
                  <a16:creationId xmlns:a16="http://schemas.microsoft.com/office/drawing/2014/main" id="{7576EDD8-60BD-4230-9FE5-5302F9120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 name="Freeform 23">
              <a:extLst>
                <a:ext uri="{FF2B5EF4-FFF2-40B4-BE49-F238E27FC236}">
                  <a16:creationId xmlns:a16="http://schemas.microsoft.com/office/drawing/2014/main" id="{F68478BC-1899-4718-B999-C7EE2F6F5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26">
              <a:extLst>
                <a:ext uri="{FF2B5EF4-FFF2-40B4-BE49-F238E27FC236}">
                  <a16:creationId xmlns:a16="http://schemas.microsoft.com/office/drawing/2014/main" id="{B02BAA58-19A0-4BE5-8596-7AF02A91C9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27">
              <a:extLst>
                <a:ext uri="{FF2B5EF4-FFF2-40B4-BE49-F238E27FC236}">
                  <a16:creationId xmlns:a16="http://schemas.microsoft.com/office/drawing/2014/main" id="{ED0FD3ED-A6B2-480A-8B6C-36B492164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28">
              <a:extLst>
                <a:ext uri="{FF2B5EF4-FFF2-40B4-BE49-F238E27FC236}">
                  <a16:creationId xmlns:a16="http://schemas.microsoft.com/office/drawing/2014/main" id="{46C958D0-B4D1-4E20-87DA-CDF757B56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30">
              <a:extLst>
                <a:ext uri="{FF2B5EF4-FFF2-40B4-BE49-F238E27FC236}">
                  <a16:creationId xmlns:a16="http://schemas.microsoft.com/office/drawing/2014/main" id="{3E2B5B4A-13C5-4187-BF16-1B0C4EC6D1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43">
              <a:extLst>
                <a:ext uri="{FF2B5EF4-FFF2-40B4-BE49-F238E27FC236}">
                  <a16:creationId xmlns:a16="http://schemas.microsoft.com/office/drawing/2014/main" id="{8B7A471E-57F9-4AC4-B3DE-6A75C2A49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51">
              <a:extLst>
                <a:ext uri="{FF2B5EF4-FFF2-40B4-BE49-F238E27FC236}">
                  <a16:creationId xmlns:a16="http://schemas.microsoft.com/office/drawing/2014/main" id="{01E6B5E8-B33D-4D70-B30A-823D655388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52">
              <a:extLst>
                <a:ext uri="{FF2B5EF4-FFF2-40B4-BE49-F238E27FC236}">
                  <a16:creationId xmlns:a16="http://schemas.microsoft.com/office/drawing/2014/main" id="{04BD65AE-3613-409E-859A-F5E47E7ED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53">
              <a:extLst>
                <a:ext uri="{FF2B5EF4-FFF2-40B4-BE49-F238E27FC236}">
                  <a16:creationId xmlns:a16="http://schemas.microsoft.com/office/drawing/2014/main" id="{6AC52B47-CF30-4905-A913-8016FD7D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54">
              <a:extLst>
                <a:ext uri="{FF2B5EF4-FFF2-40B4-BE49-F238E27FC236}">
                  <a16:creationId xmlns:a16="http://schemas.microsoft.com/office/drawing/2014/main" id="{945DD375-89B4-4594-879C-C88E3E07E4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55">
              <a:extLst>
                <a:ext uri="{FF2B5EF4-FFF2-40B4-BE49-F238E27FC236}">
                  <a16:creationId xmlns:a16="http://schemas.microsoft.com/office/drawing/2014/main" id="{4EF2ED92-CD73-4432-B715-54794B6CC8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56">
              <a:extLst>
                <a:ext uri="{FF2B5EF4-FFF2-40B4-BE49-F238E27FC236}">
                  <a16:creationId xmlns:a16="http://schemas.microsoft.com/office/drawing/2014/main" id="{4C080334-01D5-4AEE-B802-115F8FF42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57">
              <a:extLst>
                <a:ext uri="{FF2B5EF4-FFF2-40B4-BE49-F238E27FC236}">
                  <a16:creationId xmlns:a16="http://schemas.microsoft.com/office/drawing/2014/main" id="{5B2CD9BC-4DF9-4317-9F4F-168D1E48F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59">
              <a:extLst>
                <a:ext uri="{FF2B5EF4-FFF2-40B4-BE49-F238E27FC236}">
                  <a16:creationId xmlns:a16="http://schemas.microsoft.com/office/drawing/2014/main" id="{9ED340BE-C2EA-4C3D-9E5F-49D0601E2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60">
              <a:extLst>
                <a:ext uri="{FF2B5EF4-FFF2-40B4-BE49-F238E27FC236}">
                  <a16:creationId xmlns:a16="http://schemas.microsoft.com/office/drawing/2014/main" id="{F83C564A-309A-4BE2-A1B7-CB9000A40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61">
              <a:extLst>
                <a:ext uri="{FF2B5EF4-FFF2-40B4-BE49-F238E27FC236}">
                  <a16:creationId xmlns:a16="http://schemas.microsoft.com/office/drawing/2014/main" id="{6DB3A353-2237-4080-B766-F62A628B3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5">
              <a:extLst>
                <a:ext uri="{FF2B5EF4-FFF2-40B4-BE49-F238E27FC236}">
                  <a16:creationId xmlns:a16="http://schemas.microsoft.com/office/drawing/2014/main" id="{F97333D1-A657-49E4-BCD3-47476A14C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6">
              <a:extLst>
                <a:ext uri="{FF2B5EF4-FFF2-40B4-BE49-F238E27FC236}">
                  <a16:creationId xmlns:a16="http://schemas.microsoft.com/office/drawing/2014/main" id="{D848B0DC-182E-4466-BC72-7D1D16380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7">
              <a:extLst>
                <a:ext uri="{FF2B5EF4-FFF2-40B4-BE49-F238E27FC236}">
                  <a16:creationId xmlns:a16="http://schemas.microsoft.com/office/drawing/2014/main" id="{60CE5FE2-5C67-4168-A845-1851C07B7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8">
              <a:extLst>
                <a:ext uri="{FF2B5EF4-FFF2-40B4-BE49-F238E27FC236}">
                  <a16:creationId xmlns:a16="http://schemas.microsoft.com/office/drawing/2014/main" id="{FFD9F71E-ACAB-4435-8558-5C891704E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9">
              <a:extLst>
                <a:ext uri="{FF2B5EF4-FFF2-40B4-BE49-F238E27FC236}">
                  <a16:creationId xmlns:a16="http://schemas.microsoft.com/office/drawing/2014/main" id="{D8F3C4EF-CAB3-477F-9BE6-7AE0EE0861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11">
              <a:extLst>
                <a:ext uri="{FF2B5EF4-FFF2-40B4-BE49-F238E27FC236}">
                  <a16:creationId xmlns:a16="http://schemas.microsoft.com/office/drawing/2014/main" id="{99F3B109-2DD1-4023-AB8C-C4CFFBC1E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12">
              <a:extLst>
                <a:ext uri="{FF2B5EF4-FFF2-40B4-BE49-F238E27FC236}">
                  <a16:creationId xmlns:a16="http://schemas.microsoft.com/office/drawing/2014/main" id="{AEE61596-3CEF-4CF6-A4FA-2262654387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13">
              <a:extLst>
                <a:ext uri="{FF2B5EF4-FFF2-40B4-BE49-F238E27FC236}">
                  <a16:creationId xmlns:a16="http://schemas.microsoft.com/office/drawing/2014/main" id="{ACA5CDA1-D484-482B-924A-C21EFFB26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14">
              <a:extLst>
                <a:ext uri="{FF2B5EF4-FFF2-40B4-BE49-F238E27FC236}">
                  <a16:creationId xmlns:a16="http://schemas.microsoft.com/office/drawing/2014/main" id="{8BAD048C-9E22-4DAB-BB3C-8978DFC79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16">
              <a:extLst>
                <a:ext uri="{FF2B5EF4-FFF2-40B4-BE49-F238E27FC236}">
                  <a16:creationId xmlns:a16="http://schemas.microsoft.com/office/drawing/2014/main" id="{1A2637B3-8C74-4B55-872D-CFE1F1929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17">
              <a:extLst>
                <a:ext uri="{FF2B5EF4-FFF2-40B4-BE49-F238E27FC236}">
                  <a16:creationId xmlns:a16="http://schemas.microsoft.com/office/drawing/2014/main" id="{C73B0390-BD3E-4AFB-ADF3-676ECF8900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21">
              <a:extLst>
                <a:ext uri="{FF2B5EF4-FFF2-40B4-BE49-F238E27FC236}">
                  <a16:creationId xmlns:a16="http://schemas.microsoft.com/office/drawing/2014/main" id="{35236E6F-9C25-49CE-9078-306D3A5FA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25">
              <a:extLst>
                <a:ext uri="{FF2B5EF4-FFF2-40B4-BE49-F238E27FC236}">
                  <a16:creationId xmlns:a16="http://schemas.microsoft.com/office/drawing/2014/main" id="{46D4BFF5-1B3A-44D0-9720-143617E00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29">
              <a:extLst>
                <a:ext uri="{FF2B5EF4-FFF2-40B4-BE49-F238E27FC236}">
                  <a16:creationId xmlns:a16="http://schemas.microsoft.com/office/drawing/2014/main" id="{77FD726E-2EB9-4305-BEE5-7C48D51C9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31">
              <a:extLst>
                <a:ext uri="{FF2B5EF4-FFF2-40B4-BE49-F238E27FC236}">
                  <a16:creationId xmlns:a16="http://schemas.microsoft.com/office/drawing/2014/main" id="{25E6083A-3C52-4763-92A2-1B88843EF3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32">
              <a:extLst>
                <a:ext uri="{FF2B5EF4-FFF2-40B4-BE49-F238E27FC236}">
                  <a16:creationId xmlns:a16="http://schemas.microsoft.com/office/drawing/2014/main" id="{CA90BF22-94F7-4D52-8725-FDCE69CE6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33">
              <a:extLst>
                <a:ext uri="{FF2B5EF4-FFF2-40B4-BE49-F238E27FC236}">
                  <a16:creationId xmlns:a16="http://schemas.microsoft.com/office/drawing/2014/main" id="{998A2F47-3F4E-4065-86CF-B49B258FF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34">
              <a:extLst>
                <a:ext uri="{FF2B5EF4-FFF2-40B4-BE49-F238E27FC236}">
                  <a16:creationId xmlns:a16="http://schemas.microsoft.com/office/drawing/2014/main" id="{65AF8C00-7E07-4E42-A41A-08417BB0E5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35">
              <a:extLst>
                <a:ext uri="{FF2B5EF4-FFF2-40B4-BE49-F238E27FC236}">
                  <a16:creationId xmlns:a16="http://schemas.microsoft.com/office/drawing/2014/main" id="{E0C04B54-4EF5-4B04-A708-8339062DA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36">
              <a:extLst>
                <a:ext uri="{FF2B5EF4-FFF2-40B4-BE49-F238E27FC236}">
                  <a16:creationId xmlns:a16="http://schemas.microsoft.com/office/drawing/2014/main" id="{C16D1625-1345-49A9-9FAE-3600E0D116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37">
              <a:extLst>
                <a:ext uri="{FF2B5EF4-FFF2-40B4-BE49-F238E27FC236}">
                  <a16:creationId xmlns:a16="http://schemas.microsoft.com/office/drawing/2014/main" id="{B8817E5F-6964-4B89-9CD1-CD4621B6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38">
              <a:extLst>
                <a:ext uri="{FF2B5EF4-FFF2-40B4-BE49-F238E27FC236}">
                  <a16:creationId xmlns:a16="http://schemas.microsoft.com/office/drawing/2014/main" id="{952E3586-DC86-4B27-AAC4-D005819D2C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9">
              <a:extLst>
                <a:ext uri="{FF2B5EF4-FFF2-40B4-BE49-F238E27FC236}">
                  <a16:creationId xmlns:a16="http://schemas.microsoft.com/office/drawing/2014/main" id="{22CB13D9-EA0B-45B8-8E8F-3AABBE9D79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40">
              <a:extLst>
                <a:ext uri="{FF2B5EF4-FFF2-40B4-BE49-F238E27FC236}">
                  <a16:creationId xmlns:a16="http://schemas.microsoft.com/office/drawing/2014/main" id="{3755BB78-63DB-4A8C-A113-795862B37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41">
              <a:extLst>
                <a:ext uri="{FF2B5EF4-FFF2-40B4-BE49-F238E27FC236}">
                  <a16:creationId xmlns:a16="http://schemas.microsoft.com/office/drawing/2014/main" id="{68D97FB6-919C-4D25-A4CE-65C0BB8B4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42">
              <a:extLst>
                <a:ext uri="{FF2B5EF4-FFF2-40B4-BE49-F238E27FC236}">
                  <a16:creationId xmlns:a16="http://schemas.microsoft.com/office/drawing/2014/main" id="{B7FB8601-BFD8-42A2-BFC8-826DA5679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44">
              <a:extLst>
                <a:ext uri="{FF2B5EF4-FFF2-40B4-BE49-F238E27FC236}">
                  <a16:creationId xmlns:a16="http://schemas.microsoft.com/office/drawing/2014/main" id="{E66A3773-870D-43D8-97C8-9210A0288C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45">
              <a:extLst>
                <a:ext uri="{FF2B5EF4-FFF2-40B4-BE49-F238E27FC236}">
                  <a16:creationId xmlns:a16="http://schemas.microsoft.com/office/drawing/2014/main" id="{08736EF7-6BB0-4CA8-B063-CD217FF9BF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46">
              <a:extLst>
                <a:ext uri="{FF2B5EF4-FFF2-40B4-BE49-F238E27FC236}">
                  <a16:creationId xmlns:a16="http://schemas.microsoft.com/office/drawing/2014/main" id="{57EBF709-9E0F-48A1-BCDD-F3C74F1D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47">
              <a:extLst>
                <a:ext uri="{FF2B5EF4-FFF2-40B4-BE49-F238E27FC236}">
                  <a16:creationId xmlns:a16="http://schemas.microsoft.com/office/drawing/2014/main" id="{251EC588-C357-470F-A194-F4A0C32B7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48">
              <a:extLst>
                <a:ext uri="{FF2B5EF4-FFF2-40B4-BE49-F238E27FC236}">
                  <a16:creationId xmlns:a16="http://schemas.microsoft.com/office/drawing/2014/main" id="{02592C96-1066-4F6E-9353-4FF1D5ED98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9">
              <a:extLst>
                <a:ext uri="{FF2B5EF4-FFF2-40B4-BE49-F238E27FC236}">
                  <a16:creationId xmlns:a16="http://schemas.microsoft.com/office/drawing/2014/main" id="{B5016669-96C5-4574-B536-65060BCE9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8">
              <a:extLst>
                <a:ext uri="{FF2B5EF4-FFF2-40B4-BE49-F238E27FC236}">
                  <a16:creationId xmlns:a16="http://schemas.microsoft.com/office/drawing/2014/main" id="{5C697245-37CA-4D12-9F8C-308595014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106">
              <a:extLst>
                <a:ext uri="{FF2B5EF4-FFF2-40B4-BE49-F238E27FC236}">
                  <a16:creationId xmlns:a16="http://schemas.microsoft.com/office/drawing/2014/main" id="{3776B83C-39DC-4C02-B33B-848604D0A9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25" name="Rectangle 124">
            <a:extLst>
              <a:ext uri="{FF2B5EF4-FFF2-40B4-BE49-F238E27FC236}">
                <a16:creationId xmlns:a16="http://schemas.microsoft.com/office/drawing/2014/main" id="{8B7AD46D-E72A-4FA9-A503-9BBF703CB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2813BDD8-88F1-463B-A75F-D1EC1E35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128">
            <a:extLst>
              <a:ext uri="{FF2B5EF4-FFF2-40B4-BE49-F238E27FC236}">
                <a16:creationId xmlns:a16="http://schemas.microsoft.com/office/drawing/2014/main" id="{D3CE3ADF-CE7B-4DF8-AEB2-64CB8F6329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20" y="2640739"/>
            <a:ext cx="2693390" cy="1459873"/>
            <a:chOff x="-65511" y="2640739"/>
            <a:chExt cx="2693390" cy="1459873"/>
          </a:xfrm>
        </p:grpSpPr>
        <p:sp>
          <p:nvSpPr>
            <p:cNvPr id="130" name="Freeform 54">
              <a:extLst>
                <a:ext uri="{FF2B5EF4-FFF2-40B4-BE49-F238E27FC236}">
                  <a16:creationId xmlns:a16="http://schemas.microsoft.com/office/drawing/2014/main" id="{234D9984-F194-474C-9FD8-C68AB45FF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6652" y="300029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6">
              <a:extLst>
                <a:ext uri="{FF2B5EF4-FFF2-40B4-BE49-F238E27FC236}">
                  <a16:creationId xmlns:a16="http://schemas.microsoft.com/office/drawing/2014/main" id="{3D2D649E-9006-41BC-8E10-7920A41881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894" y="302524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
              <a:extLst>
                <a:ext uri="{FF2B5EF4-FFF2-40B4-BE49-F238E27FC236}">
                  <a16:creationId xmlns:a16="http://schemas.microsoft.com/office/drawing/2014/main" id="{B2B7DE6B-F5C5-42B5-A9D9-6820A12619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9563" y="30216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9">
              <a:extLst>
                <a:ext uri="{FF2B5EF4-FFF2-40B4-BE49-F238E27FC236}">
                  <a16:creationId xmlns:a16="http://schemas.microsoft.com/office/drawing/2014/main" id="{74B0A415-24CC-4B02-B616-6CD8CAFEFC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964" y="3018425"/>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1">
              <a:extLst>
                <a:ext uri="{FF2B5EF4-FFF2-40B4-BE49-F238E27FC236}">
                  <a16:creationId xmlns:a16="http://schemas.microsoft.com/office/drawing/2014/main" id="{857F0A25-22AE-4C54-A6C1-9C8D0284A8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9000" y="3039643"/>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2">
              <a:extLst>
                <a:ext uri="{FF2B5EF4-FFF2-40B4-BE49-F238E27FC236}">
                  <a16:creationId xmlns:a16="http://schemas.microsoft.com/office/drawing/2014/main" id="{78898232-973C-4A10-9275-2A52B9973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599" y="3422106"/>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6">
              <a:extLst>
                <a:ext uri="{FF2B5EF4-FFF2-40B4-BE49-F238E27FC236}">
                  <a16:creationId xmlns:a16="http://schemas.microsoft.com/office/drawing/2014/main" id="{14B9A1E6-8880-4513-9F3E-78E63E6253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511" y="2995304"/>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7">
              <a:extLst>
                <a:ext uri="{FF2B5EF4-FFF2-40B4-BE49-F238E27FC236}">
                  <a16:creationId xmlns:a16="http://schemas.microsoft.com/office/drawing/2014/main" id="{4B59A861-A569-4554-9D33-F0A32A6C16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55254" y="3039644"/>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21">
              <a:extLst>
                <a:ext uri="{FF2B5EF4-FFF2-40B4-BE49-F238E27FC236}">
                  <a16:creationId xmlns:a16="http://schemas.microsoft.com/office/drawing/2014/main" id="{1AD81A3E-B18B-43A9-BE25-34390E499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7129" y="2999623"/>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25">
              <a:extLst>
                <a:ext uri="{FF2B5EF4-FFF2-40B4-BE49-F238E27FC236}">
                  <a16:creationId xmlns:a16="http://schemas.microsoft.com/office/drawing/2014/main" id="{3A4EA4B9-2B68-4993-B3D0-A8FB52DA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53301" y="3040294"/>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29">
              <a:extLst>
                <a:ext uri="{FF2B5EF4-FFF2-40B4-BE49-F238E27FC236}">
                  <a16:creationId xmlns:a16="http://schemas.microsoft.com/office/drawing/2014/main" id="{8688FA8E-D461-4BB3-AF4C-E7B307B5C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60401" y="3009551"/>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31">
              <a:extLst>
                <a:ext uri="{FF2B5EF4-FFF2-40B4-BE49-F238E27FC236}">
                  <a16:creationId xmlns:a16="http://schemas.microsoft.com/office/drawing/2014/main" id="{6A897C6D-3023-4AD4-BA58-DC5FA637F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8489" y="300102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33">
              <a:extLst>
                <a:ext uri="{FF2B5EF4-FFF2-40B4-BE49-F238E27FC236}">
                  <a16:creationId xmlns:a16="http://schemas.microsoft.com/office/drawing/2014/main" id="{0A224C70-F6B0-46FD-892B-E2F0354E7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0024" y="3354376"/>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34">
              <a:extLst>
                <a:ext uri="{FF2B5EF4-FFF2-40B4-BE49-F238E27FC236}">
                  <a16:creationId xmlns:a16="http://schemas.microsoft.com/office/drawing/2014/main" id="{59C15C2A-290E-4B5E-AC06-36020C4B8C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3101" y="3354377"/>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35">
              <a:extLst>
                <a:ext uri="{FF2B5EF4-FFF2-40B4-BE49-F238E27FC236}">
                  <a16:creationId xmlns:a16="http://schemas.microsoft.com/office/drawing/2014/main" id="{C888C6F6-6C76-45EC-A6CF-FE9217D6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3338" y="336009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36">
              <a:extLst>
                <a:ext uri="{FF2B5EF4-FFF2-40B4-BE49-F238E27FC236}">
                  <a16:creationId xmlns:a16="http://schemas.microsoft.com/office/drawing/2014/main" id="{31B79B36-2C8D-4CE0-AEAB-99110F085F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29500" y="337233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38">
              <a:extLst>
                <a:ext uri="{FF2B5EF4-FFF2-40B4-BE49-F238E27FC236}">
                  <a16:creationId xmlns:a16="http://schemas.microsoft.com/office/drawing/2014/main" id="{1AD6CC94-42DA-40AC-BD4D-EF49CB08E0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4823" y="3378042"/>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39">
              <a:extLst>
                <a:ext uri="{FF2B5EF4-FFF2-40B4-BE49-F238E27FC236}">
                  <a16:creationId xmlns:a16="http://schemas.microsoft.com/office/drawing/2014/main" id="{FF26C35B-C843-45FC-A4FA-D16B597AB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2" y="3378041"/>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41">
              <a:extLst>
                <a:ext uri="{FF2B5EF4-FFF2-40B4-BE49-F238E27FC236}">
                  <a16:creationId xmlns:a16="http://schemas.microsoft.com/office/drawing/2014/main" id="{6E7FB35B-308C-401A-ABAB-ECD71E809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49268" y="338457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42">
              <a:extLst>
                <a:ext uri="{FF2B5EF4-FFF2-40B4-BE49-F238E27FC236}">
                  <a16:creationId xmlns:a16="http://schemas.microsoft.com/office/drawing/2014/main" id="{FCF0A251-F427-4F99-9917-E6AB6FD62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6668" y="3387018"/>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44">
              <a:extLst>
                <a:ext uri="{FF2B5EF4-FFF2-40B4-BE49-F238E27FC236}">
                  <a16:creationId xmlns:a16="http://schemas.microsoft.com/office/drawing/2014/main" id="{19EB4AF5-729F-4519-ACA6-2D4ECA65F1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3068" y="334887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45">
              <a:extLst>
                <a:ext uri="{FF2B5EF4-FFF2-40B4-BE49-F238E27FC236}">
                  <a16:creationId xmlns:a16="http://schemas.microsoft.com/office/drawing/2014/main" id="{21CE97BE-F05E-4DCA-A425-75AEA2710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9478" y="340252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47">
              <a:extLst>
                <a:ext uri="{FF2B5EF4-FFF2-40B4-BE49-F238E27FC236}">
                  <a16:creationId xmlns:a16="http://schemas.microsoft.com/office/drawing/2014/main" id="{41A57ED1-04BE-4CEF-B525-8D61DAD56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 y="367260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49">
              <a:extLst>
                <a:ext uri="{FF2B5EF4-FFF2-40B4-BE49-F238E27FC236}">
                  <a16:creationId xmlns:a16="http://schemas.microsoft.com/office/drawing/2014/main" id="{268E7CBA-E176-4B5B-A34C-023BA6A5F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88534" y="342047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63">
              <a:extLst>
                <a:ext uri="{FF2B5EF4-FFF2-40B4-BE49-F238E27FC236}">
                  <a16:creationId xmlns:a16="http://schemas.microsoft.com/office/drawing/2014/main" id="{233B43AB-B404-4FA7-8284-5C44327D61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21" y="363343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65">
              <a:extLst>
                <a:ext uri="{FF2B5EF4-FFF2-40B4-BE49-F238E27FC236}">
                  <a16:creationId xmlns:a16="http://schemas.microsoft.com/office/drawing/2014/main" id="{74ED28FC-0786-4A21-8C6F-1B17579DB9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749" y="401094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66">
              <a:extLst>
                <a:ext uri="{FF2B5EF4-FFF2-40B4-BE49-F238E27FC236}">
                  <a16:creationId xmlns:a16="http://schemas.microsoft.com/office/drawing/2014/main" id="{D30D34FF-8C29-4615-8FEA-B91F26F4FA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3800" y="36783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67">
              <a:extLst>
                <a:ext uri="{FF2B5EF4-FFF2-40B4-BE49-F238E27FC236}">
                  <a16:creationId xmlns:a16="http://schemas.microsoft.com/office/drawing/2014/main" id="{E144876D-55C0-4833-BABE-1B857FDC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9794" y="36815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69">
              <a:extLst>
                <a:ext uri="{FF2B5EF4-FFF2-40B4-BE49-F238E27FC236}">
                  <a16:creationId xmlns:a16="http://schemas.microsoft.com/office/drawing/2014/main" id="{4BDFCA40-C410-44C2-9BD6-0890CB0A0A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99399" y="36848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70">
              <a:extLst>
                <a:ext uri="{FF2B5EF4-FFF2-40B4-BE49-F238E27FC236}">
                  <a16:creationId xmlns:a16="http://schemas.microsoft.com/office/drawing/2014/main" id="{230FFBCE-4FEE-48BE-9538-5F5DFF94C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79836" y="374523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1">
              <a:extLst>
                <a:ext uri="{FF2B5EF4-FFF2-40B4-BE49-F238E27FC236}">
                  <a16:creationId xmlns:a16="http://schemas.microsoft.com/office/drawing/2014/main" id="{8C1D110E-7B89-4D98-8547-5FB133BAAC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786" y="36905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2">
              <a:extLst>
                <a:ext uri="{FF2B5EF4-FFF2-40B4-BE49-F238E27FC236}">
                  <a16:creationId xmlns:a16="http://schemas.microsoft.com/office/drawing/2014/main" id="{232C3B0B-3392-4B93-9D83-379B6A396A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7927" y="36938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73">
              <a:extLst>
                <a:ext uri="{FF2B5EF4-FFF2-40B4-BE49-F238E27FC236}">
                  <a16:creationId xmlns:a16="http://schemas.microsoft.com/office/drawing/2014/main" id="{88BB8E65-5A6E-4B88-B653-B9CC3B94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9902" y="36970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74">
              <a:extLst>
                <a:ext uri="{FF2B5EF4-FFF2-40B4-BE49-F238E27FC236}">
                  <a16:creationId xmlns:a16="http://schemas.microsoft.com/office/drawing/2014/main" id="{4821890D-31F5-4098-9B45-0A1430C88A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40571" y="370280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5">
              <a:extLst>
                <a:ext uri="{FF2B5EF4-FFF2-40B4-BE49-F238E27FC236}">
                  <a16:creationId xmlns:a16="http://schemas.microsoft.com/office/drawing/2014/main" id="{7B0B4C14-D844-4EA6-99D6-19E1FB3580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80111" y="373299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8">
              <a:extLst>
                <a:ext uri="{FF2B5EF4-FFF2-40B4-BE49-F238E27FC236}">
                  <a16:creationId xmlns:a16="http://schemas.microsoft.com/office/drawing/2014/main" id="{8E88F6F3-751C-4EDF-A69E-1B33A1C82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64973" y="37509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94">
              <a:extLst>
                <a:ext uri="{FF2B5EF4-FFF2-40B4-BE49-F238E27FC236}">
                  <a16:creationId xmlns:a16="http://schemas.microsoft.com/office/drawing/2014/main" id="{8BAF1202-A88A-4B65-9531-D708992F7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10506" y="3954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97">
              <a:extLst>
                <a:ext uri="{FF2B5EF4-FFF2-40B4-BE49-F238E27FC236}">
                  <a16:creationId xmlns:a16="http://schemas.microsoft.com/office/drawing/2014/main" id="{41A59003-9DC4-4890-A9BE-82CCAB97D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0572" y="39655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98">
              <a:extLst>
                <a:ext uri="{FF2B5EF4-FFF2-40B4-BE49-F238E27FC236}">
                  <a16:creationId xmlns:a16="http://schemas.microsoft.com/office/drawing/2014/main" id="{989DF6E5-B3C9-425F-99CA-81C2D74C1A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2164" y="39655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99">
              <a:extLst>
                <a:ext uri="{FF2B5EF4-FFF2-40B4-BE49-F238E27FC236}">
                  <a16:creationId xmlns:a16="http://schemas.microsoft.com/office/drawing/2014/main" id="{8E34FCE1-E4AB-4024-8641-3F1A097202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349" y="3965559"/>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01">
              <a:extLst>
                <a:ext uri="{FF2B5EF4-FFF2-40B4-BE49-F238E27FC236}">
                  <a16:creationId xmlns:a16="http://schemas.microsoft.com/office/drawing/2014/main" id="{01AFDDF1-8D6D-4AC0-8BEF-32F805D2B3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4910" y="39720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2">
              <a:extLst>
                <a:ext uri="{FF2B5EF4-FFF2-40B4-BE49-F238E27FC236}">
                  <a16:creationId xmlns:a16="http://schemas.microsoft.com/office/drawing/2014/main" id="{6D4170D8-6D57-4FE0-9668-F8A55D367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12688" y="39753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03">
              <a:extLst>
                <a:ext uri="{FF2B5EF4-FFF2-40B4-BE49-F238E27FC236}">
                  <a16:creationId xmlns:a16="http://schemas.microsoft.com/office/drawing/2014/main" id="{D27F0973-FA6A-4121-9CDC-BC4B282E06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74995" y="398106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13">
              <a:extLst>
                <a:ext uri="{FF2B5EF4-FFF2-40B4-BE49-F238E27FC236}">
                  <a16:creationId xmlns:a16="http://schemas.microsoft.com/office/drawing/2014/main" id="{3520ADCA-C047-45A3-A9FC-652B3DB7BE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482" y="40267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15">
              <a:extLst>
                <a:ext uri="{FF2B5EF4-FFF2-40B4-BE49-F238E27FC236}">
                  <a16:creationId xmlns:a16="http://schemas.microsoft.com/office/drawing/2014/main" id="{F6F5A9C4-18F4-4B3A-B454-B0702D519C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790" y="40324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17">
              <a:extLst>
                <a:ext uri="{FF2B5EF4-FFF2-40B4-BE49-F238E27FC236}">
                  <a16:creationId xmlns:a16="http://schemas.microsoft.com/office/drawing/2014/main" id="{CABEE4F6-1B82-4146-9C1F-F8A712164F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37027" y="40447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9">
              <a:extLst>
                <a:ext uri="{FF2B5EF4-FFF2-40B4-BE49-F238E27FC236}">
                  <a16:creationId xmlns:a16="http://schemas.microsoft.com/office/drawing/2014/main" id="{86F52E18-09F6-44F8-BD90-35E5C1B32A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69450" y="394964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05">
              <a:extLst>
                <a:ext uri="{FF2B5EF4-FFF2-40B4-BE49-F238E27FC236}">
                  <a16:creationId xmlns:a16="http://schemas.microsoft.com/office/drawing/2014/main" id="{7FEB04FC-FC18-4EF5-8129-6ED9A8DCA7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21832" y="2709558"/>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06">
              <a:extLst>
                <a:ext uri="{FF2B5EF4-FFF2-40B4-BE49-F238E27FC236}">
                  <a16:creationId xmlns:a16="http://schemas.microsoft.com/office/drawing/2014/main" id="{2882D243-849A-44C8-9229-8C2F8AB3DA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215773" y="269405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07">
              <a:extLst>
                <a:ext uri="{FF2B5EF4-FFF2-40B4-BE49-F238E27FC236}">
                  <a16:creationId xmlns:a16="http://schemas.microsoft.com/office/drawing/2014/main" id="{8A7EF5B8-81CA-4B87-BDF6-9B11DCA48D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33828" y="2697318"/>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08">
              <a:extLst>
                <a:ext uri="{FF2B5EF4-FFF2-40B4-BE49-F238E27FC236}">
                  <a16:creationId xmlns:a16="http://schemas.microsoft.com/office/drawing/2014/main" id="{46C9A6CE-FA4C-4943-8F9C-FBB26D5B24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697806" y="264754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09">
              <a:extLst>
                <a:ext uri="{FF2B5EF4-FFF2-40B4-BE49-F238E27FC236}">
                  <a16:creationId xmlns:a16="http://schemas.microsoft.com/office/drawing/2014/main" id="{558596F9-ED2F-4DC6-B22A-E2C66EBFF7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3207" y="271082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10">
              <a:extLst>
                <a:ext uri="{FF2B5EF4-FFF2-40B4-BE49-F238E27FC236}">
                  <a16:creationId xmlns:a16="http://schemas.microsoft.com/office/drawing/2014/main" id="{0A796E91-DB9C-4A85-AC50-52B7244618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500271" y="270185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11">
              <a:extLst>
                <a:ext uri="{FF2B5EF4-FFF2-40B4-BE49-F238E27FC236}">
                  <a16:creationId xmlns:a16="http://schemas.microsoft.com/office/drawing/2014/main" id="{BDDE8582-BCCB-4067-A898-40B7AF287F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446706" y="264073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12">
              <a:extLst>
                <a:ext uri="{FF2B5EF4-FFF2-40B4-BE49-F238E27FC236}">
                  <a16:creationId xmlns:a16="http://schemas.microsoft.com/office/drawing/2014/main" id="{2CB91EAD-CEDA-4142-A6CA-7771481AA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10933" y="268181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91">
              <a:extLst>
                <a:ext uri="{FF2B5EF4-FFF2-40B4-BE49-F238E27FC236}">
                  <a16:creationId xmlns:a16="http://schemas.microsoft.com/office/drawing/2014/main" id="{66863EF9-28A8-44EC-AE49-242D560F10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6482" y="268301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92">
              <a:extLst>
                <a:ext uri="{FF2B5EF4-FFF2-40B4-BE49-F238E27FC236}">
                  <a16:creationId xmlns:a16="http://schemas.microsoft.com/office/drawing/2014/main" id="{82C2E02B-90DD-4C32-80EB-220355FD8C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10134" y="266252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95">
              <a:extLst>
                <a:ext uri="{FF2B5EF4-FFF2-40B4-BE49-F238E27FC236}">
                  <a16:creationId xmlns:a16="http://schemas.microsoft.com/office/drawing/2014/main" id="{18D22113-ACE7-4ED3-930A-BE0C59688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6596" y="307175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04">
              <a:extLst>
                <a:ext uri="{FF2B5EF4-FFF2-40B4-BE49-F238E27FC236}">
                  <a16:creationId xmlns:a16="http://schemas.microsoft.com/office/drawing/2014/main" id="{9FF51708-472E-4524-835A-8BBAB99FD8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50155" y="269598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90" name="Group 189">
            <a:extLst>
              <a:ext uri="{FF2B5EF4-FFF2-40B4-BE49-F238E27FC236}">
                <a16:creationId xmlns:a16="http://schemas.microsoft.com/office/drawing/2014/main" id="{84C90B19-086C-49B0-9CE7-EEF7B17A17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12043" y="2644569"/>
            <a:ext cx="2581224" cy="1380932"/>
            <a:chOff x="9645734" y="2644569"/>
            <a:chExt cx="2581224" cy="1380932"/>
          </a:xfrm>
        </p:grpSpPr>
        <p:sp>
          <p:nvSpPr>
            <p:cNvPr id="191" name="Freeform 15">
              <a:extLst>
                <a:ext uri="{FF2B5EF4-FFF2-40B4-BE49-F238E27FC236}">
                  <a16:creationId xmlns:a16="http://schemas.microsoft.com/office/drawing/2014/main" id="{D386663F-A31D-4E93-90A4-9E96CFA80E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431" y="298328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8">
              <a:extLst>
                <a:ext uri="{FF2B5EF4-FFF2-40B4-BE49-F238E27FC236}">
                  <a16:creationId xmlns:a16="http://schemas.microsoft.com/office/drawing/2014/main" id="{EEF751A7-3935-45E9-855F-D70447C41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45734" y="296859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9">
              <a:extLst>
                <a:ext uri="{FF2B5EF4-FFF2-40B4-BE49-F238E27FC236}">
                  <a16:creationId xmlns:a16="http://schemas.microsoft.com/office/drawing/2014/main" id="{573D60F7-85E4-4B4C-BE3D-6482D6891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92476" y="2963228"/>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20">
              <a:extLst>
                <a:ext uri="{FF2B5EF4-FFF2-40B4-BE49-F238E27FC236}">
                  <a16:creationId xmlns:a16="http://schemas.microsoft.com/office/drawing/2014/main" id="{8DA04761-E234-4426-BB80-A16114910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92750" y="297220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22">
              <a:extLst>
                <a:ext uri="{FF2B5EF4-FFF2-40B4-BE49-F238E27FC236}">
                  <a16:creationId xmlns:a16="http://schemas.microsoft.com/office/drawing/2014/main" id="{63309113-ADC7-4B22-BE96-8A735C37B5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6808" y="3007761"/>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23">
              <a:extLst>
                <a:ext uri="{FF2B5EF4-FFF2-40B4-BE49-F238E27FC236}">
                  <a16:creationId xmlns:a16="http://schemas.microsoft.com/office/drawing/2014/main" id="{C6AA2460-B386-4710-9943-F957B4028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03242" y="3011025"/>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26">
              <a:extLst>
                <a:ext uri="{FF2B5EF4-FFF2-40B4-BE49-F238E27FC236}">
                  <a16:creationId xmlns:a16="http://schemas.microsoft.com/office/drawing/2014/main" id="{4C0D77C7-5864-439D-94B8-4CE82FF28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2497" y="2972818"/>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27">
              <a:extLst>
                <a:ext uri="{FF2B5EF4-FFF2-40B4-BE49-F238E27FC236}">
                  <a16:creationId xmlns:a16="http://schemas.microsoft.com/office/drawing/2014/main" id="{2DADB7CD-640D-42A2-9B13-6318F05F36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37259" y="300239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28">
              <a:extLst>
                <a:ext uri="{FF2B5EF4-FFF2-40B4-BE49-F238E27FC236}">
                  <a16:creationId xmlns:a16="http://schemas.microsoft.com/office/drawing/2014/main" id="{84F502C2-997F-4462-83BB-B0B4959C0B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04199" y="302932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30">
              <a:extLst>
                <a:ext uri="{FF2B5EF4-FFF2-40B4-BE49-F238E27FC236}">
                  <a16:creationId xmlns:a16="http://schemas.microsoft.com/office/drawing/2014/main" id="{C6730C2A-0F13-4A85-82D9-EE0D397DC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69090" y="3071411"/>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43">
              <a:extLst>
                <a:ext uri="{FF2B5EF4-FFF2-40B4-BE49-F238E27FC236}">
                  <a16:creationId xmlns:a16="http://schemas.microsoft.com/office/drawing/2014/main" id="{B3BD4C90-9991-441F-9365-A9294483E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2358" y="330001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51">
              <a:extLst>
                <a:ext uri="{FF2B5EF4-FFF2-40B4-BE49-F238E27FC236}">
                  <a16:creationId xmlns:a16="http://schemas.microsoft.com/office/drawing/2014/main" id="{3CB171CE-677B-4EE5-B726-47C2742549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87565" y="3374622"/>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52">
              <a:extLst>
                <a:ext uri="{FF2B5EF4-FFF2-40B4-BE49-F238E27FC236}">
                  <a16:creationId xmlns:a16="http://schemas.microsoft.com/office/drawing/2014/main" id="{4243DBEC-F451-4BAC-A98F-4EBF0C1921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78835" y="327372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53">
              <a:extLst>
                <a:ext uri="{FF2B5EF4-FFF2-40B4-BE49-F238E27FC236}">
                  <a16:creationId xmlns:a16="http://schemas.microsoft.com/office/drawing/2014/main" id="{4E9D873D-7291-4C1F-94CD-715ADB270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01219" y="33051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55">
              <a:extLst>
                <a:ext uri="{FF2B5EF4-FFF2-40B4-BE49-F238E27FC236}">
                  <a16:creationId xmlns:a16="http://schemas.microsoft.com/office/drawing/2014/main" id="{022ECE44-200E-4058-99CF-1A9D8F8E3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46682" y="330840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56">
              <a:extLst>
                <a:ext uri="{FF2B5EF4-FFF2-40B4-BE49-F238E27FC236}">
                  <a16:creationId xmlns:a16="http://schemas.microsoft.com/office/drawing/2014/main" id="{4897A97F-5890-4C28-B2B1-9C4C5885B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319" y="331901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57">
              <a:extLst>
                <a:ext uri="{FF2B5EF4-FFF2-40B4-BE49-F238E27FC236}">
                  <a16:creationId xmlns:a16="http://schemas.microsoft.com/office/drawing/2014/main" id="{03A40F4E-620E-4A37-AE09-BEC49F65B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1743" y="332607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60">
              <a:extLst>
                <a:ext uri="{FF2B5EF4-FFF2-40B4-BE49-F238E27FC236}">
                  <a16:creationId xmlns:a16="http://schemas.microsoft.com/office/drawing/2014/main" id="{EB710607-2FCD-4801-A601-2BB74E82E9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86221" y="334757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1">
              <a:extLst>
                <a:ext uri="{FF2B5EF4-FFF2-40B4-BE49-F238E27FC236}">
                  <a16:creationId xmlns:a16="http://schemas.microsoft.com/office/drawing/2014/main" id="{78565A30-A299-44B0-A369-F546B9CA0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32575" y="3363082"/>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78">
              <a:extLst>
                <a:ext uri="{FF2B5EF4-FFF2-40B4-BE49-F238E27FC236}">
                  <a16:creationId xmlns:a16="http://schemas.microsoft.com/office/drawing/2014/main" id="{6A2BC99F-457E-41E9-B1B1-1EE99E6965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32099" y="362312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79">
              <a:extLst>
                <a:ext uri="{FF2B5EF4-FFF2-40B4-BE49-F238E27FC236}">
                  <a16:creationId xmlns:a16="http://schemas.microsoft.com/office/drawing/2014/main" id="{1ED9AAAB-57D5-418F-9C8F-6672991335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2251" y="362557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80">
              <a:extLst>
                <a:ext uri="{FF2B5EF4-FFF2-40B4-BE49-F238E27FC236}">
                  <a16:creationId xmlns:a16="http://schemas.microsoft.com/office/drawing/2014/main" id="{27B0F7FF-9FDA-4832-AA28-7A49B38E7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07970" y="363210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81">
              <a:extLst>
                <a:ext uri="{FF2B5EF4-FFF2-40B4-BE49-F238E27FC236}">
                  <a16:creationId xmlns:a16="http://schemas.microsoft.com/office/drawing/2014/main" id="{D74EF1D3-B2D1-4F14-8F50-46AEED7D7A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25289" y="36288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82">
              <a:extLst>
                <a:ext uri="{FF2B5EF4-FFF2-40B4-BE49-F238E27FC236}">
                  <a16:creationId xmlns:a16="http://schemas.microsoft.com/office/drawing/2014/main" id="{91A8FE10-BA63-4F35-A987-DDD01DEC5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8431" y="36378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83">
              <a:extLst>
                <a:ext uri="{FF2B5EF4-FFF2-40B4-BE49-F238E27FC236}">
                  <a16:creationId xmlns:a16="http://schemas.microsoft.com/office/drawing/2014/main" id="{478CA902-2280-4691-8C7F-85968E58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6379" y="36198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84">
              <a:extLst>
                <a:ext uri="{FF2B5EF4-FFF2-40B4-BE49-F238E27FC236}">
                  <a16:creationId xmlns:a16="http://schemas.microsoft.com/office/drawing/2014/main" id="{ABDFD47C-2B98-4399-807E-C7DF49FE63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1968" y="364352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89">
              <a:extLst>
                <a:ext uri="{FF2B5EF4-FFF2-40B4-BE49-F238E27FC236}">
                  <a16:creationId xmlns:a16="http://schemas.microsoft.com/office/drawing/2014/main" id="{B18CDAC6-82CF-48B6-A5F4-EA26D1BAA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80023" y="3674532"/>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90">
              <a:extLst>
                <a:ext uri="{FF2B5EF4-FFF2-40B4-BE49-F238E27FC236}">
                  <a16:creationId xmlns:a16="http://schemas.microsoft.com/office/drawing/2014/main" id="{EABFE3E0-B345-41E9-B283-F7FDE9C8CE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6926" y="37047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05">
              <a:extLst>
                <a:ext uri="{FF2B5EF4-FFF2-40B4-BE49-F238E27FC236}">
                  <a16:creationId xmlns:a16="http://schemas.microsoft.com/office/drawing/2014/main" id="{A3A0DB29-268E-4869-B1F8-0244F82C68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1850" y="391211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6">
              <a:extLst>
                <a:ext uri="{FF2B5EF4-FFF2-40B4-BE49-F238E27FC236}">
                  <a16:creationId xmlns:a16="http://schemas.microsoft.com/office/drawing/2014/main" id="{8B58D29C-03B2-4CF6-B843-6D6FE2F18C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7784" y="3891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7">
              <a:extLst>
                <a:ext uri="{FF2B5EF4-FFF2-40B4-BE49-F238E27FC236}">
                  <a16:creationId xmlns:a16="http://schemas.microsoft.com/office/drawing/2014/main" id="{9B613FDE-C6E1-41D6-9EDA-0C8CEAE8D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5589" y="3936308"/>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08">
              <a:extLst>
                <a:ext uri="{FF2B5EF4-FFF2-40B4-BE49-F238E27FC236}">
                  <a16:creationId xmlns:a16="http://schemas.microsoft.com/office/drawing/2014/main" id="{AFBAEA89-62A9-400B-A466-1EE8194C45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47267" y="393492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09">
              <a:extLst>
                <a:ext uri="{FF2B5EF4-FFF2-40B4-BE49-F238E27FC236}">
                  <a16:creationId xmlns:a16="http://schemas.microsoft.com/office/drawing/2014/main" id="{83568151-E0F8-4222-9CEC-EB2079F15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13086" y="39071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0">
              <a:extLst>
                <a:ext uri="{FF2B5EF4-FFF2-40B4-BE49-F238E27FC236}">
                  <a16:creationId xmlns:a16="http://schemas.microsoft.com/office/drawing/2014/main" id="{47D022F3-A9E3-4A5E-89D5-D0F715569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82062" y="390884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1">
              <a:extLst>
                <a:ext uri="{FF2B5EF4-FFF2-40B4-BE49-F238E27FC236}">
                  <a16:creationId xmlns:a16="http://schemas.microsoft.com/office/drawing/2014/main" id="{E80ABF6C-8B84-4FDD-B468-69EBC0DF1F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4325" y="39193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2">
              <a:extLst>
                <a:ext uri="{FF2B5EF4-FFF2-40B4-BE49-F238E27FC236}">
                  <a16:creationId xmlns:a16="http://schemas.microsoft.com/office/drawing/2014/main" id="{A63CF3ED-FA07-491D-96A3-570EBE3D8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39462" y="391934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7">
              <a:extLst>
                <a:ext uri="{FF2B5EF4-FFF2-40B4-BE49-F238E27FC236}">
                  <a16:creationId xmlns:a16="http://schemas.microsoft.com/office/drawing/2014/main" id="{811F8E6F-D291-4B7B-B7BF-550B2E0025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68711" y="3000473"/>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40">
              <a:extLst>
                <a:ext uri="{FF2B5EF4-FFF2-40B4-BE49-F238E27FC236}">
                  <a16:creationId xmlns:a16="http://schemas.microsoft.com/office/drawing/2014/main" id="{3EC1E4BC-EE19-4EFA-A0CB-F463DEC714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5783" y="334320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46">
              <a:extLst>
                <a:ext uri="{FF2B5EF4-FFF2-40B4-BE49-F238E27FC236}">
                  <a16:creationId xmlns:a16="http://schemas.microsoft.com/office/drawing/2014/main" id="{76FFB2EA-7A93-40A0-8EA9-50EC44B5D3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05552" y="3380741"/>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64">
              <a:extLst>
                <a:ext uri="{FF2B5EF4-FFF2-40B4-BE49-F238E27FC236}">
                  <a16:creationId xmlns:a16="http://schemas.microsoft.com/office/drawing/2014/main" id="{17A60978-99CE-43C4-A85A-488039171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11285" y="36693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75">
              <a:extLst>
                <a:ext uri="{FF2B5EF4-FFF2-40B4-BE49-F238E27FC236}">
                  <a16:creationId xmlns:a16="http://schemas.microsoft.com/office/drawing/2014/main" id="{E9FF172D-4BA6-4E22-A7E2-12963E775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64931" y="36334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91">
              <a:extLst>
                <a:ext uri="{FF2B5EF4-FFF2-40B4-BE49-F238E27FC236}">
                  <a16:creationId xmlns:a16="http://schemas.microsoft.com/office/drawing/2014/main" id="{F9030161-25F7-4037-B934-C8968DC6A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93025" y="39181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92">
              <a:extLst>
                <a:ext uri="{FF2B5EF4-FFF2-40B4-BE49-F238E27FC236}">
                  <a16:creationId xmlns:a16="http://schemas.microsoft.com/office/drawing/2014/main" id="{4BEA4B47-CB5A-4909-AA74-9C7A005DBE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8979" y="391741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04">
              <a:extLst>
                <a:ext uri="{FF2B5EF4-FFF2-40B4-BE49-F238E27FC236}">
                  <a16:creationId xmlns:a16="http://schemas.microsoft.com/office/drawing/2014/main" id="{7FAAD014-C0FA-424B-80A5-9E06587656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11011" y="39810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94">
              <a:extLst>
                <a:ext uri="{FF2B5EF4-FFF2-40B4-BE49-F238E27FC236}">
                  <a16:creationId xmlns:a16="http://schemas.microsoft.com/office/drawing/2014/main" id="{ADEAE038-F8B8-4E63-8EF3-B8C9F352B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712617" y="270151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97">
              <a:extLst>
                <a:ext uri="{FF2B5EF4-FFF2-40B4-BE49-F238E27FC236}">
                  <a16:creationId xmlns:a16="http://schemas.microsoft.com/office/drawing/2014/main" id="{EE27DFAF-D3C6-45F4-82BD-40694B9350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267156" y="264877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98">
              <a:extLst>
                <a:ext uri="{FF2B5EF4-FFF2-40B4-BE49-F238E27FC236}">
                  <a16:creationId xmlns:a16="http://schemas.microsoft.com/office/drawing/2014/main" id="{8487C53E-4660-4917-B3D0-431F1C9D8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838946" y="2731564"/>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99">
              <a:extLst>
                <a:ext uri="{FF2B5EF4-FFF2-40B4-BE49-F238E27FC236}">
                  <a16:creationId xmlns:a16="http://schemas.microsoft.com/office/drawing/2014/main" id="{5F2131A8-F666-4178-82AA-C9B0A49A7E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508543" y="2648772"/>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00">
              <a:extLst>
                <a:ext uri="{FF2B5EF4-FFF2-40B4-BE49-F238E27FC236}">
                  <a16:creationId xmlns:a16="http://schemas.microsoft.com/office/drawing/2014/main" id="{A86F73EE-D17F-4FD3-A7C4-D242F54B3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089660" y="2691453"/>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01">
              <a:extLst>
                <a:ext uri="{FF2B5EF4-FFF2-40B4-BE49-F238E27FC236}">
                  <a16:creationId xmlns:a16="http://schemas.microsoft.com/office/drawing/2014/main" id="{C73F7B73-6085-426A-8F4B-77EC4855F2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954159" y="2682227"/>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02">
              <a:extLst>
                <a:ext uri="{FF2B5EF4-FFF2-40B4-BE49-F238E27FC236}">
                  <a16:creationId xmlns:a16="http://schemas.microsoft.com/office/drawing/2014/main" id="{9EA8B1B7-09BF-4A83-95D7-8537590B2B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437628" y="269172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03">
              <a:extLst>
                <a:ext uri="{FF2B5EF4-FFF2-40B4-BE49-F238E27FC236}">
                  <a16:creationId xmlns:a16="http://schemas.microsoft.com/office/drawing/2014/main" id="{911BC32C-2EEE-4B53-9A0C-8E8CA9E824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187617" y="265203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13">
              <a:extLst>
                <a:ext uri="{FF2B5EF4-FFF2-40B4-BE49-F238E27FC236}">
                  <a16:creationId xmlns:a16="http://schemas.microsoft.com/office/drawing/2014/main" id="{8026FF8F-715D-4F6F-81C0-B77733DC3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346025" y="27001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15">
              <a:extLst>
                <a:ext uri="{FF2B5EF4-FFF2-40B4-BE49-F238E27FC236}">
                  <a16:creationId xmlns:a16="http://schemas.microsoft.com/office/drawing/2014/main" id="{CA53BB35-50E9-4D48-B4C1-FFEFAFC89E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920260" y="264456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17">
              <a:extLst>
                <a:ext uri="{FF2B5EF4-FFF2-40B4-BE49-F238E27FC236}">
                  <a16:creationId xmlns:a16="http://schemas.microsoft.com/office/drawing/2014/main" id="{A68BDAB2-5D65-494D-9187-537E34F00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183195" y="2685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19">
              <a:extLst>
                <a:ext uri="{FF2B5EF4-FFF2-40B4-BE49-F238E27FC236}">
                  <a16:creationId xmlns:a16="http://schemas.microsoft.com/office/drawing/2014/main" id="{8FC7B770-8274-4FFA-A115-71C5CA0E9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895042" y="267202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45">
              <a:extLst>
                <a:ext uri="{FF2B5EF4-FFF2-40B4-BE49-F238E27FC236}">
                  <a16:creationId xmlns:a16="http://schemas.microsoft.com/office/drawing/2014/main" id="{8204BA3B-5404-4A81-9DFE-AD3CC1070A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714402" y="270582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31">
              <a:extLst>
                <a:ext uri="{FF2B5EF4-FFF2-40B4-BE49-F238E27FC236}">
                  <a16:creationId xmlns:a16="http://schemas.microsoft.com/office/drawing/2014/main" id="{037DA548-A97B-4EAD-952B-0FB098323F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85823" y="298016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0" name="Rectangle 249">
            <a:extLst>
              <a:ext uri="{FF2B5EF4-FFF2-40B4-BE49-F238E27FC236}">
                <a16:creationId xmlns:a16="http://schemas.microsoft.com/office/drawing/2014/main" id="{D5A33662-C2EA-4FEB-B1D3-625DFCFE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6037" y="1659648"/>
            <a:ext cx="7079853" cy="3631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1426A-9591-5BBC-953A-94EA7BDA9F4C}"/>
              </a:ext>
            </a:extLst>
          </p:cNvPr>
          <p:cNvSpPr>
            <a:spLocks noGrp="1"/>
          </p:cNvSpPr>
          <p:nvPr>
            <p:ph type="title"/>
          </p:nvPr>
        </p:nvSpPr>
        <p:spPr>
          <a:xfrm>
            <a:off x="3123829" y="2283816"/>
            <a:ext cx="5944342" cy="1837893"/>
          </a:xfrm>
        </p:spPr>
        <p:txBody>
          <a:bodyPr vert="horz" lIns="91440" tIns="45720" rIns="91440" bIns="45720" rtlCol="0" anchor="b">
            <a:normAutofit/>
          </a:bodyPr>
          <a:lstStyle/>
          <a:p>
            <a:pPr algn="ctr"/>
            <a:r>
              <a:rPr lang="en-US" sz="6600" dirty="0"/>
              <a:t>THANK YOU</a:t>
            </a:r>
          </a:p>
        </p:txBody>
      </p:sp>
    </p:spTree>
    <p:extLst>
      <p:ext uri="{BB962C8B-B14F-4D97-AF65-F5344CB8AC3E}">
        <p14:creationId xmlns:p14="http://schemas.microsoft.com/office/powerpoint/2010/main" val="334725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C6DDB-3C5C-CC4A-8525-A882D7615DDF}"/>
              </a:ext>
            </a:extLst>
          </p:cNvPr>
          <p:cNvSpPr>
            <a:spLocks noGrp="1"/>
          </p:cNvSpPr>
          <p:nvPr>
            <p:ph type="title"/>
          </p:nvPr>
        </p:nvSpPr>
        <p:spPr/>
        <p:txBody>
          <a:bodyPr/>
          <a:lstStyle/>
          <a:p>
            <a:r>
              <a:rPr lang="en-US"/>
              <a:t>DESCRIPTION</a:t>
            </a:r>
          </a:p>
        </p:txBody>
      </p:sp>
      <p:sp>
        <p:nvSpPr>
          <p:cNvPr id="3" name="Content Placeholder 2">
            <a:extLst>
              <a:ext uri="{FF2B5EF4-FFF2-40B4-BE49-F238E27FC236}">
                <a16:creationId xmlns:a16="http://schemas.microsoft.com/office/drawing/2014/main" id="{E3131FF1-207D-C6B0-7E3A-116B64737D12}"/>
              </a:ext>
            </a:extLst>
          </p:cNvPr>
          <p:cNvSpPr>
            <a:spLocks noGrp="1"/>
          </p:cNvSpPr>
          <p:nvPr>
            <p:ph idx="1"/>
          </p:nvPr>
        </p:nvSpPr>
        <p:spPr/>
        <p:txBody>
          <a:bodyPr vert="horz" lIns="91440" tIns="45720" rIns="91440" bIns="45720" rtlCol="0" anchor="t">
            <a:normAutofit/>
          </a:bodyPr>
          <a:lstStyle/>
          <a:p>
            <a:r>
              <a:rPr lang="en-US" i="1" dirty="0">
                <a:ea typeface="+mn-lt"/>
                <a:cs typeface="+mn-lt"/>
              </a:rPr>
              <a:t>Hiring process analytics involves using data to optimize recruitment efforts. It tracks and analyzes various stages of hiring, such as candidate sourcing, application volume, screening, and interviewing. Key metrics include time to hire, cost per hire, quality of hire, and candidate experience. Tools like Applicant Tracking Systems (ATS), predictive analytics, and machine learning help in optimizing processes, managing talent pipelines, and ensuring diversity. The main challenges are data privacy, bias, and integrating data from multiple sources. The benefits include better decision-making, improved candidate experience, and more efficient resource allocation.</a:t>
            </a:r>
            <a:endParaRPr lang="en-US" i="1" dirty="0"/>
          </a:p>
        </p:txBody>
      </p:sp>
    </p:spTree>
    <p:extLst>
      <p:ext uri="{BB962C8B-B14F-4D97-AF65-F5344CB8AC3E}">
        <p14:creationId xmlns:p14="http://schemas.microsoft.com/office/powerpoint/2010/main" val="193775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338E-7A01-D829-81BB-7149C0C9FE84}"/>
              </a:ext>
            </a:extLst>
          </p:cNvPr>
          <p:cNvSpPr>
            <a:spLocks noGrp="1"/>
          </p:cNvSpPr>
          <p:nvPr>
            <p:ph type="title"/>
          </p:nvPr>
        </p:nvSpPr>
        <p:spPr/>
        <p:txBody>
          <a:bodyPr/>
          <a:lstStyle/>
          <a:p>
            <a:r>
              <a:rPr lang="en-US"/>
              <a:t>APPROACH</a:t>
            </a:r>
          </a:p>
        </p:txBody>
      </p:sp>
      <p:sp>
        <p:nvSpPr>
          <p:cNvPr id="3" name="Content Placeholder 2">
            <a:extLst>
              <a:ext uri="{FF2B5EF4-FFF2-40B4-BE49-F238E27FC236}">
                <a16:creationId xmlns:a16="http://schemas.microsoft.com/office/drawing/2014/main" id="{F4EE053D-7D20-EB66-6EF3-C9C9C1B6B0E6}"/>
              </a:ext>
            </a:extLst>
          </p:cNvPr>
          <p:cNvSpPr>
            <a:spLocks noGrp="1"/>
          </p:cNvSpPr>
          <p:nvPr>
            <p:ph idx="1"/>
          </p:nvPr>
        </p:nvSpPr>
        <p:spPr/>
        <p:txBody>
          <a:bodyPr vert="horz" lIns="91440" tIns="45720" rIns="91440" bIns="45720" rtlCol="0" anchor="t">
            <a:normAutofit/>
          </a:bodyPr>
          <a:lstStyle/>
          <a:p>
            <a:r>
              <a:rPr lang="en-US" i="1">
                <a:ea typeface="+mn-lt"/>
                <a:cs typeface="+mn-lt"/>
              </a:rPr>
              <a:t>The approach to a hiring process analytics project involves setting clear objectives, collecting and cleaning relevant data, and analyzing it to identify trends and inefficiencies. Insights from the analysis lead to actionable recommendations, which are implemented to optimize the hiring process. Continuous monitoring and reporting ensure the effectiveness of these changes, with ongoing iterations for improvement based on feedback and new data.</a:t>
            </a:r>
            <a:endParaRPr lang="en-US" i="1"/>
          </a:p>
        </p:txBody>
      </p:sp>
    </p:spTree>
    <p:extLst>
      <p:ext uri="{BB962C8B-B14F-4D97-AF65-F5344CB8AC3E}">
        <p14:creationId xmlns:p14="http://schemas.microsoft.com/office/powerpoint/2010/main" val="2492257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AF31-C269-B0C4-BA8E-F0E91FB4203F}"/>
              </a:ext>
            </a:extLst>
          </p:cNvPr>
          <p:cNvSpPr>
            <a:spLocks noGrp="1"/>
          </p:cNvSpPr>
          <p:nvPr>
            <p:ph type="title"/>
          </p:nvPr>
        </p:nvSpPr>
        <p:spPr/>
        <p:txBody>
          <a:bodyPr/>
          <a:lstStyle/>
          <a:p>
            <a:r>
              <a:rPr lang="en-US"/>
              <a:t>TECH-STACK USED</a:t>
            </a:r>
          </a:p>
        </p:txBody>
      </p:sp>
      <p:sp>
        <p:nvSpPr>
          <p:cNvPr id="3" name="Content Placeholder 2">
            <a:extLst>
              <a:ext uri="{FF2B5EF4-FFF2-40B4-BE49-F238E27FC236}">
                <a16:creationId xmlns:a16="http://schemas.microsoft.com/office/drawing/2014/main" id="{902E64A4-4F7D-D0DF-9379-677ABC300E51}"/>
              </a:ext>
            </a:extLst>
          </p:cNvPr>
          <p:cNvSpPr>
            <a:spLocks noGrp="1"/>
          </p:cNvSpPr>
          <p:nvPr>
            <p:ph idx="1"/>
          </p:nvPr>
        </p:nvSpPr>
        <p:spPr/>
        <p:txBody>
          <a:bodyPr vert="horz" lIns="91440" tIns="45720" rIns="91440" bIns="45720" rtlCol="0" anchor="t">
            <a:normAutofit/>
          </a:bodyPr>
          <a:lstStyle/>
          <a:p>
            <a:pPr>
              <a:buNone/>
            </a:pPr>
            <a:r>
              <a:rPr lang="en-US" i="1" dirty="0"/>
              <a:t>    The primary tech-stack used in this project involves Excel. Excel offers a wide range of functions and tools for data analysis and data manipulation, making it ideal for task like exploratory data analysis and drawing insights from the dataset. Excel's features such as formulas, functions, pivot tables, charts, can be utilized for data cleaning, calculating statistics, identifying trends, and creating visual representation of hiring data, providing a user-friendly interface for analysis.</a:t>
            </a:r>
            <a:endParaRPr lang="en-US" i="1">
              <a:solidFill>
                <a:srgbClr val="000000"/>
              </a:solidFill>
            </a:endParaRPr>
          </a:p>
          <a:p>
            <a:pPr marL="0" indent="0">
              <a:buNone/>
            </a:pPr>
            <a:endParaRPr lang="en-US" i="1" dirty="0"/>
          </a:p>
        </p:txBody>
      </p:sp>
    </p:spTree>
    <p:extLst>
      <p:ext uri="{BB962C8B-B14F-4D97-AF65-F5344CB8AC3E}">
        <p14:creationId xmlns:p14="http://schemas.microsoft.com/office/powerpoint/2010/main" val="98974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BD46-286B-98BA-61AF-ED0F8B87B3CF}"/>
              </a:ext>
            </a:extLst>
          </p:cNvPr>
          <p:cNvSpPr>
            <a:spLocks noGrp="1"/>
          </p:cNvSpPr>
          <p:nvPr>
            <p:ph type="title"/>
          </p:nvPr>
        </p:nvSpPr>
        <p:spPr/>
        <p:txBody>
          <a:bodyPr/>
          <a:lstStyle/>
          <a:p>
            <a:r>
              <a:rPr lang="en-US"/>
              <a:t>Task 1: How many males and females are hired?</a:t>
            </a:r>
          </a:p>
        </p:txBody>
      </p:sp>
      <p:pic>
        <p:nvPicPr>
          <p:cNvPr id="4" name="Content Placeholder 3">
            <a:extLst>
              <a:ext uri="{FF2B5EF4-FFF2-40B4-BE49-F238E27FC236}">
                <a16:creationId xmlns:a16="http://schemas.microsoft.com/office/drawing/2014/main" id="{AB9FE009-655A-23C2-54C6-7EFD528D92C7}"/>
              </a:ext>
            </a:extLst>
          </p:cNvPr>
          <p:cNvPicPr>
            <a:picLocks noGrp="1" noChangeAspect="1"/>
          </p:cNvPicPr>
          <p:nvPr>
            <p:ph idx="1"/>
          </p:nvPr>
        </p:nvPicPr>
        <p:blipFill>
          <a:blip r:embed="rId2"/>
          <a:stretch>
            <a:fillRect/>
          </a:stretch>
        </p:blipFill>
        <p:spPr>
          <a:xfrm>
            <a:off x="1356607" y="1835124"/>
            <a:ext cx="9123122" cy="4346624"/>
          </a:xfrm>
        </p:spPr>
      </p:pic>
    </p:spTree>
    <p:extLst>
      <p:ext uri="{BB962C8B-B14F-4D97-AF65-F5344CB8AC3E}">
        <p14:creationId xmlns:p14="http://schemas.microsoft.com/office/powerpoint/2010/main" val="405893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73B5-17CD-515B-00A3-2DB9D1E6A3BF}"/>
              </a:ext>
            </a:extLst>
          </p:cNvPr>
          <p:cNvSpPr>
            <a:spLocks noGrp="1"/>
          </p:cNvSpPr>
          <p:nvPr>
            <p:ph type="title"/>
          </p:nvPr>
        </p:nvSpPr>
        <p:spPr/>
        <p:txBody>
          <a:bodyPr/>
          <a:lstStyle/>
          <a:p>
            <a:r>
              <a:rPr lang="en-US"/>
              <a:t>TASK 2: What is the average salary offered in this company?</a:t>
            </a:r>
          </a:p>
        </p:txBody>
      </p:sp>
      <p:pic>
        <p:nvPicPr>
          <p:cNvPr id="4" name="Content Placeholder 3">
            <a:extLst>
              <a:ext uri="{FF2B5EF4-FFF2-40B4-BE49-F238E27FC236}">
                <a16:creationId xmlns:a16="http://schemas.microsoft.com/office/drawing/2014/main" id="{639D0F2D-855E-3296-831A-68E736BBB09C}"/>
              </a:ext>
            </a:extLst>
          </p:cNvPr>
          <p:cNvPicPr>
            <a:picLocks noGrp="1" noChangeAspect="1"/>
          </p:cNvPicPr>
          <p:nvPr>
            <p:ph idx="1"/>
          </p:nvPr>
        </p:nvPicPr>
        <p:blipFill>
          <a:blip r:embed="rId2"/>
          <a:stretch>
            <a:fillRect/>
          </a:stretch>
        </p:blipFill>
        <p:spPr>
          <a:xfrm>
            <a:off x="715431" y="2078905"/>
            <a:ext cx="5708215" cy="2094977"/>
          </a:xfrm>
        </p:spPr>
      </p:pic>
    </p:spTree>
    <p:extLst>
      <p:ext uri="{BB962C8B-B14F-4D97-AF65-F5344CB8AC3E}">
        <p14:creationId xmlns:p14="http://schemas.microsoft.com/office/powerpoint/2010/main" val="606849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5315-05E8-B5F4-FC9A-6CFE765839ED}"/>
              </a:ext>
            </a:extLst>
          </p:cNvPr>
          <p:cNvSpPr>
            <a:spLocks noGrp="1"/>
          </p:cNvSpPr>
          <p:nvPr>
            <p:ph type="title"/>
          </p:nvPr>
        </p:nvSpPr>
        <p:spPr/>
        <p:txBody>
          <a:bodyPr/>
          <a:lstStyle/>
          <a:p>
            <a:r>
              <a:rPr lang="en-US" dirty="0"/>
              <a:t>Task 3- </a:t>
            </a:r>
            <a:r>
              <a:rPr lang="en-US" dirty="0">
                <a:solidFill>
                  <a:srgbClr val="323232"/>
                </a:solidFill>
                <a:ea typeface="+mj-lt"/>
                <a:cs typeface="+mj-lt"/>
              </a:rPr>
              <a:t> Create class intervals for the salaries in the company.</a:t>
            </a:r>
            <a:endParaRPr lang="en-US" dirty="0">
              <a:solidFill>
                <a:srgbClr val="323232"/>
              </a:solidFill>
            </a:endParaRPr>
          </a:p>
        </p:txBody>
      </p:sp>
      <p:pic>
        <p:nvPicPr>
          <p:cNvPr id="4" name="Content Placeholder 3">
            <a:extLst>
              <a:ext uri="{FF2B5EF4-FFF2-40B4-BE49-F238E27FC236}">
                <a16:creationId xmlns:a16="http://schemas.microsoft.com/office/drawing/2014/main" id="{A8B89FB5-8352-DFEE-EAF2-EFD32098876F}"/>
              </a:ext>
            </a:extLst>
          </p:cNvPr>
          <p:cNvPicPr>
            <a:picLocks noGrp="1" noChangeAspect="1"/>
          </p:cNvPicPr>
          <p:nvPr>
            <p:ph idx="1"/>
          </p:nvPr>
        </p:nvPicPr>
        <p:blipFill>
          <a:blip r:embed="rId2"/>
          <a:stretch>
            <a:fillRect/>
          </a:stretch>
        </p:blipFill>
        <p:spPr>
          <a:xfrm>
            <a:off x="1659319" y="2022673"/>
            <a:ext cx="8371561" cy="3856703"/>
          </a:xfrm>
        </p:spPr>
      </p:pic>
    </p:spTree>
    <p:extLst>
      <p:ext uri="{BB962C8B-B14F-4D97-AF65-F5344CB8AC3E}">
        <p14:creationId xmlns:p14="http://schemas.microsoft.com/office/powerpoint/2010/main" val="3919236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E8745-FF38-2465-E4D4-DF733178409F}"/>
              </a:ext>
            </a:extLst>
          </p:cNvPr>
          <p:cNvSpPr>
            <a:spLocks noGrp="1"/>
          </p:cNvSpPr>
          <p:nvPr>
            <p:ph type="title"/>
          </p:nvPr>
        </p:nvSpPr>
        <p:spPr/>
        <p:txBody>
          <a:bodyPr>
            <a:normAutofit/>
          </a:bodyPr>
          <a:lstStyle/>
          <a:p>
            <a:r>
              <a:rPr lang="en-US" dirty="0">
                <a:solidFill>
                  <a:srgbClr val="323232"/>
                </a:solidFill>
                <a:ea typeface="+mj-lt"/>
                <a:cs typeface="+mj-lt"/>
              </a:rPr>
              <a:t>Task 4-Show the proportion of people working in different departments.</a:t>
            </a:r>
            <a:endParaRPr lang="en-US" dirty="0"/>
          </a:p>
        </p:txBody>
      </p:sp>
      <p:pic>
        <p:nvPicPr>
          <p:cNvPr id="4" name="Content Placeholder 3">
            <a:extLst>
              <a:ext uri="{FF2B5EF4-FFF2-40B4-BE49-F238E27FC236}">
                <a16:creationId xmlns:a16="http://schemas.microsoft.com/office/drawing/2014/main" id="{2CB81BA4-C8BF-9020-E419-53AAACF53B5F}"/>
              </a:ext>
            </a:extLst>
          </p:cNvPr>
          <p:cNvPicPr>
            <a:picLocks noGrp="1" noChangeAspect="1"/>
          </p:cNvPicPr>
          <p:nvPr>
            <p:ph idx="1"/>
          </p:nvPr>
        </p:nvPicPr>
        <p:blipFill>
          <a:blip r:embed="rId2"/>
          <a:stretch>
            <a:fillRect/>
          </a:stretch>
        </p:blipFill>
        <p:spPr>
          <a:xfrm>
            <a:off x="1283538" y="2529725"/>
            <a:ext cx="8799534" cy="3834243"/>
          </a:xfrm>
        </p:spPr>
      </p:pic>
    </p:spTree>
    <p:extLst>
      <p:ext uri="{BB962C8B-B14F-4D97-AF65-F5344CB8AC3E}">
        <p14:creationId xmlns:p14="http://schemas.microsoft.com/office/powerpoint/2010/main" val="91590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BA93-9247-1D38-CE9F-58221C645E20}"/>
              </a:ext>
            </a:extLst>
          </p:cNvPr>
          <p:cNvSpPr>
            <a:spLocks noGrp="1"/>
          </p:cNvSpPr>
          <p:nvPr>
            <p:ph type="title"/>
          </p:nvPr>
        </p:nvSpPr>
        <p:spPr/>
        <p:txBody>
          <a:bodyPr/>
          <a:lstStyle/>
          <a:p>
            <a:r>
              <a:rPr lang="en-US" dirty="0"/>
              <a:t>Task 5- Represent different post tiers.</a:t>
            </a:r>
          </a:p>
        </p:txBody>
      </p:sp>
      <p:pic>
        <p:nvPicPr>
          <p:cNvPr id="4" name="Content Placeholder 3">
            <a:extLst>
              <a:ext uri="{FF2B5EF4-FFF2-40B4-BE49-F238E27FC236}">
                <a16:creationId xmlns:a16="http://schemas.microsoft.com/office/drawing/2014/main" id="{6C368DD2-CF2A-5CA8-29A5-DD30C72C167B}"/>
              </a:ext>
            </a:extLst>
          </p:cNvPr>
          <p:cNvPicPr>
            <a:picLocks noGrp="1" noChangeAspect="1"/>
          </p:cNvPicPr>
          <p:nvPr>
            <p:ph idx="1"/>
          </p:nvPr>
        </p:nvPicPr>
        <p:blipFill>
          <a:blip r:embed="rId2"/>
          <a:stretch>
            <a:fillRect/>
          </a:stretch>
        </p:blipFill>
        <p:spPr>
          <a:xfrm>
            <a:off x="1210470" y="2359841"/>
            <a:ext cx="9091807" cy="3913054"/>
          </a:xfrm>
        </p:spPr>
      </p:pic>
    </p:spTree>
    <p:extLst>
      <p:ext uri="{BB962C8B-B14F-4D97-AF65-F5344CB8AC3E}">
        <p14:creationId xmlns:p14="http://schemas.microsoft.com/office/powerpoint/2010/main" val="2452383494"/>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BohemianVTI</vt:lpstr>
      <vt:lpstr>HIRING PROCESS ANALYTICS</vt:lpstr>
      <vt:lpstr>DESCRIPTION</vt:lpstr>
      <vt:lpstr>APPROACH</vt:lpstr>
      <vt:lpstr>TECH-STACK USED</vt:lpstr>
      <vt:lpstr>Task 1: How many males and females are hired?</vt:lpstr>
      <vt:lpstr>TASK 2: What is the average salary offered in this company?</vt:lpstr>
      <vt:lpstr>Task 3-  Create class intervals for the salaries in the company.</vt:lpstr>
      <vt:lpstr>Task 4-Show the proportion of people working in different departments.</vt:lpstr>
      <vt:lpstr>Task 5- Represent different post tiers.</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139</cp:revision>
  <dcterms:created xsi:type="dcterms:W3CDTF">2024-08-28T13:43:04Z</dcterms:created>
  <dcterms:modified xsi:type="dcterms:W3CDTF">2024-08-28T16:35:16Z</dcterms:modified>
</cp:coreProperties>
</file>