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558" y="-9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438338">
              <a:lnSpc>
                <a:spcPct val="100000"/>
              </a:lnSpc>
              <a:defRPr sz="2100"/>
            </a:pPr>
            <a:r>
              <a:t>Pour optimiser la circulation des véhicules, un centre commercial souhaite améliorer l'accueil de ses </a:t>
            </a:r>
          </a:p>
          <a:p>
            <a:pPr defTabSz="2438338">
              <a:lnSpc>
                <a:spcPct val="100000"/>
              </a:lnSpc>
              <a:defRPr sz="2100"/>
            </a:pPr>
            <a:r>
              <a:t>clients dans son parking. Elle souhaite permettre à ses clients de :</a:t>
            </a:r>
          </a:p>
          <a:p>
            <a:pPr defTabSz="2438338">
              <a:lnSpc>
                <a:spcPct val="100000"/>
              </a:lnSpc>
              <a:defRPr sz="2100"/>
            </a:pPr>
            <a:endParaRPr/>
          </a:p>
          <a:p>
            <a:pPr defTabSz="2438338">
              <a:lnSpc>
                <a:spcPct val="100000"/>
              </a:lnSpc>
              <a:defRPr sz="2100"/>
            </a:pPr>
            <a:r>
              <a:t>- réserver une place de parking à l'avance </a:t>
            </a:r>
          </a:p>
          <a:p>
            <a:pPr defTabSz="2438338">
              <a:lnSpc>
                <a:spcPct val="100000"/>
              </a:lnSpc>
              <a:defRPr sz="2100"/>
            </a:pPr>
            <a:r>
              <a:t>- guider ses clients jusqu'à leur place de parking réservée.</a:t>
            </a:r>
          </a:p>
          <a:p>
            <a:pPr defTabSz="2438338">
              <a:lnSpc>
                <a:spcPct val="100000"/>
              </a:lnSpc>
              <a:defRPr sz="2100"/>
            </a:pPr>
            <a:endParaRPr/>
          </a:p>
          <a:p>
            <a:pPr defTabSz="2438338">
              <a:lnSpc>
                <a:spcPct val="100000"/>
              </a:lnSpc>
              <a:defRPr sz="2100"/>
            </a:pPr>
            <a:r>
              <a:t>Le centre commercial veut également permettre aux </a:t>
            </a:r>
          </a:p>
          <a:p>
            <a:pPr defTabSz="2438338">
              <a:lnSpc>
                <a:spcPct val="100000"/>
              </a:lnSpc>
              <a:defRPr sz="2100"/>
            </a:pPr>
            <a:r>
              <a:t>gérants de magasin d'afficher leur publicité sur un </a:t>
            </a:r>
          </a:p>
          <a:p>
            <a:pPr defTabSz="2438338">
              <a:lnSpc>
                <a:spcPct val="100000"/>
              </a:lnSpc>
              <a:defRPr sz="2100"/>
            </a:pPr>
            <a:r>
              <a:t>afficheur géant à l'entrée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Auteur et date</a:t>
            </a:r>
          </a:p>
        </p:txBody>
      </p:sp>
      <p:sp>
        <p:nvSpPr>
          <p:cNvPr id="1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Titre de la présentation</a:t>
            </a:r>
          </a:p>
        </p:txBody>
      </p:sp>
      <p:sp>
        <p:nvSpPr>
          <p:cNvPr id="13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Déclaration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Données clés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Données clés</a:t>
            </a:r>
          </a:p>
        </p:txBody>
      </p:sp>
      <p:sp>
        <p:nvSpPr>
          <p:cNvPr id="108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« Citation notable 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Montgolfières vues de dessous avec un ciel bleu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Gros plan sur la partie supérieure d’une montgolfière vue de dessus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Montgolfières vues de dessous avec un ciel bleu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ontgolfières vues de dessous avec un ciel bleu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os plan sur la partie supérieure d’une montgolfière vue de dessus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Titre de la présentation</a:t>
            </a:r>
          </a:p>
        </p:txBody>
      </p:sp>
      <p:sp>
        <p:nvSpPr>
          <p:cNvPr id="23" name="Auteur et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Auteur et date</a:t>
            </a:r>
          </a:p>
        </p:txBody>
      </p:sp>
      <p:sp>
        <p:nvSpPr>
          <p:cNvPr id="24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ros plan sur une montgolfière vue de dessous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Titre de diapositive</a:t>
            </a:r>
          </a:p>
        </p:txBody>
      </p:sp>
      <p:sp>
        <p:nvSpPr>
          <p:cNvPr id="34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Sous-titre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01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43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44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61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Montgolfières vues de dessous avec un ciel bleu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6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Titre de section</a:t>
            </a:r>
          </a:p>
        </p:txBody>
      </p:sp>
      <p:sp>
        <p:nvSpPr>
          <p:cNvPr id="72" name="01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80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8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Titre de l’ordre du jour</a:t>
            </a:r>
          </a:p>
        </p:txBody>
      </p:sp>
      <p:sp>
        <p:nvSpPr>
          <p:cNvPr id="89" name="Sous-titre de l’ordre du jour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l’ordre du jour</a:t>
            </a:r>
          </a:p>
        </p:txBody>
      </p:sp>
      <p:sp>
        <p:nvSpPr>
          <p:cNvPr id="90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Rubriques de l’ordre du jour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>
            <a:spLocks noGrp="1"/>
          </p:cNvSpPr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Titre de diapositive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01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5.png"/><Relationship Id="rId5" Type="http://schemas.openxmlformats.org/officeDocument/2006/relationships/image" Target="../media/image38.png"/><Relationship Id="rId4" Type="http://schemas.openxmlformats.org/officeDocument/2006/relationships/image" Target="../media/image54.png"/><Relationship Id="rId9" Type="http://schemas.openxmlformats.org/officeDocument/2006/relationships/image" Target="../media/image4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jpe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1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5" Type="http://schemas.openxmlformats.org/officeDocument/2006/relationships/image" Target="../media/image41.jpeg"/><Relationship Id="rId10" Type="http://schemas.openxmlformats.org/officeDocument/2006/relationships/image" Target="../media/image43.jpeg"/><Relationship Id="rId4" Type="http://schemas.openxmlformats.org/officeDocument/2006/relationships/image" Target="../media/image40.jpe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HAVSAR Rashmi                     Lycée Louis Armand, 2022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t>BHAVSAR Rashmi										      					Lycée Louis Armand, 2022</a:t>
            </a:r>
          </a:p>
        </p:txBody>
      </p:sp>
      <p:sp>
        <p:nvSpPr>
          <p:cNvPr id="152" name="Cirpark Modbus :…"/>
          <p:cNvSpPr txBox="1">
            <a:spLocks noGrp="1"/>
          </p:cNvSpPr>
          <p:nvPr>
            <p:ph type="ctrTitle"/>
          </p:nvPr>
        </p:nvSpPr>
        <p:spPr>
          <a:xfrm>
            <a:off x="888996" y="4340290"/>
            <a:ext cx="19126201" cy="4648201"/>
          </a:xfrm>
          <a:prstGeom prst="rect">
            <a:avLst/>
          </a:prstGeom>
        </p:spPr>
        <p:txBody>
          <a:bodyPr/>
          <a:lstStyle/>
          <a:p>
            <a:pPr>
              <a:defRPr sz="10600" spc="-211"/>
            </a:pPr>
            <a:r>
              <a:t>Cirpark Modbus : </a:t>
            </a:r>
          </a:p>
          <a:p>
            <a:pPr>
              <a:defRPr sz="10600" spc="-211"/>
            </a:pPr>
            <a:r>
              <a:t>Gestion d'un parking privé</a:t>
            </a:r>
          </a:p>
        </p:txBody>
      </p:sp>
      <p:sp>
        <p:nvSpPr>
          <p:cNvPr id="153" name="Revue 2"/>
          <p:cNvSpPr txBox="1">
            <a:spLocks noGrp="1"/>
          </p:cNvSpPr>
          <p:nvPr>
            <p:ph type="subTitle" sz="quarter" idx="1"/>
          </p:nvPr>
        </p:nvSpPr>
        <p:spPr>
          <a:xfrm>
            <a:off x="1201342" y="8988490"/>
            <a:ext cx="21971001" cy="1905001"/>
          </a:xfrm>
          <a:prstGeom prst="rect">
            <a:avLst/>
          </a:prstGeom>
        </p:spPr>
        <p:txBody>
          <a:bodyPr/>
          <a:lstStyle/>
          <a:p>
            <a:r>
              <a:t>Revue 2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alphaModFix amt="92000"/>
            <a:extLst/>
          </a:blip>
          <a:stretch>
            <a:fillRect/>
          </a:stretch>
        </p:blipFill>
        <p:spPr>
          <a:xfrm>
            <a:off x="13639800" y="850900"/>
            <a:ext cx="9753600" cy="5486400"/>
          </a:xfrm>
          <a:prstGeom prst="rect">
            <a:avLst/>
          </a:prstGeom>
          <a:ln w="12700">
            <a:miter lim="400000"/>
          </a:ln>
          <a:effectLst>
            <a:reflection stA="27000" endPos="40000" dir="5400000" sy="-100000" algn="bl" rotWithShape="0"/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artie Physique"/>
          <p:cNvSpPr txBox="1">
            <a:spLocks noGrp="1"/>
          </p:cNvSpPr>
          <p:nvPr>
            <p:ph type="title" idx="4294967295"/>
          </p:nvPr>
        </p:nvSpPr>
        <p:spPr>
          <a:xfrm>
            <a:off x="546100" y="355600"/>
            <a:ext cx="10477500" cy="1435100"/>
          </a:xfrm>
          <a:prstGeom prst="rect">
            <a:avLst/>
          </a:prstGeom>
        </p:spPr>
        <p:txBody>
          <a:bodyPr/>
          <a:lstStyle/>
          <a:p>
            <a:r>
              <a:t>Partie Physique</a:t>
            </a:r>
          </a:p>
        </p:txBody>
      </p:sp>
      <p:pic>
        <p:nvPicPr>
          <p:cNvPr id="4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79562" y="2382837"/>
            <a:ext cx="7800976" cy="10401301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Rounded Rectangle"/>
          <p:cNvSpPr/>
          <p:nvPr/>
        </p:nvSpPr>
        <p:spPr>
          <a:xfrm>
            <a:off x="12750800" y="5638800"/>
            <a:ext cx="6705600" cy="2362200"/>
          </a:xfrm>
          <a:prstGeom prst="roundRect">
            <a:avLst>
              <a:gd name="adj" fmla="val 8065"/>
            </a:avLst>
          </a:prstGeom>
          <a:solidFill>
            <a:srgbClr val="000000"/>
          </a:solidFill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3" name="Rounded Rectangle"/>
          <p:cNvSpPr/>
          <p:nvPr/>
        </p:nvSpPr>
        <p:spPr>
          <a:xfrm>
            <a:off x="12915900" y="6083300"/>
            <a:ext cx="6375400" cy="1727200"/>
          </a:xfrm>
          <a:prstGeom prst="roundRect">
            <a:avLst>
              <a:gd name="adj" fmla="val 11029"/>
            </a:avLst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4" name="Oval"/>
          <p:cNvSpPr/>
          <p:nvPr/>
        </p:nvSpPr>
        <p:spPr>
          <a:xfrm>
            <a:off x="13004800" y="5791200"/>
            <a:ext cx="152400" cy="127000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5" name="Oval"/>
          <p:cNvSpPr/>
          <p:nvPr/>
        </p:nvSpPr>
        <p:spPr>
          <a:xfrm>
            <a:off x="13284200" y="5791200"/>
            <a:ext cx="152400" cy="127000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6" name="Oval"/>
          <p:cNvSpPr/>
          <p:nvPr/>
        </p:nvSpPr>
        <p:spPr>
          <a:xfrm>
            <a:off x="13563600" y="5791200"/>
            <a:ext cx="152400" cy="1270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7" name="1c 27 10 53 =&gt; 1c 27 01 bb"/>
          <p:cNvSpPr txBox="1"/>
          <p:nvPr/>
        </p:nvSpPr>
        <p:spPr>
          <a:xfrm>
            <a:off x="13284962" y="6635749"/>
            <a:ext cx="563880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1c 27 10 53 =&gt; 1c 27 01 bb</a:t>
            </a:r>
          </a:p>
        </p:txBody>
      </p:sp>
      <p:pic>
        <p:nvPicPr>
          <p:cNvPr id="458" name="Line Line" descr="Line Line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560052">
            <a:off x="14224827" y="7008407"/>
            <a:ext cx="419101" cy="76201"/>
          </a:xfrm>
          <a:prstGeom prst="rect">
            <a:avLst/>
          </a:prstGeom>
        </p:spPr>
      </p:pic>
      <p:pic>
        <p:nvPicPr>
          <p:cNvPr id="460" name="Line Line" descr="Line Line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378157">
            <a:off x="13285892" y="8114611"/>
            <a:ext cx="2311401" cy="352234"/>
          </a:xfrm>
          <a:prstGeom prst="rect">
            <a:avLst/>
          </a:prstGeom>
        </p:spPr>
      </p:pic>
      <p:pic>
        <p:nvPicPr>
          <p:cNvPr id="462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b="35930"/>
          <a:stretch>
            <a:fillRect/>
          </a:stretch>
        </p:blipFill>
        <p:spPr>
          <a:xfrm>
            <a:off x="12420600" y="9804400"/>
            <a:ext cx="10047303" cy="2451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Line Line" descr="Line Line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20720">
            <a:off x="10664373" y="6922688"/>
            <a:ext cx="2108359" cy="76201"/>
          </a:xfrm>
          <a:prstGeom prst="rect">
            <a:avLst/>
          </a:prstGeom>
        </p:spPr>
      </p:pic>
      <p:pic>
        <p:nvPicPr>
          <p:cNvPr id="465" name="Line Line" descr="Line Line"/>
          <p:cNvPicPr>
            <a:picLocks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1560052">
            <a:off x="16509999" y="6959599"/>
            <a:ext cx="419102" cy="76201"/>
          </a:xfrm>
          <a:prstGeom prst="rect">
            <a:avLst/>
          </a:prstGeom>
        </p:spPr>
      </p:pic>
      <p:pic>
        <p:nvPicPr>
          <p:cNvPr id="467" name="Line Line" descr="Line Line"/>
          <p:cNvPicPr>
            <a:picLocks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6154304">
            <a:off x="16020460" y="5752495"/>
            <a:ext cx="1372161" cy="352235"/>
          </a:xfrm>
          <a:prstGeom prst="rect">
            <a:avLst/>
          </a:prstGeom>
        </p:spPr>
      </p:pic>
      <p:pic>
        <p:nvPicPr>
          <p:cNvPr id="469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0800000" flipH="1">
            <a:off x="13982700" y="2755900"/>
            <a:ext cx="2324100" cy="232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0800000" flipH="1">
            <a:off x="16891000" y="2857500"/>
            <a:ext cx="2324100" cy="2324100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Oval"/>
          <p:cNvSpPr/>
          <p:nvPr/>
        </p:nvSpPr>
        <p:spPr>
          <a:xfrm>
            <a:off x="14541500" y="3111500"/>
            <a:ext cx="1219200" cy="812800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2" name="Oval"/>
          <p:cNvSpPr/>
          <p:nvPr/>
        </p:nvSpPr>
        <p:spPr>
          <a:xfrm>
            <a:off x="14846300" y="3302000"/>
            <a:ext cx="609600" cy="4191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3" name="Oval"/>
          <p:cNvSpPr/>
          <p:nvPr/>
        </p:nvSpPr>
        <p:spPr>
          <a:xfrm>
            <a:off x="17449800" y="3213100"/>
            <a:ext cx="1219200" cy="812800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4" name="Oval"/>
          <p:cNvSpPr/>
          <p:nvPr/>
        </p:nvSpPr>
        <p:spPr>
          <a:xfrm>
            <a:off x="17754600" y="3416300"/>
            <a:ext cx="609600" cy="4191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5" name="01 : Occupée"/>
          <p:cNvSpPr txBox="1"/>
          <p:nvPr/>
        </p:nvSpPr>
        <p:spPr>
          <a:xfrm>
            <a:off x="14317345" y="4772533"/>
            <a:ext cx="1667511" cy="411734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01 : Occupée</a:t>
            </a:r>
          </a:p>
        </p:txBody>
      </p:sp>
      <p:sp>
        <p:nvSpPr>
          <p:cNvPr id="476" name="00 : Libre"/>
          <p:cNvSpPr txBox="1"/>
          <p:nvPr/>
        </p:nvSpPr>
        <p:spPr>
          <a:xfrm>
            <a:off x="17422876" y="4874133"/>
            <a:ext cx="1196849" cy="411734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00 : Libre</a:t>
            </a:r>
          </a:p>
        </p:txBody>
      </p:sp>
      <p:sp>
        <p:nvSpPr>
          <p:cNvPr id="477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23736300" y="13042899"/>
            <a:ext cx="368504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10</a:t>
            </a:fld>
            <a:endParaRPr/>
          </a:p>
        </p:txBody>
      </p:sp>
      <p:sp>
        <p:nvSpPr>
          <p:cNvPr id="478" name="Décodage des trames du capteur - Fonction 0x10"/>
          <p:cNvSpPr txBox="1"/>
          <p:nvPr/>
        </p:nvSpPr>
        <p:spPr>
          <a:xfrm>
            <a:off x="342900" y="1853191"/>
            <a:ext cx="23888700" cy="535418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2900" b="1">
                <a:solidFill>
                  <a:srgbClr val="FFFFFF"/>
                </a:solidFill>
              </a:defRPr>
            </a:lvl1pPr>
          </a:lstStyle>
          <a:p>
            <a:pPr>
              <a:defRPr sz="32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2900" b="1">
                <a:latin typeface="+mn-lt"/>
                <a:ea typeface="+mn-ea"/>
                <a:cs typeface="+mn-cs"/>
                <a:sym typeface="Helvetica Neue"/>
              </a:rPr>
              <a:t>Décodage des trames du capteur - Fonction 0x10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a14="http://schemas.microsoft.com/office/drawing/2010/main"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artie Physique"/>
          <p:cNvSpPr txBox="1">
            <a:spLocks noGrp="1"/>
          </p:cNvSpPr>
          <p:nvPr>
            <p:ph type="title" idx="4294967295"/>
          </p:nvPr>
        </p:nvSpPr>
        <p:spPr>
          <a:xfrm>
            <a:off x="546100" y="355600"/>
            <a:ext cx="10477500" cy="1435100"/>
          </a:xfrm>
          <a:prstGeom prst="rect">
            <a:avLst/>
          </a:prstGeom>
        </p:spPr>
        <p:txBody>
          <a:bodyPr/>
          <a:lstStyle/>
          <a:p>
            <a:r>
              <a:t>Partie Physique</a:t>
            </a:r>
          </a:p>
        </p:txBody>
      </p:sp>
      <p:pic>
        <p:nvPicPr>
          <p:cNvPr id="4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2029354" y="2269595"/>
            <a:ext cx="8061326" cy="10748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Line Line" descr="Line Line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3339">
            <a:off x="11384613" y="7477570"/>
            <a:ext cx="4028671" cy="76201"/>
          </a:xfrm>
          <a:prstGeom prst="rect">
            <a:avLst/>
          </a:prstGeom>
        </p:spPr>
      </p:pic>
      <p:sp>
        <p:nvSpPr>
          <p:cNvPr id="484" name="Rounded Rectangle"/>
          <p:cNvSpPr/>
          <p:nvPr/>
        </p:nvSpPr>
        <p:spPr>
          <a:xfrm>
            <a:off x="14579600" y="6337300"/>
            <a:ext cx="7505700" cy="2362200"/>
          </a:xfrm>
          <a:prstGeom prst="roundRect">
            <a:avLst>
              <a:gd name="adj" fmla="val 8065"/>
            </a:avLst>
          </a:prstGeom>
          <a:solidFill>
            <a:srgbClr val="000000"/>
          </a:solidFill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85" name="Rounded Rectangle"/>
          <p:cNvSpPr/>
          <p:nvPr/>
        </p:nvSpPr>
        <p:spPr>
          <a:xfrm>
            <a:off x="14757400" y="6781800"/>
            <a:ext cx="7162800" cy="1600200"/>
          </a:xfrm>
          <a:prstGeom prst="roundRect">
            <a:avLst>
              <a:gd name="adj" fmla="val 11905"/>
            </a:avLst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86" name="Oval"/>
          <p:cNvSpPr/>
          <p:nvPr/>
        </p:nvSpPr>
        <p:spPr>
          <a:xfrm>
            <a:off x="14909800" y="6489700"/>
            <a:ext cx="152400" cy="127000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87" name="Oval"/>
          <p:cNvSpPr/>
          <p:nvPr/>
        </p:nvSpPr>
        <p:spPr>
          <a:xfrm>
            <a:off x="15189200" y="6489700"/>
            <a:ext cx="152400" cy="127000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88" name="Oval"/>
          <p:cNvSpPr/>
          <p:nvPr/>
        </p:nvSpPr>
        <p:spPr>
          <a:xfrm>
            <a:off x="15468600" y="6489700"/>
            <a:ext cx="152400" cy="1270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89" name="1c 27 85 c8 =&gt; 1c 27 00 06 00 1d 96"/>
          <p:cNvSpPr txBox="1"/>
          <p:nvPr/>
        </p:nvSpPr>
        <p:spPr>
          <a:xfrm>
            <a:off x="14986000" y="7378699"/>
            <a:ext cx="664210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1c 27 85 c8 =&gt; 1c 27 00 06 00 1d 96</a:t>
            </a:r>
          </a:p>
        </p:txBody>
      </p:sp>
      <p:pic>
        <p:nvPicPr>
          <p:cNvPr id="490" name="Line Line" descr="Line Line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5483">
            <a:off x="16039279" y="7795031"/>
            <a:ext cx="546273" cy="76201"/>
          </a:xfrm>
          <a:prstGeom prst="rect">
            <a:avLst/>
          </a:prstGeom>
        </p:spPr>
      </p:pic>
      <p:sp>
        <p:nvSpPr>
          <p:cNvPr id="492" name="Rectangle"/>
          <p:cNvSpPr/>
          <p:nvPr/>
        </p:nvSpPr>
        <p:spPr>
          <a:xfrm>
            <a:off x="18707100" y="7416800"/>
            <a:ext cx="406400" cy="355600"/>
          </a:xfrm>
          <a:prstGeom prst="rect">
            <a:avLst/>
          </a:prstGeom>
          <a:ln w="508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93" name="Rectangle"/>
          <p:cNvSpPr/>
          <p:nvPr/>
        </p:nvSpPr>
        <p:spPr>
          <a:xfrm>
            <a:off x="19265900" y="7416800"/>
            <a:ext cx="368300" cy="342900"/>
          </a:xfrm>
          <a:prstGeom prst="rect">
            <a:avLst/>
          </a:prstGeom>
          <a:ln w="508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94" name="Square"/>
          <p:cNvSpPr/>
          <p:nvPr/>
        </p:nvSpPr>
        <p:spPr>
          <a:xfrm>
            <a:off x="19786600" y="7391400"/>
            <a:ext cx="381000" cy="381000"/>
          </a:xfrm>
          <a:prstGeom prst="rect">
            <a:avLst/>
          </a:prstGeom>
          <a:ln w="508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95" name="Rectangle"/>
          <p:cNvSpPr/>
          <p:nvPr/>
        </p:nvSpPr>
        <p:spPr>
          <a:xfrm>
            <a:off x="20307300" y="7416800"/>
            <a:ext cx="406400" cy="355600"/>
          </a:xfrm>
          <a:prstGeom prst="rect">
            <a:avLst/>
          </a:prstGeom>
          <a:ln w="508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96" name="Line Line" descr="Line Line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5409620">
            <a:off x="15051548" y="5964354"/>
            <a:ext cx="2430706" cy="352235"/>
          </a:xfrm>
          <a:prstGeom prst="rect">
            <a:avLst/>
          </a:prstGeom>
        </p:spPr>
      </p:pic>
      <p:sp>
        <p:nvSpPr>
          <p:cNvPr id="498" name="CntOK : Nombre d'impulsions détectées, à l'intérieur de la distance programmés"/>
          <p:cNvSpPr txBox="1"/>
          <p:nvPr/>
        </p:nvSpPr>
        <p:spPr>
          <a:xfrm>
            <a:off x="15012162" y="9267228"/>
            <a:ext cx="6908801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defRPr sz="1400" b="1">
                <a:solidFill>
                  <a:srgbClr val="000000"/>
                </a:solidFill>
              </a:defRPr>
            </a:pPr>
            <a:r>
              <a:t>CntOK : </a:t>
            </a:r>
            <a:r>
              <a:rPr b="0"/>
              <a:t>Nombre d'impulsions détectées, à l'intérieur de la distance programmés</a:t>
            </a:r>
          </a:p>
        </p:txBody>
      </p:sp>
      <p:sp>
        <p:nvSpPr>
          <p:cNvPr id="499" name="CntNOK : Nombre d'impulsions détectées, en dehors de la distance programmés"/>
          <p:cNvSpPr txBox="1"/>
          <p:nvPr/>
        </p:nvSpPr>
        <p:spPr>
          <a:xfrm>
            <a:off x="15011400" y="9622828"/>
            <a:ext cx="69088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defRPr sz="1400" b="1">
                <a:solidFill>
                  <a:srgbClr val="000000"/>
                </a:solidFill>
              </a:defRPr>
            </a:pPr>
            <a:r>
              <a:t>CntNOK : </a:t>
            </a:r>
            <a:r>
              <a:rPr b="0"/>
              <a:t>Nombre d'impulsions détectées, en dehors de la distance programmés</a:t>
            </a:r>
          </a:p>
        </p:txBody>
      </p:sp>
      <p:sp>
        <p:nvSpPr>
          <p:cNvPr id="500" name="CntOUT : Nombre d'impulsions détectées qui sortent de la marge et ne reviennent pas."/>
          <p:cNvSpPr txBox="1"/>
          <p:nvPr/>
        </p:nvSpPr>
        <p:spPr>
          <a:xfrm>
            <a:off x="15011400" y="9991128"/>
            <a:ext cx="71755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defRPr sz="1400" b="1">
                <a:solidFill>
                  <a:srgbClr val="000000"/>
                </a:solidFill>
              </a:defRPr>
            </a:pPr>
            <a:r>
              <a:t>CntOUT : </a:t>
            </a:r>
            <a:r>
              <a:rPr b="0"/>
              <a:t>Nombre d'impulsions détectées qui sortent de la marge et ne reviennent pas.</a:t>
            </a:r>
          </a:p>
        </p:txBody>
      </p:sp>
      <p:sp>
        <p:nvSpPr>
          <p:cNvPr id="501" name="CntOUT : Entrée de la détection des impulsions"/>
          <p:cNvSpPr txBox="1"/>
          <p:nvPr/>
        </p:nvSpPr>
        <p:spPr>
          <a:xfrm>
            <a:off x="15011400" y="10334028"/>
            <a:ext cx="54610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defRPr sz="1400" b="1">
                <a:solidFill>
                  <a:srgbClr val="000000"/>
                </a:solidFill>
              </a:defRPr>
            </a:pPr>
            <a:r>
              <a:t>CntOUT : </a:t>
            </a:r>
            <a:r>
              <a:rPr b="0"/>
              <a:t>Entrée de la détection des impulsions</a:t>
            </a:r>
          </a:p>
        </p:txBody>
      </p:sp>
      <p:sp>
        <p:nvSpPr>
          <p:cNvPr id="502" name="Rectangle"/>
          <p:cNvSpPr/>
          <p:nvPr/>
        </p:nvSpPr>
        <p:spPr>
          <a:xfrm>
            <a:off x="14770100" y="9321800"/>
            <a:ext cx="165100" cy="177800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508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03" name="Rectangle"/>
          <p:cNvSpPr/>
          <p:nvPr/>
        </p:nvSpPr>
        <p:spPr>
          <a:xfrm>
            <a:off x="14770100" y="9702800"/>
            <a:ext cx="165100" cy="177800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04" name="Rectangle"/>
          <p:cNvSpPr/>
          <p:nvPr/>
        </p:nvSpPr>
        <p:spPr>
          <a:xfrm>
            <a:off x="14770100" y="10045700"/>
            <a:ext cx="165100" cy="177800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05" name="Rectangle"/>
          <p:cNvSpPr/>
          <p:nvPr/>
        </p:nvSpPr>
        <p:spPr>
          <a:xfrm>
            <a:off x="14770100" y="10414000"/>
            <a:ext cx="165100" cy="177800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506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b="50651"/>
          <a:stretch>
            <a:fillRect/>
          </a:stretch>
        </p:blipFill>
        <p:spPr>
          <a:xfrm>
            <a:off x="12958399" y="3083614"/>
            <a:ext cx="9452582" cy="1854201"/>
          </a:xfrm>
          <a:prstGeom prst="rect">
            <a:avLst/>
          </a:prstGeom>
          <a:ln w="12700">
            <a:miter lim="400000"/>
          </a:ln>
        </p:spPr>
      </p:pic>
      <p:sp>
        <p:nvSpPr>
          <p:cNvPr id="507" name="Décodage des trames du capteur - Fonction 0x85"/>
          <p:cNvSpPr txBox="1"/>
          <p:nvPr/>
        </p:nvSpPr>
        <p:spPr>
          <a:xfrm>
            <a:off x="342900" y="1853191"/>
            <a:ext cx="23888700" cy="535418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2900" b="1">
                <a:solidFill>
                  <a:srgbClr val="FFFFFF"/>
                </a:solidFill>
              </a:defRPr>
            </a:lvl1pPr>
          </a:lstStyle>
          <a:p>
            <a:pPr>
              <a:defRPr sz="32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2900" b="1">
                <a:latin typeface="+mn-lt"/>
                <a:ea typeface="+mn-ea"/>
                <a:cs typeface="+mn-cs"/>
                <a:sym typeface="Helvetica Neue"/>
              </a:rPr>
              <a:t>Décodage des trames du capteur - Fonction 0x85</a:t>
            </a:r>
          </a:p>
        </p:txBody>
      </p:sp>
      <p:sp>
        <p:nvSpPr>
          <p:cNvPr id="508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23228299" y="13093699"/>
            <a:ext cx="825704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lvl="1" defTabSz="58420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  <a:pPr lvl="1" defTabSz="584200">
                <a:defRPr sz="1800">
                  <a:solidFill>
                    <a:srgbClr val="000000"/>
                  </a:solidFill>
                </a:defRPr>
              </a:pPr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a14="http://schemas.microsoft.com/office/drawing/2010/main"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hueOff val="114395"/>
                <a:lumOff val="-24975"/>
              </a:schemeClr>
            </a:gs>
            <a:gs pos="100000">
              <a:srgbClr val="5E5E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onclusion"/>
          <p:cNvSpPr txBox="1">
            <a:spLocks noGrp="1"/>
          </p:cNvSpPr>
          <p:nvPr>
            <p:ph type="title" idx="4294967295"/>
          </p:nvPr>
        </p:nvSpPr>
        <p:spPr>
          <a:xfrm>
            <a:off x="508000" y="241300"/>
            <a:ext cx="10477500" cy="1435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Conclusion</a:t>
            </a:r>
          </a:p>
        </p:txBody>
      </p:sp>
      <p:sp>
        <p:nvSpPr>
          <p:cNvPr id="511" name="Rectangle"/>
          <p:cNvSpPr/>
          <p:nvPr/>
        </p:nvSpPr>
        <p:spPr>
          <a:xfrm>
            <a:off x="647700" y="2171700"/>
            <a:ext cx="11391900" cy="6350000"/>
          </a:xfrm>
          <a:prstGeom prst="rect">
            <a:avLst/>
          </a:prstGeom>
          <a:ln w="1270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12" name="Rectangle"/>
          <p:cNvSpPr/>
          <p:nvPr/>
        </p:nvSpPr>
        <p:spPr>
          <a:xfrm>
            <a:off x="12306300" y="2159000"/>
            <a:ext cx="11391900" cy="5461000"/>
          </a:xfrm>
          <a:prstGeom prst="rect">
            <a:avLst/>
          </a:pr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13" name="Rectangle"/>
          <p:cNvSpPr/>
          <p:nvPr/>
        </p:nvSpPr>
        <p:spPr>
          <a:xfrm>
            <a:off x="12306300" y="7848600"/>
            <a:ext cx="11391900" cy="4940300"/>
          </a:xfrm>
          <a:prstGeom prst="rect">
            <a:avLst/>
          </a:prstGeom>
          <a:ln w="1270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14" name="En Cours"/>
          <p:cNvSpPr txBox="1"/>
          <p:nvPr/>
        </p:nvSpPr>
        <p:spPr>
          <a:xfrm>
            <a:off x="800962" y="2552039"/>
            <a:ext cx="1889784" cy="595035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t>En Cours</a:t>
            </a:r>
          </a:p>
        </p:txBody>
      </p:sp>
      <p:sp>
        <p:nvSpPr>
          <p:cNvPr id="515" name="Problèmes rencontrés / Difficultés"/>
          <p:cNvSpPr txBox="1"/>
          <p:nvPr/>
        </p:nvSpPr>
        <p:spPr>
          <a:xfrm>
            <a:off x="12443408" y="2425039"/>
            <a:ext cx="6178012" cy="595035"/>
          </a:xfrm>
          <a:prstGeom prst="rect">
            <a:avLst/>
          </a:prstGeom>
          <a:solidFill>
            <a:srgbClr val="FF271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t>Problèmes rencontrés / Difficultés</a:t>
            </a:r>
          </a:p>
        </p:txBody>
      </p:sp>
      <p:sp>
        <p:nvSpPr>
          <p:cNvPr id="516" name="Solutions envisagés"/>
          <p:cNvSpPr txBox="1"/>
          <p:nvPr/>
        </p:nvSpPr>
        <p:spPr>
          <a:xfrm>
            <a:off x="12446254" y="8000339"/>
            <a:ext cx="3817712" cy="595035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t>Solutions envisagés</a:t>
            </a:r>
          </a:p>
        </p:txBody>
      </p:sp>
      <p:sp>
        <p:nvSpPr>
          <p:cNvPr id="517" name="INFORMATIQUE…"/>
          <p:cNvSpPr txBox="1"/>
          <p:nvPr/>
        </p:nvSpPr>
        <p:spPr>
          <a:xfrm>
            <a:off x="12906380" y="8501074"/>
            <a:ext cx="10502901" cy="2380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b="1">
                <a:solidFill>
                  <a:schemeClr val="accent6"/>
                </a:solidFill>
              </a:defRPr>
            </a:pPr>
            <a:r>
              <a:t>INFORMATIQUE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r">
              <a:defRPr b="1">
                <a:solidFill>
                  <a:schemeClr val="accent4">
                    <a:hueOff val="348544"/>
                    <a:lumOff val="7139"/>
                  </a:schemeClr>
                </a:solidFill>
              </a:defRPr>
            </a:pPr>
            <a:endParaRPr/>
          </a:p>
          <a:p>
            <a:pPr marL="863600" lvl="1" indent="-254000" algn="l">
              <a:buSzPct val="123000"/>
              <a:buChar char="•"/>
              <a:defRPr sz="2000">
                <a:solidFill>
                  <a:srgbClr val="FFFFFF"/>
                </a:solidFill>
              </a:defRPr>
            </a:pPr>
            <a:r>
              <a:t>Connexion en UDP avec le serveur TCP/RF</a:t>
            </a:r>
          </a:p>
          <a:p>
            <a:pPr marL="863600" lvl="1" indent="-254000" algn="l">
              <a:buSzPct val="123000"/>
              <a:buChar char="•"/>
              <a:defRPr sz="2000">
                <a:solidFill>
                  <a:srgbClr val="FFFFFF"/>
                </a:solidFill>
              </a:defRPr>
            </a:pPr>
            <a:endParaRPr/>
          </a:p>
          <a:p>
            <a:pPr marL="863600" lvl="2" indent="-254000" algn="l">
              <a:buSzPct val="123000"/>
              <a:buChar char="•"/>
              <a:defRPr sz="2000">
                <a:solidFill>
                  <a:srgbClr val="FFFFFF"/>
                </a:solidFill>
              </a:defRPr>
            </a:pPr>
            <a:r>
              <a:t>Utilisation de la librairie &lt;iostream&gt; sans "using namespace std"</a:t>
            </a:r>
          </a:p>
          <a:p>
            <a:pPr lvl="3" algn="l">
              <a:defRPr sz="2000">
                <a:solidFill>
                  <a:srgbClr val="FFFFFF"/>
                </a:solidFill>
              </a:defRPr>
            </a:pPr>
            <a:endParaRPr/>
          </a:p>
          <a:p>
            <a:pPr marL="863600" lvl="1" indent="-254000" algn="l">
              <a:buSzPct val="123000"/>
              <a:buChar char="•"/>
              <a:defRPr sz="2000">
                <a:solidFill>
                  <a:srgbClr val="FFFFFF"/>
                </a:solidFill>
              </a:defRPr>
            </a:pPr>
            <a:r>
              <a:t>Création d'un tableau de </a:t>
            </a:r>
            <a:r>
              <a:rPr/>
              <a:t>char </a:t>
            </a:r>
            <a:endParaRPr lang="fr-FR" dirty="0" smtClean="0"/>
          </a:p>
        </p:txBody>
      </p:sp>
      <p:sp>
        <p:nvSpPr>
          <p:cNvPr id="518" name="Prochainement"/>
          <p:cNvSpPr txBox="1"/>
          <p:nvPr/>
        </p:nvSpPr>
        <p:spPr>
          <a:xfrm>
            <a:off x="795172" y="5396839"/>
            <a:ext cx="2967144" cy="595035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t>Prochainement</a:t>
            </a:r>
          </a:p>
        </p:txBody>
      </p:sp>
      <p:sp>
        <p:nvSpPr>
          <p:cNvPr id="519" name="INFORMATIQUE…"/>
          <p:cNvSpPr txBox="1"/>
          <p:nvPr/>
        </p:nvSpPr>
        <p:spPr>
          <a:xfrm>
            <a:off x="800100" y="3699255"/>
            <a:ext cx="10795000" cy="1135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b="1">
                <a:solidFill>
                  <a:schemeClr val="accent4">
                    <a:hueOff val="348544"/>
                    <a:lumOff val="7139"/>
                  </a:schemeClr>
                </a:solidFill>
              </a:defRPr>
            </a:pPr>
            <a:r>
              <a:t>INFORMATIQUE </a:t>
            </a:r>
            <a:endParaRPr>
              <a:solidFill>
                <a:srgbClr val="FFFFFF"/>
              </a:solidFill>
            </a:endParaRPr>
          </a:p>
          <a:p>
            <a:pPr marL="914400" lvl="1" indent="-304800" algn="l">
              <a:buSzPct val="123000"/>
              <a:buChar char="•"/>
              <a:defRPr>
                <a:solidFill>
                  <a:srgbClr val="FFFFFF"/>
                </a:solidFill>
              </a:defRPr>
            </a:pPr>
            <a:endParaRPr/>
          </a:p>
          <a:p>
            <a:pPr marL="863600" lvl="1" indent="-254000" algn="l">
              <a:buSzPct val="123000"/>
              <a:buChar char="•"/>
              <a:defRPr sz="2000">
                <a:solidFill>
                  <a:srgbClr val="FFFFFF"/>
                </a:solidFill>
              </a:defRPr>
            </a:pPr>
            <a:r>
              <a:t>Création d'une application graphique permettant d'ajouter et de simuler des capteurs</a:t>
            </a:r>
          </a:p>
        </p:txBody>
      </p:sp>
      <p:sp>
        <p:nvSpPr>
          <p:cNvPr id="520" name="PHYSIQUE…"/>
          <p:cNvSpPr txBox="1"/>
          <p:nvPr/>
        </p:nvSpPr>
        <p:spPr>
          <a:xfrm>
            <a:off x="863600" y="6309105"/>
            <a:ext cx="10833100" cy="1377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b="1">
                <a:solidFill>
                  <a:schemeClr val="accent4"/>
                </a:solidFill>
              </a:defRPr>
            </a:pPr>
            <a:r>
              <a:t>PHYSIQUE </a:t>
            </a:r>
          </a:p>
          <a:p>
            <a:pPr marL="863600" lvl="1" indent="-254000" algn="l">
              <a:buSzPct val="123000"/>
              <a:buChar char="•"/>
              <a:defRPr sz="2000">
                <a:solidFill>
                  <a:srgbClr val="FFFFFF"/>
                </a:solidFill>
              </a:defRPr>
            </a:pPr>
            <a:endParaRPr/>
          </a:p>
          <a:p>
            <a:pPr marL="863600" lvl="1" indent="-254000" algn="l">
              <a:buSzPct val="123000"/>
              <a:buChar char="•"/>
              <a:defRPr sz="2000">
                <a:solidFill>
                  <a:srgbClr val="FFFFFF"/>
                </a:solidFill>
              </a:defRPr>
            </a:pPr>
            <a:r>
              <a:t>Étude de différent types de détection , protocole de communication des capteurs SP3</a:t>
            </a:r>
          </a:p>
          <a:p>
            <a:pPr marL="863600" lvl="1" indent="-254000" algn="l">
              <a:buSzPct val="123000"/>
              <a:buChar char="•"/>
              <a:defRPr sz="2000">
                <a:solidFill>
                  <a:srgbClr val="FFFFFF"/>
                </a:solidFill>
              </a:defRPr>
            </a:pPr>
            <a:r>
              <a:t>Visualisation des trames ultrasonores et caractérisations des ultrasons des capteurs</a:t>
            </a:r>
          </a:p>
        </p:txBody>
      </p:sp>
      <p:sp>
        <p:nvSpPr>
          <p:cNvPr id="521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23876000" y="13144499"/>
            <a:ext cx="368504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12</a:t>
            </a:fld>
            <a:endParaRPr/>
          </a:p>
        </p:txBody>
      </p:sp>
      <p:sp>
        <p:nvSpPr>
          <p:cNvPr id="522" name="Rectangle"/>
          <p:cNvSpPr/>
          <p:nvPr/>
        </p:nvSpPr>
        <p:spPr>
          <a:xfrm>
            <a:off x="622300" y="8788400"/>
            <a:ext cx="11391900" cy="4000500"/>
          </a:xfrm>
          <a:prstGeom prst="rect">
            <a:avLst/>
          </a:prstGeom>
          <a:ln w="1270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23" name="Terminer"/>
          <p:cNvSpPr txBox="1"/>
          <p:nvPr/>
        </p:nvSpPr>
        <p:spPr>
          <a:xfrm>
            <a:off x="784097" y="8940139"/>
            <a:ext cx="1906649" cy="595035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t>Terminer</a:t>
            </a:r>
          </a:p>
        </p:txBody>
      </p:sp>
      <p:sp>
        <p:nvSpPr>
          <p:cNvPr id="524" name="INFORMATIQUE…"/>
          <p:cNvSpPr txBox="1"/>
          <p:nvPr/>
        </p:nvSpPr>
        <p:spPr>
          <a:xfrm>
            <a:off x="761920" y="9572644"/>
            <a:ext cx="10820400" cy="1135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b="1">
                <a:solidFill>
                  <a:srgbClr val="FFFFFF"/>
                </a:solidFill>
              </a:defRPr>
            </a:pPr>
            <a:r>
              <a:rPr>
                <a:solidFill>
                  <a:schemeClr val="accent3"/>
                </a:solidFill>
              </a:rPr>
              <a:t>INFORMATIQUE</a:t>
            </a:r>
            <a:r>
              <a:t> </a:t>
            </a:r>
          </a:p>
          <a:p>
            <a:pPr marL="914400" lvl="1" indent="-304800" algn="l">
              <a:buSzPct val="123000"/>
              <a:buChar char="•"/>
              <a:defRPr>
                <a:solidFill>
                  <a:srgbClr val="FFFFFF"/>
                </a:solidFill>
              </a:defRPr>
            </a:pPr>
            <a:endParaRPr/>
          </a:p>
          <a:p>
            <a:pPr marL="863600" lvl="1" indent="-254000" algn="l">
              <a:buSzPct val="123000"/>
              <a:buChar char="•"/>
              <a:defRPr sz="2000">
                <a:solidFill>
                  <a:srgbClr val="FFFFFF"/>
                </a:solidFill>
              </a:defRPr>
            </a:pPr>
            <a:r>
              <a:t>Étude du protocole Engine de Cirpark </a:t>
            </a:r>
          </a:p>
        </p:txBody>
      </p:sp>
      <p:sp>
        <p:nvSpPr>
          <p:cNvPr id="525" name="PHYSIQUE…"/>
          <p:cNvSpPr txBox="1"/>
          <p:nvPr/>
        </p:nvSpPr>
        <p:spPr>
          <a:xfrm>
            <a:off x="850900" y="10989055"/>
            <a:ext cx="10693400" cy="1440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b="1">
                <a:solidFill>
                  <a:schemeClr val="accent3"/>
                </a:solidFill>
              </a:defRPr>
            </a:pPr>
            <a:r>
              <a:t>PHYSIQUE </a:t>
            </a:r>
          </a:p>
          <a:p>
            <a:pPr marL="914400" lvl="1" indent="-304800" algn="l">
              <a:buSzPct val="123000"/>
              <a:buChar char="•"/>
              <a:defRPr>
                <a:solidFill>
                  <a:srgbClr val="FFFFFF"/>
                </a:solidFill>
              </a:defRPr>
            </a:pPr>
            <a:endParaRPr/>
          </a:p>
          <a:p>
            <a:pPr marL="863600" lvl="1" indent="-254000" algn="l">
              <a:buSzPct val="123000"/>
              <a:buChar char="•"/>
              <a:defRPr sz="2000">
                <a:solidFill>
                  <a:srgbClr val="FFFFFF"/>
                </a:solidFill>
              </a:defRPr>
            </a:pPr>
            <a:r>
              <a:t>Étude de la fonction permettant de récupérer l'état des capteurs</a:t>
            </a:r>
          </a:p>
          <a:p>
            <a:pPr marL="863600" lvl="1" indent="-254000" algn="l">
              <a:buSzPct val="123000"/>
              <a:buChar char="•"/>
              <a:defRPr sz="2000">
                <a:solidFill>
                  <a:srgbClr val="FFFFFF"/>
                </a:solidFill>
              </a:defRPr>
            </a:pPr>
            <a:r>
              <a:t>Visualisation et décodage des trames</a:t>
            </a:r>
          </a:p>
        </p:txBody>
      </p:sp>
      <p:sp>
        <p:nvSpPr>
          <p:cNvPr id="526" name="INFORMATIQUE…"/>
          <p:cNvSpPr txBox="1"/>
          <p:nvPr/>
        </p:nvSpPr>
        <p:spPr>
          <a:xfrm>
            <a:off x="12623800" y="3064256"/>
            <a:ext cx="10795000" cy="2659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b="1">
                <a:solidFill>
                  <a:schemeClr val="accent4">
                    <a:hueOff val="348544"/>
                    <a:lumOff val="7139"/>
                  </a:schemeClr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INFORMATIQUE</a:t>
            </a:r>
            <a:r>
              <a:t> </a:t>
            </a:r>
            <a:endParaRPr>
              <a:solidFill>
                <a:srgbClr val="FFFFFF"/>
              </a:solidFill>
            </a:endParaRPr>
          </a:p>
          <a:p>
            <a:pPr marL="914400" lvl="1" indent="-304800" algn="l">
              <a:buSzPct val="123000"/>
              <a:buChar char="•"/>
              <a:defRPr>
                <a:solidFill>
                  <a:srgbClr val="FFFFFF"/>
                </a:solidFill>
              </a:defRPr>
            </a:pPr>
            <a:endParaRPr/>
          </a:p>
          <a:p>
            <a:pPr marL="863600" lvl="1" indent="-254000" algn="l">
              <a:buSzPct val="123000"/>
              <a:buChar char="•"/>
              <a:defRPr sz="2000">
                <a:solidFill>
                  <a:srgbClr val="FFFFFF"/>
                </a:solidFill>
              </a:defRPr>
            </a:pPr>
            <a:r>
              <a:t>Connexion en TCP avec le serveur TCP/RF</a:t>
            </a:r>
          </a:p>
          <a:p>
            <a:pPr marL="863600" lvl="1" indent="-254000" algn="l">
              <a:buSzPct val="123000"/>
              <a:buChar char="•"/>
              <a:defRPr sz="2000">
                <a:solidFill>
                  <a:srgbClr val="FFFFFF"/>
                </a:solidFill>
              </a:defRPr>
            </a:pPr>
            <a:endParaRPr/>
          </a:p>
          <a:p>
            <a:pPr marL="863600" lvl="1" indent="-254000" algn="l">
              <a:buSzPct val="123000"/>
              <a:buChar char="•"/>
              <a:defRPr sz="2000">
                <a:solidFill>
                  <a:srgbClr val="FFFFFF"/>
                </a:solidFill>
              </a:defRPr>
            </a:pPr>
            <a:r>
              <a:t>Erreurs de compilation : </a:t>
            </a:r>
          </a:p>
          <a:p>
            <a:pPr lvl="3" algn="l">
              <a:defRPr sz="2000">
                <a:solidFill>
                  <a:srgbClr val="FFFFFF"/>
                </a:solidFill>
              </a:defRPr>
            </a:pPr>
            <a:r>
              <a:t>&lt;iostream&gt; using namespace std</a:t>
            </a:r>
          </a:p>
          <a:p>
            <a:pPr lvl="3" algn="l">
              <a:defRPr sz="2000">
                <a:solidFill>
                  <a:srgbClr val="FFFFFF"/>
                </a:solidFill>
              </a:defRPr>
            </a:pPr>
            <a:endParaRPr/>
          </a:p>
          <a:p>
            <a:pPr marL="863600" lvl="1" indent="-254000" algn="l">
              <a:buSzPct val="123000"/>
              <a:buChar char="•"/>
              <a:defRPr sz="2000">
                <a:solidFill>
                  <a:srgbClr val="FFFFFF"/>
                </a:solidFill>
              </a:defRPr>
            </a:pPr>
            <a:r>
              <a:t>Erreur de conversion string en char</a:t>
            </a:r>
          </a:p>
        </p:txBody>
      </p:sp>
      <p:sp>
        <p:nvSpPr>
          <p:cNvPr id="527" name="PHYSIQUE…"/>
          <p:cNvSpPr txBox="1"/>
          <p:nvPr/>
        </p:nvSpPr>
        <p:spPr>
          <a:xfrm>
            <a:off x="12620628" y="6215058"/>
            <a:ext cx="10795000" cy="767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b="1">
                <a:solidFill>
                  <a:schemeClr val="accent4">
                    <a:hueOff val="348544"/>
                    <a:lumOff val="7139"/>
                  </a:schemeClr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PHYSIQUE</a:t>
            </a:r>
            <a:r>
              <a:t> </a:t>
            </a:r>
            <a:endParaRPr>
              <a:solidFill>
                <a:srgbClr val="FFFFFF"/>
              </a:solidFill>
            </a:endParaRPr>
          </a:p>
          <a:p>
            <a:pPr marL="863600" lvl="1" indent="-254000" algn="l">
              <a:buSzPct val="123000"/>
              <a:buChar char="•"/>
              <a:defRPr sz="2000">
                <a:solidFill>
                  <a:srgbClr val="FFFFFF"/>
                </a:solidFill>
              </a:defRPr>
            </a:pPr>
            <a:r>
              <a:t>Visualisation des trames sur l'oscilloscope</a:t>
            </a:r>
          </a:p>
        </p:txBody>
      </p:sp>
      <p:sp>
        <p:nvSpPr>
          <p:cNvPr id="528" name="PHYSIQUE…"/>
          <p:cNvSpPr txBox="1"/>
          <p:nvPr/>
        </p:nvSpPr>
        <p:spPr>
          <a:xfrm>
            <a:off x="12906380" y="11215718"/>
            <a:ext cx="10490200" cy="767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b="1">
                <a:solidFill>
                  <a:schemeClr val="accent4">
                    <a:hueOff val="348544"/>
                    <a:lumOff val="7139"/>
                  </a:schemeClr>
                </a:solidFill>
              </a:defRPr>
            </a:pPr>
            <a:r>
              <a:rPr>
                <a:solidFill>
                  <a:schemeClr val="accent6"/>
                </a:solidFill>
              </a:rPr>
              <a:t>PHYSIQUE</a:t>
            </a:r>
            <a:r>
              <a:t> </a:t>
            </a:r>
            <a:endParaRPr>
              <a:solidFill>
                <a:srgbClr val="FFFFFF"/>
              </a:solidFill>
            </a:endParaRPr>
          </a:p>
          <a:p>
            <a:pPr marL="863600" lvl="1" indent="-254000" algn="l">
              <a:buSzPct val="123000"/>
              <a:buChar char="•"/>
              <a:defRPr sz="2000">
                <a:solidFill>
                  <a:srgbClr val="FFFFFF"/>
                </a:solidFill>
              </a:defRPr>
            </a:pPr>
            <a:r>
              <a:t>Synchronisation de l'oscilloscope</a:t>
            </a:r>
          </a:p>
        </p:txBody>
      </p:sp>
      <p:cxnSp>
        <p:nvCxnSpPr>
          <p:cNvPr id="22" name="Connecteur droit 21"/>
          <p:cNvCxnSpPr/>
          <p:nvPr/>
        </p:nvCxnSpPr>
        <p:spPr>
          <a:xfrm>
            <a:off x="12477752" y="5929306"/>
            <a:ext cx="10930014" cy="1588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Connecteur droit 23"/>
          <p:cNvCxnSpPr/>
          <p:nvPr/>
        </p:nvCxnSpPr>
        <p:spPr>
          <a:xfrm>
            <a:off x="12549190" y="11001404"/>
            <a:ext cx="10930014" cy="1588"/>
          </a:xfrm>
          <a:prstGeom prst="line">
            <a:avLst/>
          </a:prstGeom>
          <a:noFill/>
          <a:ln w="28575" cap="flat">
            <a:solidFill>
              <a:schemeClr val="accent6">
                <a:lumMod val="75000"/>
              </a:schemeClr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Connecteur droit 24"/>
          <p:cNvCxnSpPr/>
          <p:nvPr/>
        </p:nvCxnSpPr>
        <p:spPr>
          <a:xfrm>
            <a:off x="833358" y="5143488"/>
            <a:ext cx="10930014" cy="1588"/>
          </a:xfrm>
          <a:prstGeom prst="line">
            <a:avLst/>
          </a:prstGeom>
          <a:noFill/>
          <a:ln w="28575" cap="flat">
            <a:solidFill>
              <a:srgbClr val="FFC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Connecteur droit 25"/>
          <p:cNvCxnSpPr/>
          <p:nvPr/>
        </p:nvCxnSpPr>
        <p:spPr>
          <a:xfrm>
            <a:off x="833358" y="10929966"/>
            <a:ext cx="10930014" cy="1588"/>
          </a:xfrm>
          <a:prstGeom prst="line">
            <a:avLst/>
          </a:prstGeom>
          <a:noFill/>
          <a:ln w="28575" cap="flat">
            <a:solidFill>
              <a:schemeClr val="accent3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J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950671">
              <a:defRPr sz="9280" spc="-185"/>
            </a:pPr>
            <a:r>
              <a:t>Je </a:t>
            </a:r>
          </a:p>
          <a:p>
            <a:pPr defTabSz="1950671">
              <a:defRPr sz="9280" spc="-185"/>
            </a:pPr>
            <a:r>
              <a:t>vous remercie </a:t>
            </a:r>
          </a:p>
          <a:p>
            <a:pPr defTabSz="1950671">
              <a:defRPr sz="9280" spc="-185"/>
            </a:pPr>
            <a:r>
              <a:t>pour votre attention.</a:t>
            </a:r>
          </a:p>
        </p:txBody>
      </p:sp>
      <p:sp>
        <p:nvSpPr>
          <p:cNvPr id="531" name="Head with Shoulders"/>
          <p:cNvSpPr/>
          <p:nvPr/>
        </p:nvSpPr>
        <p:spPr>
          <a:xfrm>
            <a:off x="11239500" y="8940800"/>
            <a:ext cx="2030980" cy="1759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a14="http://schemas.microsoft.com/office/drawing/2010/main"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ommaire"/>
          <p:cNvSpPr txBox="1">
            <a:spLocks noGrp="1"/>
          </p:cNvSpPr>
          <p:nvPr>
            <p:ph type="body" sz="quarter" idx="1"/>
          </p:nvPr>
        </p:nvSpPr>
        <p:spPr>
          <a:xfrm>
            <a:off x="381000" y="5263743"/>
            <a:ext cx="21971000" cy="2006601"/>
          </a:xfrm>
          <a:prstGeom prst="rect">
            <a:avLst/>
          </a:prstGeom>
        </p:spPr>
        <p:txBody>
          <a:bodyPr/>
          <a:lstStyle>
            <a:lvl1pPr algn="r">
              <a:defRPr sz="10600" spc="-211"/>
            </a:lvl1pPr>
          </a:lstStyle>
          <a:p>
            <a:r>
              <a:t>Sommaire</a:t>
            </a:r>
          </a:p>
        </p:txBody>
      </p:sp>
      <p:sp>
        <p:nvSpPr>
          <p:cNvPr id="157" name="Présentation du projet…"/>
          <p:cNvSpPr/>
          <p:nvPr/>
        </p:nvSpPr>
        <p:spPr>
          <a:xfrm>
            <a:off x="2717800" y="2540000"/>
            <a:ext cx="11036300" cy="8394700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1409700" lvl="1" indent="-800100" algn="l" defTabSz="825500">
              <a:buSzPct val="123000"/>
              <a:buChar char="•"/>
              <a:defRPr sz="6300" b="1">
                <a:solidFill>
                  <a:srgbClr val="FFFFFF"/>
                </a:solidFill>
              </a:defRPr>
            </a:pPr>
            <a:r>
              <a:t>Présentation du projet</a:t>
            </a:r>
          </a:p>
          <a:p>
            <a:pPr marL="1409700" lvl="1" indent="-800100" algn="l" defTabSz="825500">
              <a:buSzPct val="123000"/>
              <a:buChar char="•"/>
              <a:defRPr sz="6300" b="1">
                <a:solidFill>
                  <a:srgbClr val="FFFFFF"/>
                </a:solidFill>
              </a:defRPr>
            </a:pPr>
            <a:r>
              <a:t>Répartition des tâches</a:t>
            </a:r>
          </a:p>
          <a:p>
            <a:pPr marL="1409700" lvl="1" indent="-800100" algn="l" defTabSz="825500">
              <a:buSzPct val="123000"/>
              <a:buChar char="•"/>
              <a:defRPr sz="6300" b="1">
                <a:solidFill>
                  <a:srgbClr val="FFFFFF"/>
                </a:solidFill>
              </a:defRPr>
            </a:pPr>
            <a:r>
              <a:t>Tâche personnelle</a:t>
            </a:r>
          </a:p>
          <a:p>
            <a:pPr marL="1409700" lvl="1" indent="-800100" algn="l" defTabSz="825500">
              <a:buSzPct val="123000"/>
              <a:buChar char="•"/>
              <a:defRPr sz="6300" b="1">
                <a:solidFill>
                  <a:srgbClr val="FFFFFF"/>
                </a:solidFill>
              </a:defRPr>
            </a:pPr>
            <a:r>
              <a:t>Partie Physique</a:t>
            </a:r>
          </a:p>
          <a:p>
            <a:pPr marL="1409700" lvl="1" indent="-800100" algn="l" defTabSz="825500">
              <a:buSzPct val="123000"/>
              <a:buChar char="•"/>
              <a:defRPr sz="6300" b="1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158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23749051" y="130936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résentation du projet"/>
          <p:cNvSpPr txBox="1">
            <a:spLocks noGrp="1"/>
          </p:cNvSpPr>
          <p:nvPr>
            <p:ph type="title"/>
          </p:nvPr>
        </p:nvSpPr>
        <p:spPr>
          <a:xfrm>
            <a:off x="660400" y="596900"/>
            <a:ext cx="21971000" cy="1433163"/>
          </a:xfrm>
          <a:prstGeom prst="rect">
            <a:avLst/>
          </a:prstGeom>
        </p:spPr>
        <p:txBody>
          <a:bodyPr/>
          <a:lstStyle/>
          <a:p>
            <a:r>
              <a:t>Présentation du projet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5625" t="17500" b="25277"/>
          <a:stretch>
            <a:fillRect/>
          </a:stretch>
        </p:blipFill>
        <p:spPr>
          <a:xfrm>
            <a:off x="17783664" y="596900"/>
            <a:ext cx="5753101" cy="2616200"/>
          </a:xfrm>
          <a:prstGeom prst="rect">
            <a:avLst/>
          </a:prstGeom>
          <a:ln w="25400">
            <a:miter lim="400000"/>
          </a:ln>
          <a:effectLst>
            <a:outerShdw blurRad="127000" dist="1778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493" y="4727531"/>
            <a:ext cx="15462350" cy="5943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767914" y="3127613"/>
            <a:ext cx="3784601" cy="3784601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82000"/>
              </a:srgbClr>
            </a:outerShdw>
          </a:effectLst>
        </p:spPr>
      </p:pic>
      <p:pic>
        <p:nvPicPr>
          <p:cNvPr id="164" name="Line Line" descr="Line Line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7472927">
            <a:off x="13575207" y="4653774"/>
            <a:ext cx="6298732" cy="76201"/>
          </a:xfrm>
          <a:prstGeom prst="rect">
            <a:avLst/>
          </a:prstGeom>
        </p:spPr>
      </p:pic>
      <p:pic>
        <p:nvPicPr>
          <p:cNvPr id="166" name="Line Line" descr="Line Line"/>
          <p:cNvPicPr>
            <a:picLocks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9808648">
            <a:off x="15145238" y="6401537"/>
            <a:ext cx="4249365" cy="76201"/>
          </a:xfrm>
          <a:prstGeom prst="rect">
            <a:avLst/>
          </a:prstGeom>
        </p:spPr>
      </p:pic>
      <p:pic>
        <p:nvPicPr>
          <p:cNvPr id="168" name="Line Line" descr="Line Line"/>
          <p:cNvPicPr>
            <a:picLocks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414292">
            <a:off x="15155371" y="8033241"/>
            <a:ext cx="4229101" cy="76201"/>
          </a:xfrm>
          <a:prstGeom prst="rect">
            <a:avLst/>
          </a:prstGeom>
        </p:spPr>
      </p:pic>
      <p:sp>
        <p:nvSpPr>
          <p:cNvPr id="170" name="Oval"/>
          <p:cNvSpPr/>
          <p:nvPr/>
        </p:nvSpPr>
        <p:spPr>
          <a:xfrm>
            <a:off x="15228103" y="7033876"/>
            <a:ext cx="881382" cy="753855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23761751" y="129666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755214" y="6471509"/>
            <a:ext cx="3810001" cy="3810001"/>
          </a:xfrm>
          <a:prstGeom prst="rect">
            <a:avLst/>
          </a:prstGeom>
          <a:ln w="12700">
            <a:miter lim="400000"/>
          </a:ln>
          <a:effectLst>
            <a:outerShdw blurRad="127000" dist="2413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173" name="Line Line" descr="Line Line"/>
          <p:cNvPicPr>
            <a:picLocks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3193147">
            <a:off x="14063144" y="9722647"/>
            <a:ext cx="6413552" cy="76201"/>
          </a:xfrm>
          <a:prstGeom prst="rect">
            <a:avLst/>
          </a:prstGeom>
        </p:spPr>
      </p:pic>
      <p:pic>
        <p:nvPicPr>
          <p:cNvPr id="175" name="Image" descr="Image"/>
          <p:cNvPicPr>
            <a:picLocks noChangeAspect="1"/>
          </p:cNvPicPr>
          <p:nvPr/>
        </p:nvPicPr>
        <p:blipFill>
          <a:blip r:embed="rId11">
            <a:alphaModFix amt="75000"/>
            <a:extLst/>
          </a:blip>
          <a:srcRect l="13333" r="36333" b="14728"/>
          <a:stretch>
            <a:fillRect/>
          </a:stretch>
        </p:blipFill>
        <p:spPr>
          <a:xfrm>
            <a:off x="19030249" y="10849213"/>
            <a:ext cx="3260091" cy="2374901"/>
          </a:xfrm>
          <a:prstGeom prst="rect">
            <a:avLst/>
          </a:prstGeom>
          <a:ln w="25400">
            <a:miter lim="400000"/>
          </a:ln>
          <a:effectLst>
            <a:outerShdw blurRad="254000" dist="254000" dir="2658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a14="http://schemas.microsoft.com/office/drawing/2010/main"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épartitions des tâches"/>
          <p:cNvSpPr txBox="1">
            <a:spLocks noGrp="1"/>
          </p:cNvSpPr>
          <p:nvPr>
            <p:ph type="title" idx="4294967295"/>
          </p:nvPr>
        </p:nvSpPr>
        <p:spPr>
          <a:xfrm>
            <a:off x="711200" y="533400"/>
            <a:ext cx="21971000" cy="1433163"/>
          </a:xfrm>
          <a:prstGeom prst="rect">
            <a:avLst/>
          </a:prstGeom>
        </p:spPr>
        <p:txBody>
          <a:bodyPr/>
          <a:lstStyle/>
          <a:p>
            <a:r>
              <a:t>Répartitions des tâches</a:t>
            </a:r>
          </a:p>
        </p:txBody>
      </p:sp>
      <p:sp>
        <p:nvSpPr>
          <p:cNvPr id="180" name="Rectangle"/>
          <p:cNvSpPr/>
          <p:nvPr/>
        </p:nvSpPr>
        <p:spPr>
          <a:xfrm>
            <a:off x="1190548" y="2071654"/>
            <a:ext cx="4714908" cy="5786478"/>
          </a:xfrm>
          <a:prstGeom prst="rect">
            <a:avLst/>
          </a:prstGeom>
          <a:solidFill>
            <a:srgbClr val="98B7FE">
              <a:alpha val="66000"/>
            </a:srgb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blurRad="127000" dist="3556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endParaRPr/>
          </a:p>
        </p:txBody>
      </p:sp>
      <p:sp>
        <p:nvSpPr>
          <p:cNvPr id="181" name="Rectangle"/>
          <p:cNvSpPr/>
          <p:nvPr/>
        </p:nvSpPr>
        <p:spPr>
          <a:xfrm flipH="1">
            <a:off x="6548398" y="2071654"/>
            <a:ext cx="4786346" cy="5786478"/>
          </a:xfrm>
          <a:prstGeom prst="rect">
            <a:avLst/>
          </a:prstGeom>
          <a:solidFill>
            <a:srgbClr val="98B7FE">
              <a:alpha val="66000"/>
            </a:srgb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blurRad="127000" dist="381000" dir="27000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2" name="Rounded Rectangle"/>
          <p:cNvSpPr/>
          <p:nvPr/>
        </p:nvSpPr>
        <p:spPr>
          <a:xfrm>
            <a:off x="1689100" y="8026400"/>
            <a:ext cx="3606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pPr>
            <a:endParaRPr/>
          </a:p>
        </p:txBody>
      </p:sp>
      <p:sp>
        <p:nvSpPr>
          <p:cNvPr id="183" name="Rounded Rectangle"/>
          <p:cNvSpPr/>
          <p:nvPr/>
        </p:nvSpPr>
        <p:spPr>
          <a:xfrm>
            <a:off x="7191340" y="8001008"/>
            <a:ext cx="3733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4" name="Rounded Rectangle"/>
          <p:cNvSpPr/>
          <p:nvPr/>
        </p:nvSpPr>
        <p:spPr>
          <a:xfrm>
            <a:off x="13335008" y="8072446"/>
            <a:ext cx="3606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5" name="Rounded Rectangle"/>
          <p:cNvSpPr/>
          <p:nvPr/>
        </p:nvSpPr>
        <p:spPr>
          <a:xfrm>
            <a:off x="18764296" y="8001008"/>
            <a:ext cx="3606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Rectangle"/>
          <p:cNvSpPr/>
          <p:nvPr/>
        </p:nvSpPr>
        <p:spPr>
          <a:xfrm flipH="1">
            <a:off x="12406314" y="2071654"/>
            <a:ext cx="4857784" cy="5715040"/>
          </a:xfrm>
          <a:prstGeom prst="rect">
            <a:avLst/>
          </a:prstGeom>
          <a:solidFill>
            <a:srgbClr val="98B7FE">
              <a:alpha val="66000"/>
            </a:srgb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blurRad="127000" dist="355600" dir="27000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7" name="Rectangle"/>
          <p:cNvSpPr/>
          <p:nvPr/>
        </p:nvSpPr>
        <p:spPr>
          <a:xfrm flipH="1">
            <a:off x="17835602" y="2071654"/>
            <a:ext cx="5143536" cy="5715040"/>
          </a:xfrm>
          <a:prstGeom prst="rect">
            <a:avLst/>
          </a:prstGeom>
          <a:solidFill>
            <a:srgbClr val="98B7FE">
              <a:alpha val="66000"/>
            </a:srgb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blurRad="127000" dist="381000" dir="27000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8" name="Développement de pages web permettant aux…"/>
          <p:cNvSpPr txBox="1"/>
          <p:nvPr/>
        </p:nvSpPr>
        <p:spPr>
          <a:xfrm>
            <a:off x="7119902" y="2714596"/>
            <a:ext cx="3857652" cy="2026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Développement de pages web permettant aux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abonnés d’effectuer une réservation de leur place</a:t>
            </a:r>
          </a:p>
        </p:txBody>
      </p:sp>
      <p:sp>
        <p:nvSpPr>
          <p:cNvPr id="190" name="Développement d’une application de gestion…"/>
          <p:cNvSpPr txBox="1"/>
          <p:nvPr/>
        </p:nvSpPr>
        <p:spPr>
          <a:xfrm>
            <a:off x="12834942" y="2714596"/>
            <a:ext cx="4110517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Développement d’une application de gestion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des informations affichées sur l’écran géant</a:t>
            </a:r>
          </a:p>
        </p:txBody>
      </p:sp>
      <p:sp>
        <p:nvSpPr>
          <p:cNvPr id="191" name="Développement d’un simulateur de capteur de…"/>
          <p:cNvSpPr txBox="1"/>
          <p:nvPr/>
        </p:nvSpPr>
        <p:spPr>
          <a:xfrm>
            <a:off x="18407106" y="2786034"/>
            <a:ext cx="4156349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Développement d’un simulateur de capteur de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place de parking</a:t>
            </a:r>
          </a:p>
        </p:txBody>
      </p:sp>
      <p:sp>
        <p:nvSpPr>
          <p:cNvPr id="192" name="KARANUNAYAKE Dilshan"/>
          <p:cNvSpPr txBox="1"/>
          <p:nvPr/>
        </p:nvSpPr>
        <p:spPr>
          <a:xfrm>
            <a:off x="7334216" y="8215322"/>
            <a:ext cx="33655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lvl1pPr>
          </a:lstStyle>
          <a:p>
            <a:r>
              <a:t>KARANUNAYAKE Dilshan</a:t>
            </a:r>
          </a:p>
        </p:txBody>
      </p:sp>
      <p:sp>
        <p:nvSpPr>
          <p:cNvPr id="193" name="BHAVSAR Aakash"/>
          <p:cNvSpPr txBox="1"/>
          <p:nvPr/>
        </p:nvSpPr>
        <p:spPr>
          <a:xfrm>
            <a:off x="2333556" y="8143884"/>
            <a:ext cx="23368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lvl1pPr>
          </a:lstStyle>
          <a:p>
            <a:r>
              <a:t>BHAVSAR Aakash</a:t>
            </a:r>
          </a:p>
        </p:txBody>
      </p:sp>
      <p:sp>
        <p:nvSpPr>
          <p:cNvPr id="194" name="BHAVSAR Rashmi"/>
          <p:cNvSpPr txBox="1"/>
          <p:nvPr/>
        </p:nvSpPr>
        <p:spPr>
          <a:xfrm>
            <a:off x="19407238" y="8143884"/>
            <a:ext cx="233680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lvl1pPr>
          </a:lstStyle>
          <a:p>
            <a:r>
              <a:t>BHAVSAR Rashmi</a:t>
            </a:r>
          </a:p>
        </p:txBody>
      </p:sp>
      <p:sp>
        <p:nvSpPr>
          <p:cNvPr id="195" name="CAILLARD…"/>
          <p:cNvSpPr txBox="1"/>
          <p:nvPr/>
        </p:nvSpPr>
        <p:spPr>
          <a:xfrm>
            <a:off x="13906512" y="8215322"/>
            <a:ext cx="233680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pPr>
            <a:r>
              <a:t>CAILLARD</a:t>
            </a:r>
          </a:p>
          <a:p>
            <a: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pPr>
            <a:r>
              <a:t>Yoan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alphaModFix amt="44000"/>
            <a:extLst/>
          </a:blip>
          <a:stretch>
            <a:fillRect/>
          </a:stretch>
        </p:blipFill>
        <p:spPr>
          <a:xfrm>
            <a:off x="13881100" y="9575800"/>
            <a:ext cx="2997200" cy="299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3">
            <a:alphaModFix amt="49000"/>
            <a:extLst/>
          </a:blip>
          <a:stretch>
            <a:fillRect/>
          </a:stretch>
        </p:blipFill>
        <p:spPr>
          <a:xfrm>
            <a:off x="19367500" y="9486900"/>
            <a:ext cx="3162300" cy="3162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alphaModFix amt="44000"/>
            <a:extLst/>
          </a:blip>
          <a:stretch>
            <a:fillRect/>
          </a:stretch>
        </p:blipFill>
        <p:spPr>
          <a:xfrm>
            <a:off x="7823200" y="9575800"/>
            <a:ext cx="2997200" cy="299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alphaModFix amt="44000"/>
            <a:extLst/>
          </a:blip>
          <a:stretch>
            <a:fillRect/>
          </a:stretch>
        </p:blipFill>
        <p:spPr>
          <a:xfrm>
            <a:off x="1854200" y="9486900"/>
            <a:ext cx="2997200" cy="29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23761751" y="13042899"/>
            <a:ext cx="2287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pic>
        <p:nvPicPr>
          <p:cNvPr id="2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90746" y="5500678"/>
            <a:ext cx="2038356" cy="2038356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ZoneTexte 25"/>
          <p:cNvSpPr txBox="1"/>
          <p:nvPr/>
        </p:nvSpPr>
        <p:spPr>
          <a:xfrm>
            <a:off x="1333424" y="2643158"/>
            <a:ext cx="4429156" cy="31649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Développement de pages web permettant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l’affichage en temps réel de l’état du parking et l’affichage des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statistiques de fréquentation du parking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2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05720" y="5286364"/>
            <a:ext cx="2286015" cy="2286015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82000"/>
              </a:srgbClr>
            </a:outerShdw>
          </a:effectLst>
        </p:spPr>
      </p:pic>
      <p:pic>
        <p:nvPicPr>
          <p:cNvPr id="10242" name="Picture 2" descr="Téléphone tablette et ordinateur portable - Icônes la technologie gratuite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335008" y="4500546"/>
            <a:ext cx="3357586" cy="3357587"/>
          </a:xfrm>
          <a:prstGeom prst="rect">
            <a:avLst/>
          </a:prstGeom>
          <a:noFill/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0800000">
            <a:off x="18907171" y="4614026"/>
            <a:ext cx="3143271" cy="31432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5D5D5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Matérielles"/>
          <p:cNvSpPr txBox="1">
            <a:spLocks noGrp="1"/>
          </p:cNvSpPr>
          <p:nvPr>
            <p:ph type="title" idx="4294967295"/>
          </p:nvPr>
        </p:nvSpPr>
        <p:spPr>
          <a:xfrm>
            <a:off x="1054100" y="76200"/>
            <a:ext cx="8775700" cy="1433163"/>
          </a:xfrm>
          <a:prstGeom prst="rect">
            <a:avLst/>
          </a:prstGeom>
        </p:spPr>
        <p:txBody>
          <a:bodyPr/>
          <a:lstStyle/>
          <a:p>
            <a:r>
              <a:t>Matérielles</a:t>
            </a:r>
          </a:p>
        </p:txBody>
      </p:sp>
      <p:sp>
        <p:nvSpPr>
          <p:cNvPr id="203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23863351" y="130174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grpSp>
        <p:nvGrpSpPr>
          <p:cNvPr id="206" name="Group"/>
          <p:cNvGrpSpPr/>
          <p:nvPr/>
        </p:nvGrpSpPr>
        <p:grpSpPr>
          <a:xfrm>
            <a:off x="38100" y="1803399"/>
            <a:ext cx="4114800" cy="3431755"/>
            <a:chOff x="0" y="0"/>
            <a:chExt cx="4114800" cy="3431753"/>
          </a:xfrm>
        </p:grpSpPr>
        <p:pic>
          <p:nvPicPr>
            <p:cNvPr id="20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47700" y="0"/>
              <a:ext cx="2819401" cy="28194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127000" dir="2700000" rotWithShape="0">
                <a:srgbClr val="000000">
                  <a:alpha val="54000"/>
                </a:srgbClr>
              </a:outerShdw>
            </a:effectLst>
          </p:spPr>
        </p:pic>
        <p:sp>
          <p:nvSpPr>
            <p:cNvPr id="205" name="Title"/>
            <p:cNvSpPr/>
            <p:nvPr/>
          </p:nvSpPr>
          <p:spPr>
            <a:xfrm>
              <a:off x="0" y="29210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t>Serveur TCP/RF</a:t>
              </a:r>
            </a:p>
          </p:txBody>
        </p:sp>
      </p:grpSp>
      <p:grpSp>
        <p:nvGrpSpPr>
          <p:cNvPr id="209" name="Group"/>
          <p:cNvGrpSpPr/>
          <p:nvPr/>
        </p:nvGrpSpPr>
        <p:grpSpPr>
          <a:xfrm>
            <a:off x="107950" y="5638799"/>
            <a:ext cx="4114800" cy="3292055"/>
            <a:chOff x="0" y="0"/>
            <a:chExt cx="4114800" cy="3292053"/>
          </a:xfrm>
        </p:grpSpPr>
        <p:pic>
          <p:nvPicPr>
            <p:cNvPr id="20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17550" y="0"/>
              <a:ext cx="2679701" cy="26797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127000" dir="2700000" rotWithShape="0">
                <a:srgbClr val="000000">
                  <a:alpha val="54000"/>
                </a:srgbClr>
              </a:outerShdw>
            </a:effectLst>
          </p:spPr>
        </p:pic>
        <p:sp>
          <p:nvSpPr>
            <p:cNvPr id="208" name="Title"/>
            <p:cNvSpPr/>
            <p:nvPr/>
          </p:nvSpPr>
          <p:spPr>
            <a:xfrm>
              <a:off x="0" y="27813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t>Serveur Web</a:t>
              </a:r>
            </a:p>
          </p:txBody>
        </p:sp>
      </p:grpSp>
      <p:grpSp>
        <p:nvGrpSpPr>
          <p:cNvPr id="212" name="Group"/>
          <p:cNvGrpSpPr/>
          <p:nvPr/>
        </p:nvGrpSpPr>
        <p:grpSpPr>
          <a:xfrm>
            <a:off x="114300" y="9156699"/>
            <a:ext cx="4114800" cy="3304755"/>
            <a:chOff x="0" y="0"/>
            <a:chExt cx="4114800" cy="3304753"/>
          </a:xfrm>
        </p:grpSpPr>
        <p:pic>
          <p:nvPicPr>
            <p:cNvPr id="210" name="Image" descr="Image"/>
            <p:cNvPicPr>
              <a:picLocks noChangeAspect="1"/>
            </p:cNvPicPr>
            <p:nvPr/>
          </p:nvPicPr>
          <p:blipFill>
            <a:blip r:embed="rId3">
              <a:alphaModFix amt="46000"/>
              <a:extLst/>
            </a:blip>
            <a:stretch>
              <a:fillRect/>
            </a:stretch>
          </p:blipFill>
          <p:spPr>
            <a:xfrm>
              <a:off x="711200" y="0"/>
              <a:ext cx="2692401" cy="26924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76200" dir="2700000" rotWithShape="0">
                <a:srgbClr val="000000">
                  <a:alpha val="75000"/>
                </a:srgbClr>
              </a:outerShdw>
            </a:effectLst>
          </p:spPr>
        </p:pic>
        <p:sp>
          <p:nvSpPr>
            <p:cNvPr id="211" name="Title"/>
            <p:cNvSpPr/>
            <p:nvPr/>
          </p:nvSpPr>
          <p:spPr>
            <a:xfrm>
              <a:off x="0" y="27940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t>PC</a:t>
              </a:r>
            </a:p>
          </p:txBody>
        </p:sp>
      </p:grpSp>
      <p:pic>
        <p:nvPicPr>
          <p:cNvPr id="21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45100" y="5994400"/>
            <a:ext cx="2916420" cy="17272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6" name="Group"/>
          <p:cNvGrpSpPr/>
          <p:nvPr/>
        </p:nvGrpSpPr>
        <p:grpSpPr>
          <a:xfrm>
            <a:off x="4095750" y="7150100"/>
            <a:ext cx="4114800" cy="1882354"/>
            <a:chOff x="0" y="0"/>
            <a:chExt cx="4114800" cy="1882353"/>
          </a:xfrm>
        </p:grpSpPr>
        <p:pic>
          <p:nvPicPr>
            <p:cNvPr id="214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6464" t="9259" r="9490" b="29012"/>
            <a:stretch>
              <a:fillRect/>
            </a:stretch>
          </p:blipFill>
          <p:spPr>
            <a:xfrm>
              <a:off x="654050" y="0"/>
              <a:ext cx="28067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5" name="Title"/>
            <p:cNvSpPr/>
            <p:nvPr/>
          </p:nvSpPr>
          <p:spPr>
            <a:xfrm>
              <a:off x="0" y="13716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t>Afficheurs </a:t>
              </a:r>
            </a:p>
          </p:txBody>
        </p:sp>
      </p:grpSp>
      <p:grpSp>
        <p:nvGrpSpPr>
          <p:cNvPr id="219" name="Group"/>
          <p:cNvGrpSpPr/>
          <p:nvPr/>
        </p:nvGrpSpPr>
        <p:grpSpPr>
          <a:xfrm>
            <a:off x="4007998" y="1854200"/>
            <a:ext cx="4114801" cy="3215854"/>
            <a:chOff x="0" y="0"/>
            <a:chExt cx="4114800" cy="3215853"/>
          </a:xfrm>
        </p:grpSpPr>
        <p:pic>
          <p:nvPicPr>
            <p:cNvPr id="217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41801" y="0"/>
              <a:ext cx="2631198" cy="2603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8" name="Title"/>
            <p:cNvSpPr/>
            <p:nvPr/>
          </p:nvSpPr>
          <p:spPr>
            <a:xfrm>
              <a:off x="0" y="27051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t>Capteurs SP3+</a:t>
              </a:r>
            </a:p>
          </p:txBody>
        </p:sp>
      </p:grpSp>
      <p:sp>
        <p:nvSpPr>
          <p:cNvPr id="220" name="Logiciels"/>
          <p:cNvSpPr txBox="1"/>
          <p:nvPr/>
        </p:nvSpPr>
        <p:spPr>
          <a:xfrm>
            <a:off x="12065000" y="76200"/>
            <a:ext cx="87757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8500" b="1" spc="-17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Logiciels</a:t>
            </a: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b="26500"/>
          <a:stretch>
            <a:fillRect/>
          </a:stretch>
        </p:blipFill>
        <p:spPr>
          <a:xfrm>
            <a:off x="12153900" y="1703825"/>
            <a:ext cx="4159648" cy="292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734800" y="3327400"/>
            <a:ext cx="1600200" cy="165127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331700" y="5270500"/>
            <a:ext cx="4128145" cy="317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34800" y="7480300"/>
            <a:ext cx="1631518" cy="15113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25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2065000" y="9474200"/>
            <a:ext cx="4474357" cy="3124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1734800" y="11485622"/>
            <a:ext cx="1600200" cy="151917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13" cstate="print">
            <a:extLst/>
          </a:blip>
          <a:srcRect/>
          <a:stretch>
            <a:fillRect/>
          </a:stretch>
        </p:blipFill>
        <p:spPr>
          <a:xfrm>
            <a:off x="17487900" y="1752600"/>
            <a:ext cx="2463800" cy="24638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28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6992600" y="5715000"/>
            <a:ext cx="3822095" cy="20066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29" name="Image" descr="Image"/>
          <p:cNvPicPr>
            <a:picLocks noChangeAspect="1"/>
          </p:cNvPicPr>
          <p:nvPr/>
        </p:nvPicPr>
        <p:blipFill>
          <a:blip r:embed="rId15" cstate="print">
            <a:extLst/>
          </a:blip>
          <a:stretch>
            <a:fillRect/>
          </a:stretch>
        </p:blipFill>
        <p:spPr>
          <a:xfrm>
            <a:off x="20675600" y="1765300"/>
            <a:ext cx="2451100" cy="24511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grpSp>
        <p:nvGrpSpPr>
          <p:cNvPr id="232" name="Group"/>
          <p:cNvGrpSpPr/>
          <p:nvPr/>
        </p:nvGrpSpPr>
        <p:grpSpPr>
          <a:xfrm>
            <a:off x="3841750" y="9474200"/>
            <a:ext cx="4114800" cy="2911054"/>
            <a:chOff x="0" y="0"/>
            <a:chExt cx="4114800" cy="2911053"/>
          </a:xfrm>
        </p:grpSpPr>
        <p:pic>
          <p:nvPicPr>
            <p:cNvPr id="230" name="Image" descr="Image"/>
            <p:cNvPicPr>
              <a:picLocks noChangeAspect="1"/>
            </p:cNvPicPr>
            <p:nvPr/>
          </p:nvPicPr>
          <p:blipFill>
            <a:blip r:embed="rId16" cstate="print">
              <a:extLst/>
            </a:blip>
            <a:stretch>
              <a:fillRect/>
            </a:stretch>
          </p:blipFill>
          <p:spPr>
            <a:xfrm>
              <a:off x="908050" y="0"/>
              <a:ext cx="2298701" cy="2298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1" name="Title"/>
            <p:cNvSpPr/>
            <p:nvPr/>
          </p:nvSpPr>
          <p:spPr>
            <a:xfrm>
              <a:off x="0" y="24003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t>Écran Géant</a:t>
              </a:r>
            </a:p>
          </p:txBody>
        </p:sp>
      </p:grpSp>
      <p:pic>
        <p:nvPicPr>
          <p:cNvPr id="233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9278600" y="9563100"/>
            <a:ext cx="2540000" cy="25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21043900" y="5702300"/>
            <a:ext cx="2387600" cy="238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a14="http://schemas.microsoft.com/office/drawing/2010/main"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Diagramme de cas d'utilisation"/>
          <p:cNvSpPr txBox="1">
            <a:spLocks noGrp="1"/>
          </p:cNvSpPr>
          <p:nvPr>
            <p:ph type="title" idx="4294967295"/>
          </p:nvPr>
        </p:nvSpPr>
        <p:spPr>
          <a:xfrm>
            <a:off x="406400" y="330200"/>
            <a:ext cx="14605000" cy="1435100"/>
          </a:xfrm>
          <a:prstGeom prst="rect">
            <a:avLst/>
          </a:prstGeom>
        </p:spPr>
        <p:txBody>
          <a:bodyPr/>
          <a:lstStyle>
            <a:lvl1pPr defTabSz="2292038">
              <a:defRPr sz="7990" spc="-159"/>
            </a:lvl1pPr>
          </a:lstStyle>
          <a:p>
            <a:r>
              <a:t>Diagramme de cas d'utilisation</a:t>
            </a:r>
          </a:p>
        </p:txBody>
      </p:sp>
      <p:grpSp>
        <p:nvGrpSpPr>
          <p:cNvPr id="239" name="Group"/>
          <p:cNvGrpSpPr/>
          <p:nvPr/>
        </p:nvGrpSpPr>
        <p:grpSpPr>
          <a:xfrm>
            <a:off x="6115049" y="3371849"/>
            <a:ext cx="3048002" cy="1897634"/>
            <a:chOff x="0" y="0"/>
            <a:chExt cx="3048000" cy="1897632"/>
          </a:xfrm>
        </p:grpSpPr>
        <p:pic>
          <p:nvPicPr>
            <p:cNvPr id="23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31850" y="0"/>
              <a:ext cx="1384301" cy="13843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38" name="Title"/>
            <p:cNvSpPr/>
            <p:nvPr/>
          </p:nvSpPr>
          <p:spPr>
            <a:xfrm>
              <a:off x="0" y="1485900"/>
              <a:ext cx="3048001" cy="4117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 b="1">
                  <a:solidFill>
                    <a:srgbClr val="000000"/>
                  </a:solidFill>
                </a:defRPr>
              </a:lvl1pPr>
            </a:lstStyle>
            <a:p>
              <a:r>
                <a:t>Client</a:t>
              </a:r>
            </a:p>
          </p:txBody>
        </p:sp>
      </p:grpSp>
      <p:sp>
        <p:nvSpPr>
          <p:cNvPr id="240" name="Récupération données"/>
          <p:cNvSpPr/>
          <p:nvPr/>
        </p:nvSpPr>
        <p:spPr>
          <a:xfrm>
            <a:off x="9461500" y="1968500"/>
            <a:ext cx="2133600" cy="533400"/>
          </a:xfrm>
          <a:prstGeom prst="roundRect">
            <a:avLst>
              <a:gd name="adj" fmla="val 35714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Récupération données</a:t>
            </a:r>
          </a:p>
        </p:txBody>
      </p:sp>
      <p:sp>
        <p:nvSpPr>
          <p:cNvPr id="241" name="Afficher état parking"/>
          <p:cNvSpPr/>
          <p:nvPr/>
        </p:nvSpPr>
        <p:spPr>
          <a:xfrm>
            <a:off x="9448800" y="28321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Afficher état parking</a:t>
            </a:r>
          </a:p>
        </p:txBody>
      </p:sp>
      <p:sp>
        <p:nvSpPr>
          <p:cNvPr id="242" name="Actualiser parking"/>
          <p:cNvSpPr/>
          <p:nvPr/>
        </p:nvSpPr>
        <p:spPr>
          <a:xfrm>
            <a:off x="9448800" y="38100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Actualiser parking</a:t>
            </a:r>
          </a:p>
        </p:txBody>
      </p:sp>
      <p:sp>
        <p:nvSpPr>
          <p:cNvPr id="243" name="Authentification"/>
          <p:cNvSpPr/>
          <p:nvPr/>
        </p:nvSpPr>
        <p:spPr>
          <a:xfrm>
            <a:off x="9448800" y="44069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Authentification</a:t>
            </a:r>
          </a:p>
        </p:txBody>
      </p:sp>
      <p:sp>
        <p:nvSpPr>
          <p:cNvPr id="244" name="Gérer réservation"/>
          <p:cNvSpPr/>
          <p:nvPr/>
        </p:nvSpPr>
        <p:spPr>
          <a:xfrm>
            <a:off x="9448800" y="56007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Gérer réservation</a:t>
            </a:r>
          </a:p>
        </p:txBody>
      </p:sp>
      <p:sp>
        <p:nvSpPr>
          <p:cNvPr id="245" name="Gérer place"/>
          <p:cNvSpPr/>
          <p:nvPr/>
        </p:nvSpPr>
        <p:spPr>
          <a:xfrm>
            <a:off x="9448800" y="50038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Gérer place</a:t>
            </a:r>
          </a:p>
        </p:txBody>
      </p:sp>
      <p:sp>
        <p:nvSpPr>
          <p:cNvPr id="246" name="Sauvegarder parking"/>
          <p:cNvSpPr/>
          <p:nvPr/>
        </p:nvSpPr>
        <p:spPr>
          <a:xfrm>
            <a:off x="12687300" y="28321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>
              <a:hueOff val="-152895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Sauvegarder parking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6127749" y="6781799"/>
            <a:ext cx="3048002" cy="1897634"/>
            <a:chOff x="0" y="0"/>
            <a:chExt cx="3048000" cy="1897632"/>
          </a:xfrm>
        </p:grpSpPr>
        <p:pic>
          <p:nvPicPr>
            <p:cNvPr id="24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831850" y="0"/>
              <a:ext cx="1384301" cy="13843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48" name="Title"/>
            <p:cNvSpPr/>
            <p:nvPr/>
          </p:nvSpPr>
          <p:spPr>
            <a:xfrm>
              <a:off x="0" y="1485900"/>
              <a:ext cx="3048001" cy="4117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 b="1">
                  <a:solidFill>
                    <a:srgbClr val="000000"/>
                  </a:solidFill>
                </a:defRPr>
              </a:lvl1pPr>
            </a:lstStyle>
            <a:p>
              <a:r>
                <a:t>Admin</a:t>
              </a:r>
            </a:p>
          </p:txBody>
        </p:sp>
      </p:grpSp>
      <p:sp>
        <p:nvSpPr>
          <p:cNvPr id="250" name="Gérer parking"/>
          <p:cNvSpPr/>
          <p:nvPr/>
        </p:nvSpPr>
        <p:spPr>
          <a:xfrm>
            <a:off x="9448800" y="67564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Gérer parking</a:t>
            </a:r>
          </a:p>
        </p:txBody>
      </p:sp>
      <p:sp>
        <p:nvSpPr>
          <p:cNvPr id="251" name="Gérer tarif et paiement"/>
          <p:cNvSpPr/>
          <p:nvPr/>
        </p:nvSpPr>
        <p:spPr>
          <a:xfrm>
            <a:off x="9448800" y="73406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Gérer tarif et paiement</a:t>
            </a:r>
          </a:p>
        </p:txBody>
      </p:sp>
      <p:sp>
        <p:nvSpPr>
          <p:cNvPr id="252" name="Consulter historique"/>
          <p:cNvSpPr/>
          <p:nvPr/>
        </p:nvSpPr>
        <p:spPr>
          <a:xfrm>
            <a:off x="9448800" y="79121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Consulter historique</a:t>
            </a:r>
          </a:p>
        </p:txBody>
      </p:sp>
      <p:sp>
        <p:nvSpPr>
          <p:cNvPr id="253" name="Récupérer données"/>
          <p:cNvSpPr/>
          <p:nvPr/>
        </p:nvSpPr>
        <p:spPr>
          <a:xfrm>
            <a:off x="12687300" y="79121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Récupérer données</a:t>
            </a:r>
          </a:p>
        </p:txBody>
      </p:sp>
      <p:sp>
        <p:nvSpPr>
          <p:cNvPr id="254" name="Afficher contenu playlist"/>
          <p:cNvSpPr/>
          <p:nvPr/>
        </p:nvSpPr>
        <p:spPr>
          <a:xfrm>
            <a:off x="9474200" y="90297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Afficher contenu playlist</a:t>
            </a:r>
          </a:p>
        </p:txBody>
      </p:sp>
      <p:sp>
        <p:nvSpPr>
          <p:cNvPr id="255" name="Envoyer image"/>
          <p:cNvSpPr/>
          <p:nvPr/>
        </p:nvSpPr>
        <p:spPr>
          <a:xfrm>
            <a:off x="9474200" y="96266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Envoyer image</a:t>
            </a:r>
          </a:p>
        </p:txBody>
      </p:sp>
      <p:sp>
        <p:nvSpPr>
          <p:cNvPr id="256" name="Convertir TCP/RS"/>
          <p:cNvSpPr/>
          <p:nvPr/>
        </p:nvSpPr>
        <p:spPr>
          <a:xfrm>
            <a:off x="9474200" y="101981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Convertir TCP/RS</a:t>
            </a:r>
          </a:p>
        </p:txBody>
      </p:sp>
      <p:sp>
        <p:nvSpPr>
          <p:cNvPr id="257" name="Simuler"/>
          <p:cNvSpPr/>
          <p:nvPr/>
        </p:nvSpPr>
        <p:spPr>
          <a:xfrm>
            <a:off x="9474200" y="107823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Simuler</a:t>
            </a:r>
          </a:p>
        </p:txBody>
      </p:sp>
      <p:sp>
        <p:nvSpPr>
          <p:cNvPr id="258" name="Création d'une application graphique"/>
          <p:cNvSpPr/>
          <p:nvPr/>
        </p:nvSpPr>
        <p:spPr>
          <a:xfrm>
            <a:off x="9474200" y="11353800"/>
            <a:ext cx="2133600" cy="609600"/>
          </a:xfrm>
          <a:prstGeom prst="roundRect">
            <a:avLst>
              <a:gd name="adj" fmla="val 3125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Création d'une application graphique</a:t>
            </a:r>
          </a:p>
        </p:txBody>
      </p:sp>
      <p:grpSp>
        <p:nvGrpSpPr>
          <p:cNvPr id="261" name="Group"/>
          <p:cNvGrpSpPr/>
          <p:nvPr/>
        </p:nvGrpSpPr>
        <p:grpSpPr>
          <a:xfrm>
            <a:off x="16783049" y="10198099"/>
            <a:ext cx="3048002" cy="1897634"/>
            <a:chOff x="0" y="0"/>
            <a:chExt cx="3048000" cy="1897632"/>
          </a:xfrm>
        </p:grpSpPr>
        <p:pic>
          <p:nvPicPr>
            <p:cNvPr id="25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831850" y="0"/>
              <a:ext cx="1384301" cy="13843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60" name="Title"/>
            <p:cNvSpPr/>
            <p:nvPr/>
          </p:nvSpPr>
          <p:spPr>
            <a:xfrm>
              <a:off x="0" y="1485900"/>
              <a:ext cx="3048001" cy="4117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 b="1">
                  <a:solidFill>
                    <a:srgbClr val="000000"/>
                  </a:solidFill>
                </a:defRPr>
              </a:lvl1pPr>
            </a:lstStyle>
            <a:p>
              <a:r>
                <a:t>Capteur</a:t>
              </a:r>
            </a:p>
          </p:txBody>
        </p:sp>
      </p:grpSp>
      <p:sp>
        <p:nvSpPr>
          <p:cNvPr id="262" name="Line"/>
          <p:cNvSpPr/>
          <p:nvPr/>
        </p:nvSpPr>
        <p:spPr>
          <a:xfrm>
            <a:off x="8065338" y="4318000"/>
            <a:ext cx="255183" cy="65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3" name="Line"/>
          <p:cNvSpPr/>
          <p:nvPr/>
        </p:nvSpPr>
        <p:spPr>
          <a:xfrm flipH="1" flipV="1">
            <a:off x="8260505" y="2222140"/>
            <a:ext cx="38352" cy="36319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4" name="Line"/>
          <p:cNvSpPr/>
          <p:nvPr/>
        </p:nvSpPr>
        <p:spPr>
          <a:xfrm>
            <a:off x="8267742" y="2257171"/>
            <a:ext cx="1219194" cy="421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5" name="Line"/>
          <p:cNvSpPr/>
          <p:nvPr/>
        </p:nvSpPr>
        <p:spPr>
          <a:xfrm>
            <a:off x="8280403" y="30713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6" name="Line"/>
          <p:cNvSpPr/>
          <p:nvPr/>
        </p:nvSpPr>
        <p:spPr>
          <a:xfrm>
            <a:off x="8293103" y="40746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7" name="Line"/>
          <p:cNvSpPr/>
          <p:nvPr/>
        </p:nvSpPr>
        <p:spPr>
          <a:xfrm>
            <a:off x="8305803" y="46588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8" name="Line"/>
          <p:cNvSpPr/>
          <p:nvPr/>
        </p:nvSpPr>
        <p:spPr>
          <a:xfrm>
            <a:off x="8293103" y="52557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9" name="Line"/>
          <p:cNvSpPr/>
          <p:nvPr/>
        </p:nvSpPr>
        <p:spPr>
          <a:xfrm>
            <a:off x="8280403" y="58780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0" name="Line"/>
          <p:cNvSpPr/>
          <p:nvPr/>
        </p:nvSpPr>
        <p:spPr>
          <a:xfrm>
            <a:off x="11582403" y="3045958"/>
            <a:ext cx="1130294" cy="39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1" name="Line"/>
          <p:cNvSpPr/>
          <p:nvPr/>
        </p:nvSpPr>
        <p:spPr>
          <a:xfrm>
            <a:off x="8064542" y="7591303"/>
            <a:ext cx="255183" cy="65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2" name="Line"/>
          <p:cNvSpPr/>
          <p:nvPr/>
        </p:nvSpPr>
        <p:spPr>
          <a:xfrm flipV="1">
            <a:off x="8302596" y="7029462"/>
            <a:ext cx="4686" cy="11481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3" name="Line"/>
          <p:cNvSpPr/>
          <p:nvPr/>
        </p:nvSpPr>
        <p:spPr>
          <a:xfrm>
            <a:off x="8280403" y="70210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4" name="Line"/>
          <p:cNvSpPr/>
          <p:nvPr/>
        </p:nvSpPr>
        <p:spPr>
          <a:xfrm>
            <a:off x="8293103" y="75925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5" name="Line"/>
          <p:cNvSpPr/>
          <p:nvPr/>
        </p:nvSpPr>
        <p:spPr>
          <a:xfrm>
            <a:off x="8280403" y="81640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6" name="Line"/>
          <p:cNvSpPr/>
          <p:nvPr/>
        </p:nvSpPr>
        <p:spPr>
          <a:xfrm flipV="1">
            <a:off x="11569703" y="8142421"/>
            <a:ext cx="1130266" cy="89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7" name="Line"/>
          <p:cNvSpPr/>
          <p:nvPr/>
        </p:nvSpPr>
        <p:spPr>
          <a:xfrm flipV="1">
            <a:off x="14820918" y="8160783"/>
            <a:ext cx="1562277" cy="97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8" name="Line"/>
          <p:cNvSpPr/>
          <p:nvPr/>
        </p:nvSpPr>
        <p:spPr>
          <a:xfrm flipV="1">
            <a:off x="16367154" y="8138101"/>
            <a:ext cx="8092" cy="174546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9" name="Line"/>
          <p:cNvSpPr/>
          <p:nvPr/>
        </p:nvSpPr>
        <p:spPr>
          <a:xfrm flipV="1">
            <a:off x="16383017" y="8828875"/>
            <a:ext cx="1117504" cy="147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0" name="Line"/>
          <p:cNvSpPr/>
          <p:nvPr/>
        </p:nvSpPr>
        <p:spPr>
          <a:xfrm>
            <a:off x="11607603" y="9881183"/>
            <a:ext cx="4787968" cy="19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1" name="Line"/>
          <p:cNvSpPr/>
          <p:nvPr/>
        </p:nvSpPr>
        <p:spPr>
          <a:xfrm>
            <a:off x="11633200" y="11022627"/>
            <a:ext cx="6222977" cy="173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82" name="Line Line" descr="Line Line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592998">
            <a:off x="571514" y="6417371"/>
            <a:ext cx="1079501" cy="76201"/>
          </a:xfrm>
          <a:prstGeom prst="rect">
            <a:avLst/>
          </a:prstGeom>
        </p:spPr>
      </p:pic>
      <p:pic>
        <p:nvPicPr>
          <p:cNvPr id="284" name="Line Line" descr="Line Line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592998">
            <a:off x="571499" y="6718299"/>
            <a:ext cx="1079502" cy="76201"/>
          </a:xfrm>
          <a:prstGeom prst="rect">
            <a:avLst/>
          </a:prstGeom>
        </p:spPr>
      </p:pic>
      <p:pic>
        <p:nvPicPr>
          <p:cNvPr id="286" name="Line Line" descr="Line Line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1592998">
            <a:off x="571499" y="7010399"/>
            <a:ext cx="1079502" cy="76201"/>
          </a:xfrm>
          <a:prstGeom prst="rect">
            <a:avLst/>
          </a:prstGeom>
        </p:spPr>
      </p:pic>
      <p:pic>
        <p:nvPicPr>
          <p:cNvPr id="288" name="Line Line" descr="Line Line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21592998">
            <a:off x="571499" y="7302499"/>
            <a:ext cx="1079502" cy="76201"/>
          </a:xfrm>
          <a:prstGeom prst="rect">
            <a:avLst/>
          </a:prstGeom>
        </p:spPr>
      </p:pic>
      <p:sp>
        <p:nvSpPr>
          <p:cNvPr id="290" name="Aakash"/>
          <p:cNvSpPr txBox="1"/>
          <p:nvPr/>
        </p:nvSpPr>
        <p:spPr>
          <a:xfrm>
            <a:off x="1766061" y="6283097"/>
            <a:ext cx="1955801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t>Aakash</a:t>
            </a:r>
          </a:p>
        </p:txBody>
      </p:sp>
      <p:sp>
        <p:nvSpPr>
          <p:cNvPr id="291" name="Dilshan"/>
          <p:cNvSpPr txBox="1"/>
          <p:nvPr/>
        </p:nvSpPr>
        <p:spPr>
          <a:xfrm>
            <a:off x="1765300" y="6587897"/>
            <a:ext cx="195580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t>Dilshan</a:t>
            </a:r>
          </a:p>
        </p:txBody>
      </p:sp>
      <p:sp>
        <p:nvSpPr>
          <p:cNvPr id="292" name="Yoan"/>
          <p:cNvSpPr txBox="1"/>
          <p:nvPr/>
        </p:nvSpPr>
        <p:spPr>
          <a:xfrm>
            <a:off x="1765300" y="6905397"/>
            <a:ext cx="195580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t>Yoan</a:t>
            </a:r>
          </a:p>
        </p:txBody>
      </p:sp>
      <p:sp>
        <p:nvSpPr>
          <p:cNvPr id="293" name="Rashmi"/>
          <p:cNvSpPr txBox="1"/>
          <p:nvPr/>
        </p:nvSpPr>
        <p:spPr>
          <a:xfrm>
            <a:off x="1765300" y="7184797"/>
            <a:ext cx="195580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t>Rashmi</a:t>
            </a:r>
          </a:p>
        </p:txBody>
      </p:sp>
      <p:sp>
        <p:nvSpPr>
          <p:cNvPr id="294" name="Line"/>
          <p:cNvSpPr/>
          <p:nvPr/>
        </p:nvSpPr>
        <p:spPr>
          <a:xfrm>
            <a:off x="8305803" y="104627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5" name="Line"/>
          <p:cNvSpPr/>
          <p:nvPr/>
        </p:nvSpPr>
        <p:spPr>
          <a:xfrm>
            <a:off x="8318503" y="110342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6" name="Line"/>
          <p:cNvSpPr/>
          <p:nvPr/>
        </p:nvSpPr>
        <p:spPr>
          <a:xfrm>
            <a:off x="8305803" y="116057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7" name="Line"/>
          <p:cNvSpPr/>
          <p:nvPr/>
        </p:nvSpPr>
        <p:spPr>
          <a:xfrm>
            <a:off x="8318503" y="98912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8" name="Line"/>
          <p:cNvSpPr/>
          <p:nvPr/>
        </p:nvSpPr>
        <p:spPr>
          <a:xfrm>
            <a:off x="8305803" y="92562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9" name="Line"/>
          <p:cNvSpPr/>
          <p:nvPr/>
        </p:nvSpPr>
        <p:spPr>
          <a:xfrm flipH="1" flipV="1">
            <a:off x="8288840" y="8181904"/>
            <a:ext cx="9500" cy="344168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0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23761751" y="130174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301" name="Line"/>
          <p:cNvSpPr/>
          <p:nvPr/>
        </p:nvSpPr>
        <p:spPr>
          <a:xfrm flipV="1">
            <a:off x="7658938" y="5232425"/>
            <a:ext cx="8629" cy="147317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304" name="Group"/>
          <p:cNvGrpSpPr/>
          <p:nvPr/>
        </p:nvGrpSpPr>
        <p:grpSpPr>
          <a:xfrm>
            <a:off x="16783049" y="7912099"/>
            <a:ext cx="3048002" cy="1897634"/>
            <a:chOff x="0" y="0"/>
            <a:chExt cx="3048000" cy="1897632"/>
          </a:xfrm>
        </p:grpSpPr>
        <p:pic>
          <p:nvPicPr>
            <p:cNvPr id="30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831850" y="0"/>
              <a:ext cx="1384301" cy="13843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303" name="Title"/>
            <p:cNvSpPr/>
            <p:nvPr/>
          </p:nvSpPr>
          <p:spPr>
            <a:xfrm>
              <a:off x="0" y="1485900"/>
              <a:ext cx="3048001" cy="4117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 b="1">
                  <a:solidFill>
                    <a:srgbClr val="000000"/>
                  </a:solidFill>
                </a:defRPr>
              </a:lvl1pPr>
            </a:lstStyle>
            <a:p>
              <a:r>
                <a:t>Écran Géant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Diagramme de déploiement"/>
          <p:cNvSpPr txBox="1">
            <a:spLocks noGrp="1"/>
          </p:cNvSpPr>
          <p:nvPr>
            <p:ph type="title" idx="4294967295"/>
          </p:nvPr>
        </p:nvSpPr>
        <p:spPr>
          <a:xfrm>
            <a:off x="762000" y="495300"/>
            <a:ext cx="12852400" cy="1435100"/>
          </a:xfrm>
          <a:prstGeom prst="rect">
            <a:avLst/>
          </a:prstGeom>
        </p:spPr>
        <p:txBody>
          <a:bodyPr/>
          <a:lstStyle>
            <a:lvl1pPr defTabSz="2243271">
              <a:defRPr sz="7820" spc="-156"/>
            </a:lvl1pPr>
          </a:lstStyle>
          <a:p>
            <a:r>
              <a:t>Diagramme de déploiement</a:t>
            </a:r>
          </a:p>
        </p:txBody>
      </p:sp>
      <p:sp>
        <p:nvSpPr>
          <p:cNvPr id="307" name="PC Admin"/>
          <p:cNvSpPr/>
          <p:nvPr/>
        </p:nvSpPr>
        <p:spPr>
          <a:xfrm>
            <a:off x="4470400" y="7988300"/>
            <a:ext cx="1905000" cy="24130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PC Admin</a:t>
            </a:r>
          </a:p>
          <a:p>
            <a:pPr defTabSz="825500">
              <a:defRPr sz="3600" b="1">
                <a:solidFill>
                  <a:srgbClr val="000000"/>
                </a:solidFill>
              </a:defRPr>
            </a:pPr>
            <a:endParaRPr/>
          </a:p>
          <a:p>
            <a:pPr defTabSz="825500">
              <a:defRPr sz="36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8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23850651" y="131317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7</a:t>
            </a:fld>
            <a:endParaRPr/>
          </a:p>
        </p:txBody>
      </p:sp>
      <p:sp>
        <p:nvSpPr>
          <p:cNvPr id="309" name="Serveur TCP/RF"/>
          <p:cNvSpPr/>
          <p:nvPr/>
        </p:nvSpPr>
        <p:spPr>
          <a:xfrm>
            <a:off x="8661400" y="7988300"/>
            <a:ext cx="1905000" cy="24130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Serveur TCP/RF</a:t>
            </a:r>
          </a:p>
          <a:p>
            <a:pPr algn="l" defTabSz="825500">
              <a:defRPr sz="3000" b="1">
                <a:solidFill>
                  <a:srgbClr val="000000"/>
                </a:solidFill>
              </a:defRPr>
            </a:pPr>
            <a:endParaRPr/>
          </a:p>
          <a:p>
            <a:pPr algn="l" defTabSz="825500">
              <a:defRPr sz="3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0" name="Écran Géant"/>
          <p:cNvSpPr/>
          <p:nvPr/>
        </p:nvSpPr>
        <p:spPr>
          <a:xfrm>
            <a:off x="17183100" y="3187700"/>
            <a:ext cx="2260600" cy="19431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Écran Géant</a:t>
            </a:r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1" name="Capteurs"/>
          <p:cNvSpPr/>
          <p:nvPr/>
        </p:nvSpPr>
        <p:spPr>
          <a:xfrm>
            <a:off x="17221200" y="8623300"/>
            <a:ext cx="2260600" cy="20574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Capteurs</a:t>
            </a:r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2" name="Engine"/>
          <p:cNvSpPr/>
          <p:nvPr/>
        </p:nvSpPr>
        <p:spPr>
          <a:xfrm>
            <a:off x="8813800" y="9283700"/>
            <a:ext cx="1600200" cy="977900"/>
          </a:xfrm>
          <a:prstGeom prst="rect">
            <a:avLst/>
          </a:prstGeom>
          <a:solidFill>
            <a:srgbClr val="9A9A9A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Engine</a:t>
            </a:r>
          </a:p>
        </p:txBody>
      </p:sp>
      <p:sp>
        <p:nvSpPr>
          <p:cNvPr id="313" name="Serveur Web"/>
          <p:cNvSpPr/>
          <p:nvPr/>
        </p:nvSpPr>
        <p:spPr>
          <a:xfrm>
            <a:off x="8712200" y="4508500"/>
            <a:ext cx="1905000" cy="24130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Serveur Web</a:t>
            </a:r>
          </a:p>
          <a:p>
            <a:pPr algn="l" defTabSz="825500">
              <a:defRPr sz="3000" b="1">
                <a:solidFill>
                  <a:srgbClr val="000000"/>
                </a:solidFill>
              </a:defRPr>
            </a:pPr>
            <a:endParaRPr/>
          </a:p>
          <a:p>
            <a:pPr algn="l" defTabSz="825500">
              <a:defRPr sz="3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Line"/>
          <p:cNvSpPr/>
          <p:nvPr/>
        </p:nvSpPr>
        <p:spPr>
          <a:xfrm flipV="1">
            <a:off x="6592133" y="9241944"/>
            <a:ext cx="2070082" cy="1497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5" name="Line"/>
          <p:cNvSpPr/>
          <p:nvPr/>
        </p:nvSpPr>
        <p:spPr>
          <a:xfrm flipV="1">
            <a:off x="10920966" y="9228931"/>
            <a:ext cx="6236278" cy="118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6" name="Line"/>
          <p:cNvSpPr/>
          <p:nvPr/>
        </p:nvSpPr>
        <p:spPr>
          <a:xfrm flipH="1">
            <a:off x="14954085" y="4285607"/>
            <a:ext cx="27219" cy="260335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7" name="Line"/>
          <p:cNvSpPr/>
          <p:nvPr/>
        </p:nvSpPr>
        <p:spPr>
          <a:xfrm>
            <a:off x="14973327" y="4273236"/>
            <a:ext cx="2209801" cy="4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8" name="Modbus"/>
          <p:cNvSpPr txBox="1"/>
          <p:nvPr/>
        </p:nvSpPr>
        <p:spPr>
          <a:xfrm>
            <a:off x="11534013" y="8678889"/>
            <a:ext cx="1392175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600" b="1">
                <a:solidFill>
                  <a:srgbClr val="C632FD"/>
                </a:solidFill>
              </a:defRPr>
            </a:lvl1pPr>
          </a:lstStyle>
          <a:p>
            <a:r>
              <a:t>Modbus</a:t>
            </a:r>
          </a:p>
        </p:txBody>
      </p:sp>
      <p:sp>
        <p:nvSpPr>
          <p:cNvPr id="319" name="HTTP"/>
          <p:cNvSpPr txBox="1"/>
          <p:nvPr/>
        </p:nvSpPr>
        <p:spPr>
          <a:xfrm>
            <a:off x="12132436" y="5072089"/>
            <a:ext cx="982727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600" b="1">
                <a:solidFill>
                  <a:srgbClr val="C632FD"/>
                </a:solidFill>
              </a:defRPr>
            </a:lvl1pPr>
          </a:lstStyle>
          <a:p>
            <a:r>
              <a:t>HTTP</a:t>
            </a:r>
          </a:p>
        </p:txBody>
      </p:sp>
      <p:sp>
        <p:nvSpPr>
          <p:cNvPr id="320" name="UDP"/>
          <p:cNvSpPr txBox="1"/>
          <p:nvPr/>
        </p:nvSpPr>
        <p:spPr>
          <a:xfrm>
            <a:off x="7131850" y="8678889"/>
            <a:ext cx="823900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600" b="1">
                <a:solidFill>
                  <a:srgbClr val="C632FD"/>
                </a:solidFill>
              </a:defRPr>
            </a:lvl1pPr>
          </a:lstStyle>
          <a:p>
            <a:r>
              <a:t>UDP</a:t>
            </a:r>
          </a:p>
        </p:txBody>
      </p:sp>
      <p:sp>
        <p:nvSpPr>
          <p:cNvPr id="321" name="RS"/>
          <p:cNvSpPr txBox="1"/>
          <p:nvPr/>
        </p:nvSpPr>
        <p:spPr>
          <a:xfrm>
            <a:off x="14118297" y="8653489"/>
            <a:ext cx="567006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600" b="1">
                <a:solidFill>
                  <a:srgbClr val="C632FD"/>
                </a:solidFill>
              </a:defRPr>
            </a:lvl1pPr>
          </a:lstStyle>
          <a:p>
            <a:r>
              <a:t>RS</a:t>
            </a:r>
          </a:p>
        </p:txBody>
      </p:sp>
      <p:sp>
        <p:nvSpPr>
          <p:cNvPr id="322" name="Rectangle"/>
          <p:cNvSpPr/>
          <p:nvPr/>
        </p:nvSpPr>
        <p:spPr>
          <a:xfrm>
            <a:off x="8623300" y="4216400"/>
            <a:ext cx="2311400" cy="2819400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3" name="Rectangle"/>
          <p:cNvSpPr/>
          <p:nvPr/>
        </p:nvSpPr>
        <p:spPr>
          <a:xfrm>
            <a:off x="8458200" y="4102100"/>
            <a:ext cx="2603500" cy="3022600"/>
          </a:xfrm>
          <a:prstGeom prst="rect">
            <a:avLst/>
          </a:prstGeom>
          <a:ln w="508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24" name="Line Line" descr="Line 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1592998">
            <a:off x="571514" y="11852971"/>
            <a:ext cx="1079501" cy="76201"/>
          </a:xfrm>
          <a:prstGeom prst="rect">
            <a:avLst/>
          </a:prstGeom>
        </p:spPr>
      </p:pic>
      <p:pic>
        <p:nvPicPr>
          <p:cNvPr id="326" name="Line Line" descr="Line Line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592998">
            <a:off x="571499" y="12153899"/>
            <a:ext cx="1079502" cy="76201"/>
          </a:xfrm>
          <a:prstGeom prst="rect">
            <a:avLst/>
          </a:prstGeom>
        </p:spPr>
      </p:pic>
      <p:pic>
        <p:nvPicPr>
          <p:cNvPr id="328" name="Line Line" descr="Line Line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592998">
            <a:off x="571499" y="12445999"/>
            <a:ext cx="1079502" cy="76201"/>
          </a:xfrm>
          <a:prstGeom prst="rect">
            <a:avLst/>
          </a:prstGeom>
        </p:spPr>
      </p:pic>
      <p:pic>
        <p:nvPicPr>
          <p:cNvPr id="330" name="Line Line" descr="Line Line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1592998">
            <a:off x="571499" y="12738099"/>
            <a:ext cx="1079502" cy="76201"/>
          </a:xfrm>
          <a:prstGeom prst="rect">
            <a:avLst/>
          </a:prstGeom>
        </p:spPr>
      </p:pic>
      <p:sp>
        <p:nvSpPr>
          <p:cNvPr id="332" name="Aakash"/>
          <p:cNvSpPr txBox="1"/>
          <p:nvPr/>
        </p:nvSpPr>
        <p:spPr>
          <a:xfrm>
            <a:off x="1766061" y="11718697"/>
            <a:ext cx="1955801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t>Aakash</a:t>
            </a:r>
          </a:p>
        </p:txBody>
      </p:sp>
      <p:sp>
        <p:nvSpPr>
          <p:cNvPr id="333" name="Dilshan"/>
          <p:cNvSpPr txBox="1"/>
          <p:nvPr/>
        </p:nvSpPr>
        <p:spPr>
          <a:xfrm>
            <a:off x="1765300" y="12023497"/>
            <a:ext cx="195580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t>Dilshan</a:t>
            </a:r>
          </a:p>
        </p:txBody>
      </p:sp>
      <p:sp>
        <p:nvSpPr>
          <p:cNvPr id="334" name="Yoan"/>
          <p:cNvSpPr txBox="1"/>
          <p:nvPr/>
        </p:nvSpPr>
        <p:spPr>
          <a:xfrm>
            <a:off x="1765300" y="12340997"/>
            <a:ext cx="195580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t>Yoan</a:t>
            </a:r>
          </a:p>
        </p:txBody>
      </p:sp>
      <p:sp>
        <p:nvSpPr>
          <p:cNvPr id="335" name="Rashmi"/>
          <p:cNvSpPr txBox="1"/>
          <p:nvPr/>
        </p:nvSpPr>
        <p:spPr>
          <a:xfrm>
            <a:off x="1765300" y="12620397"/>
            <a:ext cx="195580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t>Rashmi</a:t>
            </a:r>
          </a:p>
        </p:txBody>
      </p:sp>
      <p:sp>
        <p:nvSpPr>
          <p:cNvPr id="336" name="Interface Graphique"/>
          <p:cNvSpPr/>
          <p:nvPr/>
        </p:nvSpPr>
        <p:spPr>
          <a:xfrm>
            <a:off x="17208500" y="5816600"/>
            <a:ext cx="2260600" cy="19431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Interface Graphique</a:t>
            </a:r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7" name="Line"/>
          <p:cNvSpPr/>
          <p:nvPr/>
        </p:nvSpPr>
        <p:spPr>
          <a:xfrm>
            <a:off x="14947900" y="6895864"/>
            <a:ext cx="2273300" cy="4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8" name="Computer"/>
          <p:cNvSpPr/>
          <p:nvPr/>
        </p:nvSpPr>
        <p:spPr>
          <a:xfrm>
            <a:off x="4800600" y="8966200"/>
            <a:ext cx="125901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9" name="Coins"/>
          <p:cNvSpPr/>
          <p:nvPr/>
        </p:nvSpPr>
        <p:spPr>
          <a:xfrm>
            <a:off x="9156700" y="5626100"/>
            <a:ext cx="1012958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0" name="Television"/>
          <p:cNvSpPr/>
          <p:nvPr/>
        </p:nvSpPr>
        <p:spPr>
          <a:xfrm>
            <a:off x="17475200" y="3937000"/>
            <a:ext cx="1687042" cy="1028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675" y="1107"/>
                </a:moveTo>
                <a:lnTo>
                  <a:pt x="20920" y="1107"/>
                </a:lnTo>
                <a:lnTo>
                  <a:pt x="20920" y="19403"/>
                </a:lnTo>
                <a:lnTo>
                  <a:pt x="675" y="19403"/>
                </a:lnTo>
                <a:lnTo>
                  <a:pt x="675" y="1107"/>
                </a:lnTo>
                <a:close/>
                <a:moveTo>
                  <a:pt x="945" y="1558"/>
                </a:moveTo>
                <a:lnTo>
                  <a:pt x="945" y="18952"/>
                </a:lnTo>
                <a:lnTo>
                  <a:pt x="20645" y="18952"/>
                </a:lnTo>
                <a:lnTo>
                  <a:pt x="20645" y="1558"/>
                </a:lnTo>
                <a:lnTo>
                  <a:pt x="945" y="1558"/>
                </a:lnTo>
                <a:close/>
                <a:moveTo>
                  <a:pt x="19683" y="20211"/>
                </a:moveTo>
                <a:cubicBezTo>
                  <a:pt x="19791" y="20211"/>
                  <a:pt x="19877" y="20352"/>
                  <a:pt x="19877" y="20529"/>
                </a:cubicBezTo>
                <a:cubicBezTo>
                  <a:pt x="19877" y="20706"/>
                  <a:pt x="19791" y="20847"/>
                  <a:pt x="19683" y="20847"/>
                </a:cubicBezTo>
                <a:cubicBezTo>
                  <a:pt x="19575" y="20847"/>
                  <a:pt x="19489" y="20706"/>
                  <a:pt x="19489" y="20529"/>
                </a:cubicBezTo>
                <a:cubicBezTo>
                  <a:pt x="19489" y="20352"/>
                  <a:pt x="19575" y="20211"/>
                  <a:pt x="19683" y="20211"/>
                </a:cubicBezTo>
                <a:close/>
                <a:moveTo>
                  <a:pt x="20412" y="20211"/>
                </a:moveTo>
                <a:cubicBezTo>
                  <a:pt x="20520" y="20211"/>
                  <a:pt x="20606" y="20352"/>
                  <a:pt x="20606" y="20529"/>
                </a:cubicBezTo>
                <a:cubicBezTo>
                  <a:pt x="20606" y="20706"/>
                  <a:pt x="20520" y="20847"/>
                  <a:pt x="20412" y="20847"/>
                </a:cubicBezTo>
                <a:cubicBezTo>
                  <a:pt x="20304" y="20847"/>
                  <a:pt x="20218" y="20706"/>
                  <a:pt x="20218" y="20529"/>
                </a:cubicBezTo>
                <a:cubicBezTo>
                  <a:pt x="20218" y="20352"/>
                  <a:pt x="20304" y="20211"/>
                  <a:pt x="20412" y="20211"/>
                </a:cubicBezTo>
                <a:close/>
              </a:path>
            </a:pathLst>
          </a:custGeom>
          <a:solidFill>
            <a:srgbClr val="1A1A1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4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348200" y="8813800"/>
            <a:ext cx="2057400" cy="205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760950" y="6591300"/>
            <a:ext cx="1181100" cy="1181100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Rectangle"/>
          <p:cNvSpPr/>
          <p:nvPr/>
        </p:nvSpPr>
        <p:spPr>
          <a:xfrm>
            <a:off x="17068800" y="5562600"/>
            <a:ext cx="2705100" cy="2298700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4" name="Rectangle"/>
          <p:cNvSpPr/>
          <p:nvPr/>
        </p:nvSpPr>
        <p:spPr>
          <a:xfrm>
            <a:off x="16941800" y="5448300"/>
            <a:ext cx="2946400" cy="2527300"/>
          </a:xfrm>
          <a:prstGeom prst="rect">
            <a:avLst/>
          </a:prstGeom>
          <a:ln w="508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5" name="Rectangle"/>
          <p:cNvSpPr/>
          <p:nvPr/>
        </p:nvSpPr>
        <p:spPr>
          <a:xfrm>
            <a:off x="8470900" y="7708900"/>
            <a:ext cx="2425700" cy="2882900"/>
          </a:xfrm>
          <a:prstGeom prst="rect">
            <a:avLst/>
          </a:prstGeom>
          <a:ln w="508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6" name="Rectangle"/>
          <p:cNvSpPr/>
          <p:nvPr/>
        </p:nvSpPr>
        <p:spPr>
          <a:xfrm>
            <a:off x="17068800" y="8293100"/>
            <a:ext cx="2654300" cy="2527300"/>
          </a:xfrm>
          <a:prstGeom prst="rect">
            <a:avLst/>
          </a:prstGeom>
          <a:ln w="508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7" name="Rectangle"/>
          <p:cNvSpPr/>
          <p:nvPr/>
        </p:nvSpPr>
        <p:spPr>
          <a:xfrm>
            <a:off x="17056100" y="2908300"/>
            <a:ext cx="2692400" cy="2311400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8" name="Line"/>
          <p:cNvSpPr/>
          <p:nvPr/>
        </p:nvSpPr>
        <p:spPr>
          <a:xfrm flipV="1">
            <a:off x="4508478" y="7830108"/>
            <a:ext cx="210058" cy="1433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49" name="Line"/>
          <p:cNvSpPr/>
          <p:nvPr/>
        </p:nvSpPr>
        <p:spPr>
          <a:xfrm flipV="1">
            <a:off x="6346730" y="78658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0" name="Line"/>
          <p:cNvSpPr/>
          <p:nvPr/>
        </p:nvSpPr>
        <p:spPr>
          <a:xfrm flipV="1">
            <a:off x="6384830" y="102661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1" name="Line"/>
          <p:cNvSpPr/>
          <p:nvPr/>
        </p:nvSpPr>
        <p:spPr>
          <a:xfrm>
            <a:off x="4698560" y="7844126"/>
            <a:ext cx="1879593" cy="54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2" name="Line"/>
          <p:cNvSpPr/>
          <p:nvPr/>
        </p:nvSpPr>
        <p:spPr>
          <a:xfrm>
            <a:off x="6563318" y="7838381"/>
            <a:ext cx="18525" cy="2463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3" name="Line"/>
          <p:cNvSpPr/>
          <p:nvPr/>
        </p:nvSpPr>
        <p:spPr>
          <a:xfrm flipV="1">
            <a:off x="8670830" y="78404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4" name="Line"/>
          <p:cNvSpPr/>
          <p:nvPr/>
        </p:nvSpPr>
        <p:spPr>
          <a:xfrm flipV="1">
            <a:off x="10537730" y="78531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5" name="Line"/>
          <p:cNvSpPr/>
          <p:nvPr/>
        </p:nvSpPr>
        <p:spPr>
          <a:xfrm flipV="1">
            <a:off x="10575830" y="102661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6" name="Line"/>
          <p:cNvSpPr/>
          <p:nvPr/>
        </p:nvSpPr>
        <p:spPr>
          <a:xfrm>
            <a:off x="8877304" y="7833152"/>
            <a:ext cx="1879592" cy="5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7" name="Line"/>
          <p:cNvSpPr/>
          <p:nvPr/>
        </p:nvSpPr>
        <p:spPr>
          <a:xfrm>
            <a:off x="10760354" y="7810518"/>
            <a:ext cx="18525" cy="2463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8" name="Line"/>
          <p:cNvSpPr/>
          <p:nvPr/>
        </p:nvSpPr>
        <p:spPr>
          <a:xfrm flipV="1">
            <a:off x="8708930" y="43479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9" name="Line"/>
          <p:cNvSpPr/>
          <p:nvPr/>
        </p:nvSpPr>
        <p:spPr>
          <a:xfrm flipV="1">
            <a:off x="10601230" y="43733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0" name="Line"/>
          <p:cNvSpPr/>
          <p:nvPr/>
        </p:nvSpPr>
        <p:spPr>
          <a:xfrm flipV="1">
            <a:off x="10601230" y="67990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1" name="Line"/>
          <p:cNvSpPr/>
          <p:nvPr/>
        </p:nvSpPr>
        <p:spPr>
          <a:xfrm>
            <a:off x="8915404" y="4353352"/>
            <a:ext cx="1879592" cy="5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2" name="Line"/>
          <p:cNvSpPr/>
          <p:nvPr/>
        </p:nvSpPr>
        <p:spPr>
          <a:xfrm>
            <a:off x="10811154" y="4356118"/>
            <a:ext cx="18525" cy="2463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3" name="Line"/>
          <p:cNvSpPr/>
          <p:nvPr/>
        </p:nvSpPr>
        <p:spPr>
          <a:xfrm flipV="1">
            <a:off x="4508478" y="7830108"/>
            <a:ext cx="210058" cy="1433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4" name="Line"/>
          <p:cNvSpPr/>
          <p:nvPr/>
        </p:nvSpPr>
        <p:spPr>
          <a:xfrm flipV="1">
            <a:off x="6346730" y="78658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5" name="Line"/>
          <p:cNvSpPr/>
          <p:nvPr/>
        </p:nvSpPr>
        <p:spPr>
          <a:xfrm flipV="1">
            <a:off x="6384830" y="102661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6" name="Line"/>
          <p:cNvSpPr/>
          <p:nvPr/>
        </p:nvSpPr>
        <p:spPr>
          <a:xfrm>
            <a:off x="4698560" y="7844126"/>
            <a:ext cx="1879593" cy="54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7" name="Line"/>
          <p:cNvSpPr/>
          <p:nvPr/>
        </p:nvSpPr>
        <p:spPr>
          <a:xfrm>
            <a:off x="6563318" y="7838381"/>
            <a:ext cx="18525" cy="2463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8" name="Line"/>
          <p:cNvSpPr/>
          <p:nvPr/>
        </p:nvSpPr>
        <p:spPr>
          <a:xfrm flipV="1">
            <a:off x="17205230" y="30271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9" name="Line"/>
          <p:cNvSpPr/>
          <p:nvPr/>
        </p:nvSpPr>
        <p:spPr>
          <a:xfrm flipV="1">
            <a:off x="19389630" y="30271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0" name="Line"/>
          <p:cNvSpPr/>
          <p:nvPr/>
        </p:nvSpPr>
        <p:spPr>
          <a:xfrm flipV="1">
            <a:off x="17386155" y="3001169"/>
            <a:ext cx="2209865" cy="63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1" name="Line"/>
          <p:cNvSpPr/>
          <p:nvPr/>
        </p:nvSpPr>
        <p:spPr>
          <a:xfrm flipV="1">
            <a:off x="19453130" y="5018885"/>
            <a:ext cx="142268" cy="107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2" name="Line"/>
          <p:cNvSpPr/>
          <p:nvPr/>
        </p:nvSpPr>
        <p:spPr>
          <a:xfrm flipH="1">
            <a:off x="19578429" y="3075683"/>
            <a:ext cx="8569" cy="19938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3" name="Line"/>
          <p:cNvSpPr/>
          <p:nvPr/>
        </p:nvSpPr>
        <p:spPr>
          <a:xfrm flipV="1">
            <a:off x="17230630" y="56687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4" name="Line"/>
          <p:cNvSpPr/>
          <p:nvPr/>
        </p:nvSpPr>
        <p:spPr>
          <a:xfrm flipV="1">
            <a:off x="19440430" y="56560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5" name="Line"/>
          <p:cNvSpPr/>
          <p:nvPr/>
        </p:nvSpPr>
        <p:spPr>
          <a:xfrm flipV="1">
            <a:off x="17437104" y="5661002"/>
            <a:ext cx="2209865" cy="63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6" name="Line"/>
          <p:cNvSpPr/>
          <p:nvPr/>
        </p:nvSpPr>
        <p:spPr>
          <a:xfrm flipV="1">
            <a:off x="19487092" y="7642501"/>
            <a:ext cx="142269" cy="107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7" name="Line"/>
          <p:cNvSpPr/>
          <p:nvPr/>
        </p:nvSpPr>
        <p:spPr>
          <a:xfrm flipH="1">
            <a:off x="19610865" y="5683259"/>
            <a:ext cx="8570" cy="19938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8" name="Line"/>
          <p:cNvSpPr/>
          <p:nvPr/>
        </p:nvSpPr>
        <p:spPr>
          <a:xfrm flipV="1">
            <a:off x="17243330" y="85008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9" name="Line"/>
          <p:cNvSpPr/>
          <p:nvPr/>
        </p:nvSpPr>
        <p:spPr>
          <a:xfrm flipV="1">
            <a:off x="19453130" y="84881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0" name="Line"/>
          <p:cNvSpPr/>
          <p:nvPr/>
        </p:nvSpPr>
        <p:spPr>
          <a:xfrm flipV="1">
            <a:off x="17449804" y="8493102"/>
            <a:ext cx="2209865" cy="63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1" name="Line"/>
          <p:cNvSpPr/>
          <p:nvPr/>
        </p:nvSpPr>
        <p:spPr>
          <a:xfrm flipV="1">
            <a:off x="19499792" y="10576201"/>
            <a:ext cx="142269" cy="107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2" name="Line"/>
          <p:cNvSpPr/>
          <p:nvPr/>
        </p:nvSpPr>
        <p:spPr>
          <a:xfrm>
            <a:off x="19632133" y="8515359"/>
            <a:ext cx="16513" cy="207007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3" name="PC Client"/>
          <p:cNvSpPr/>
          <p:nvPr/>
        </p:nvSpPr>
        <p:spPr>
          <a:xfrm>
            <a:off x="4495800" y="4457700"/>
            <a:ext cx="1905000" cy="24130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PC Client</a:t>
            </a:r>
          </a:p>
          <a:p>
            <a:pPr defTabSz="825500">
              <a:defRPr sz="3600" b="1">
                <a:solidFill>
                  <a:srgbClr val="000000"/>
                </a:solidFill>
              </a:defRPr>
            </a:pPr>
            <a:endParaRPr/>
          </a:p>
          <a:p>
            <a:pPr defTabSz="825500">
              <a:defRPr sz="36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4" name="Line"/>
          <p:cNvSpPr/>
          <p:nvPr/>
        </p:nvSpPr>
        <p:spPr>
          <a:xfrm flipV="1">
            <a:off x="6616727" y="5707511"/>
            <a:ext cx="2070082" cy="1497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5" name="Computer"/>
          <p:cNvSpPr/>
          <p:nvPr/>
        </p:nvSpPr>
        <p:spPr>
          <a:xfrm>
            <a:off x="4826000" y="5435600"/>
            <a:ext cx="125901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86" name="Line"/>
          <p:cNvSpPr/>
          <p:nvPr/>
        </p:nvSpPr>
        <p:spPr>
          <a:xfrm flipV="1">
            <a:off x="4530630" y="42971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7" name="Line"/>
          <p:cNvSpPr/>
          <p:nvPr/>
        </p:nvSpPr>
        <p:spPr>
          <a:xfrm flipV="1">
            <a:off x="6372130" y="43352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8" name="Line"/>
          <p:cNvSpPr/>
          <p:nvPr/>
        </p:nvSpPr>
        <p:spPr>
          <a:xfrm flipV="1">
            <a:off x="6410230" y="67355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9" name="Line"/>
          <p:cNvSpPr/>
          <p:nvPr/>
        </p:nvSpPr>
        <p:spPr>
          <a:xfrm>
            <a:off x="4724404" y="4315252"/>
            <a:ext cx="1879592" cy="5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90" name="Line"/>
          <p:cNvSpPr/>
          <p:nvPr/>
        </p:nvSpPr>
        <p:spPr>
          <a:xfrm>
            <a:off x="6594754" y="4305318"/>
            <a:ext cx="18525" cy="2463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91" name="Line"/>
          <p:cNvSpPr/>
          <p:nvPr/>
        </p:nvSpPr>
        <p:spPr>
          <a:xfrm flipV="1">
            <a:off x="4530630" y="42971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92" name="Line"/>
          <p:cNvSpPr/>
          <p:nvPr/>
        </p:nvSpPr>
        <p:spPr>
          <a:xfrm flipV="1">
            <a:off x="6372130" y="43352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93" name="Line"/>
          <p:cNvSpPr/>
          <p:nvPr/>
        </p:nvSpPr>
        <p:spPr>
          <a:xfrm flipV="1">
            <a:off x="6410230" y="67355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94" name="Line"/>
          <p:cNvSpPr/>
          <p:nvPr/>
        </p:nvSpPr>
        <p:spPr>
          <a:xfrm>
            <a:off x="4724404" y="4315252"/>
            <a:ext cx="1879592" cy="5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95" name="Line"/>
          <p:cNvSpPr/>
          <p:nvPr/>
        </p:nvSpPr>
        <p:spPr>
          <a:xfrm>
            <a:off x="6594754" y="4305318"/>
            <a:ext cx="18525" cy="2463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96" name="TCP"/>
          <p:cNvSpPr txBox="1"/>
          <p:nvPr/>
        </p:nvSpPr>
        <p:spPr>
          <a:xfrm>
            <a:off x="7115213" y="5135589"/>
            <a:ext cx="780974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600" b="1">
                <a:solidFill>
                  <a:srgbClr val="C632FD"/>
                </a:solidFill>
              </a:defRPr>
            </a:lvl1pPr>
          </a:lstStyle>
          <a:p>
            <a:r>
              <a:t>TCP</a:t>
            </a:r>
          </a:p>
        </p:txBody>
      </p:sp>
      <p:sp>
        <p:nvSpPr>
          <p:cNvPr id="397" name="Line"/>
          <p:cNvSpPr/>
          <p:nvPr/>
        </p:nvSpPr>
        <p:spPr>
          <a:xfrm>
            <a:off x="10820408" y="5706639"/>
            <a:ext cx="4165620" cy="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98" name="Line"/>
          <p:cNvSpPr/>
          <p:nvPr/>
        </p:nvSpPr>
        <p:spPr>
          <a:xfrm>
            <a:off x="13454536" y="5676374"/>
            <a:ext cx="13694" cy="35813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âche personnelle"/>
          <p:cNvSpPr txBox="1">
            <a:spLocks noGrp="1"/>
          </p:cNvSpPr>
          <p:nvPr>
            <p:ph type="title" idx="4294967295"/>
          </p:nvPr>
        </p:nvSpPr>
        <p:spPr>
          <a:xfrm>
            <a:off x="241300" y="101600"/>
            <a:ext cx="9398000" cy="965200"/>
          </a:xfrm>
          <a:prstGeom prst="rect">
            <a:avLst/>
          </a:prstGeom>
        </p:spPr>
        <p:txBody>
          <a:bodyPr/>
          <a:lstStyle>
            <a:lvl1pPr defTabSz="1609303">
              <a:defRPr sz="5610" spc="-112"/>
            </a:lvl1pPr>
          </a:lstStyle>
          <a:p>
            <a:r>
              <a:t>Tâche personnelle</a:t>
            </a:r>
          </a:p>
        </p:txBody>
      </p:sp>
      <p:sp>
        <p:nvSpPr>
          <p:cNvPr id="401" name="Câblage et Installation"/>
          <p:cNvSpPr txBox="1"/>
          <p:nvPr/>
        </p:nvSpPr>
        <p:spPr>
          <a:xfrm>
            <a:off x="244372" y="1218744"/>
            <a:ext cx="23901401" cy="585112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2900" b="1">
                <a:latin typeface="+mn-lt"/>
                <a:ea typeface="+mn-ea"/>
                <a:cs typeface="+mn-cs"/>
                <a:sym typeface="Helvetica Neue"/>
              </a:rPr>
              <a:t>Câblage et Installation  </a:t>
            </a:r>
            <a:r>
              <a:t> </a:t>
            </a:r>
          </a:p>
        </p:txBody>
      </p:sp>
      <p:pic>
        <p:nvPicPr>
          <p:cNvPr id="4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48176" y="3034640"/>
            <a:ext cx="7037597" cy="267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Image" descr="Image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9702800" y="8369300"/>
            <a:ext cx="622300" cy="6223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6" name="Group"/>
          <p:cNvGrpSpPr/>
          <p:nvPr/>
        </p:nvGrpSpPr>
        <p:grpSpPr>
          <a:xfrm>
            <a:off x="393700" y="6184900"/>
            <a:ext cx="4114800" cy="2644354"/>
            <a:chOff x="0" y="0"/>
            <a:chExt cx="4114800" cy="2644353"/>
          </a:xfrm>
        </p:grpSpPr>
        <p:pic>
          <p:nvPicPr>
            <p:cNvPr id="404" name="Image" descr="Image"/>
            <p:cNvPicPr>
              <a:picLocks noChangeAspect="1"/>
            </p:cNvPicPr>
            <p:nvPr/>
          </p:nvPicPr>
          <p:blipFill>
            <a:blip r:embed="rId4" cstate="print">
              <a:extLst/>
            </a:blip>
            <a:stretch>
              <a:fillRect/>
            </a:stretch>
          </p:blipFill>
          <p:spPr>
            <a:xfrm>
              <a:off x="1041400" y="0"/>
              <a:ext cx="2032001" cy="20320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127000" dir="2700000" rotWithShape="0">
                <a:srgbClr val="000000">
                  <a:alpha val="54000"/>
                </a:srgbClr>
              </a:outerShdw>
            </a:effectLst>
          </p:spPr>
        </p:pic>
        <p:sp>
          <p:nvSpPr>
            <p:cNvPr id="405" name="Title"/>
            <p:cNvSpPr/>
            <p:nvPr/>
          </p:nvSpPr>
          <p:spPr>
            <a:xfrm>
              <a:off x="0" y="21336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t>Serveur TCP/RF</a:t>
              </a:r>
            </a:p>
          </p:txBody>
        </p:sp>
      </p:grpSp>
      <p:sp>
        <p:nvSpPr>
          <p:cNvPr id="407" name="Line"/>
          <p:cNvSpPr/>
          <p:nvPr/>
        </p:nvSpPr>
        <p:spPr>
          <a:xfrm>
            <a:off x="3493270" y="7315137"/>
            <a:ext cx="508174" cy="944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08" name="Line"/>
          <p:cNvSpPr/>
          <p:nvPr/>
        </p:nvSpPr>
        <p:spPr>
          <a:xfrm flipH="1" flipV="1">
            <a:off x="4014559" y="5778593"/>
            <a:ext cx="9934" cy="27432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09" name="Line"/>
          <p:cNvSpPr/>
          <p:nvPr/>
        </p:nvSpPr>
        <p:spPr>
          <a:xfrm>
            <a:off x="4000503" y="5792860"/>
            <a:ext cx="3987796" cy="1426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0" name="Line"/>
          <p:cNvSpPr/>
          <p:nvPr/>
        </p:nvSpPr>
        <p:spPr>
          <a:xfrm flipV="1">
            <a:off x="4025904" y="8494106"/>
            <a:ext cx="838192" cy="3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413" name="Group"/>
          <p:cNvGrpSpPr/>
          <p:nvPr/>
        </p:nvGrpSpPr>
        <p:grpSpPr>
          <a:xfrm>
            <a:off x="7251699" y="4168503"/>
            <a:ext cx="4114801" cy="2600597"/>
            <a:chOff x="0" y="0"/>
            <a:chExt cx="4114800" cy="2600596"/>
          </a:xfrm>
        </p:grpSpPr>
        <p:sp>
          <p:nvSpPr>
            <p:cNvPr id="411" name="PC 1"/>
            <p:cNvSpPr/>
            <p:nvPr/>
          </p:nvSpPr>
          <p:spPr>
            <a:xfrm>
              <a:off x="0" y="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t>PC 1</a:t>
              </a:r>
            </a:p>
          </p:txBody>
        </p:sp>
        <p:sp>
          <p:nvSpPr>
            <p:cNvPr id="412" name="Computer"/>
            <p:cNvSpPr/>
            <p:nvPr/>
          </p:nvSpPr>
          <p:spPr>
            <a:xfrm>
              <a:off x="825500" y="612353"/>
              <a:ext cx="2463800" cy="198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464" y="0"/>
                  </a:moveTo>
                  <a:cubicBezTo>
                    <a:pt x="210" y="0"/>
                    <a:pt x="0" y="261"/>
                    <a:pt x="0" y="575"/>
                  </a:cubicBezTo>
                  <a:lnTo>
                    <a:pt x="0" y="17777"/>
                  </a:lnTo>
                  <a:cubicBezTo>
                    <a:pt x="0" y="18091"/>
                    <a:pt x="210" y="18354"/>
                    <a:pt x="464" y="18354"/>
                  </a:cubicBezTo>
                  <a:lnTo>
                    <a:pt x="9148" y="18354"/>
                  </a:lnTo>
                  <a:lnTo>
                    <a:pt x="9116" y="18513"/>
                  </a:lnTo>
                  <a:lnTo>
                    <a:pt x="8753" y="20763"/>
                  </a:lnTo>
                  <a:lnTo>
                    <a:pt x="7690" y="20763"/>
                  </a:lnTo>
                  <a:lnTo>
                    <a:pt x="7690" y="21600"/>
                  </a:lnTo>
                  <a:lnTo>
                    <a:pt x="10486" y="21600"/>
                  </a:lnTo>
                  <a:lnTo>
                    <a:pt x="11107" y="21600"/>
                  </a:lnTo>
                  <a:lnTo>
                    <a:pt x="13905" y="21600"/>
                  </a:lnTo>
                  <a:lnTo>
                    <a:pt x="13905" y="20763"/>
                  </a:lnTo>
                  <a:lnTo>
                    <a:pt x="12842" y="20763"/>
                  </a:lnTo>
                  <a:lnTo>
                    <a:pt x="12479" y="18513"/>
                  </a:lnTo>
                  <a:lnTo>
                    <a:pt x="12452" y="18354"/>
                  </a:lnTo>
                  <a:lnTo>
                    <a:pt x="21131" y="18354"/>
                  </a:lnTo>
                  <a:cubicBezTo>
                    <a:pt x="21384" y="18354"/>
                    <a:pt x="21595" y="18091"/>
                    <a:pt x="21595" y="17777"/>
                  </a:cubicBezTo>
                  <a:lnTo>
                    <a:pt x="21595" y="575"/>
                  </a:lnTo>
                  <a:cubicBezTo>
                    <a:pt x="21600" y="261"/>
                    <a:pt x="21389" y="0"/>
                    <a:pt x="21136" y="0"/>
                  </a:cubicBezTo>
                  <a:lnTo>
                    <a:pt x="464" y="0"/>
                  </a:lnTo>
                  <a:close/>
                  <a:moveTo>
                    <a:pt x="10800" y="542"/>
                  </a:moveTo>
                  <a:cubicBezTo>
                    <a:pt x="10913" y="542"/>
                    <a:pt x="11006" y="650"/>
                    <a:pt x="11006" y="797"/>
                  </a:cubicBezTo>
                  <a:cubicBezTo>
                    <a:pt x="11006" y="937"/>
                    <a:pt x="10913" y="1052"/>
                    <a:pt x="10800" y="1052"/>
                  </a:cubicBezTo>
                  <a:cubicBezTo>
                    <a:pt x="10686" y="1052"/>
                    <a:pt x="10594" y="937"/>
                    <a:pt x="10594" y="797"/>
                  </a:cubicBezTo>
                  <a:cubicBezTo>
                    <a:pt x="10594" y="656"/>
                    <a:pt x="10686" y="542"/>
                    <a:pt x="10800" y="542"/>
                  </a:cubicBezTo>
                  <a:close/>
                  <a:moveTo>
                    <a:pt x="1242" y="1734"/>
                  </a:moveTo>
                  <a:lnTo>
                    <a:pt x="20358" y="1734"/>
                  </a:lnTo>
                  <a:lnTo>
                    <a:pt x="20358" y="15233"/>
                  </a:lnTo>
                  <a:lnTo>
                    <a:pt x="1242" y="15233"/>
                  </a:lnTo>
                  <a:lnTo>
                    <a:pt x="1242" y="173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16" name="Group"/>
          <p:cNvGrpSpPr/>
          <p:nvPr/>
        </p:nvGrpSpPr>
        <p:grpSpPr>
          <a:xfrm>
            <a:off x="3584387" y="8051799"/>
            <a:ext cx="4114801" cy="1826475"/>
            <a:chOff x="0" y="0"/>
            <a:chExt cx="4114800" cy="1826473"/>
          </a:xfrm>
        </p:grpSpPr>
        <p:pic>
          <p:nvPicPr>
            <p:cNvPr id="414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7213" t="22131" r="17213" b="22131"/>
            <a:stretch>
              <a:fillRect/>
            </a:stretch>
          </p:blipFill>
          <p:spPr>
            <a:xfrm rot="10800000" flipH="1">
              <a:off x="1343211" y="-1"/>
              <a:ext cx="1428378" cy="12141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5" name="Title"/>
            <p:cNvSpPr/>
            <p:nvPr/>
          </p:nvSpPr>
          <p:spPr>
            <a:xfrm>
              <a:off x="0" y="1315719"/>
              <a:ext cx="4114801" cy="510755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t>Capteur</a:t>
              </a:r>
            </a:p>
          </p:txBody>
        </p:sp>
      </p:grpSp>
      <p:sp>
        <p:nvSpPr>
          <p:cNvPr id="417" name="Oval"/>
          <p:cNvSpPr/>
          <p:nvPr/>
        </p:nvSpPr>
        <p:spPr>
          <a:xfrm>
            <a:off x="5092700" y="8051800"/>
            <a:ext cx="1092200" cy="635000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8" name="Oval"/>
          <p:cNvSpPr/>
          <p:nvPr/>
        </p:nvSpPr>
        <p:spPr>
          <a:xfrm>
            <a:off x="5359400" y="8229600"/>
            <a:ext cx="558800" cy="2794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9" name="Line"/>
          <p:cNvSpPr/>
          <p:nvPr/>
        </p:nvSpPr>
        <p:spPr>
          <a:xfrm>
            <a:off x="6464312" y="8473502"/>
            <a:ext cx="1587466" cy="1054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422" name="Group"/>
          <p:cNvGrpSpPr/>
          <p:nvPr/>
        </p:nvGrpSpPr>
        <p:grpSpPr>
          <a:xfrm>
            <a:off x="7277567" y="7683500"/>
            <a:ext cx="4114801" cy="2580854"/>
            <a:chOff x="0" y="0"/>
            <a:chExt cx="4114800" cy="2580853"/>
          </a:xfrm>
        </p:grpSpPr>
        <p:sp>
          <p:nvSpPr>
            <p:cNvPr id="420" name="Computer"/>
            <p:cNvSpPr/>
            <p:nvPr/>
          </p:nvSpPr>
          <p:spPr>
            <a:xfrm>
              <a:off x="837732" y="0"/>
              <a:ext cx="2439336" cy="1968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464" y="0"/>
                  </a:moveTo>
                  <a:cubicBezTo>
                    <a:pt x="210" y="0"/>
                    <a:pt x="0" y="261"/>
                    <a:pt x="0" y="575"/>
                  </a:cubicBezTo>
                  <a:lnTo>
                    <a:pt x="0" y="17777"/>
                  </a:lnTo>
                  <a:cubicBezTo>
                    <a:pt x="0" y="18091"/>
                    <a:pt x="210" y="18354"/>
                    <a:pt x="464" y="18354"/>
                  </a:cubicBezTo>
                  <a:lnTo>
                    <a:pt x="9148" y="18354"/>
                  </a:lnTo>
                  <a:lnTo>
                    <a:pt x="9116" y="18513"/>
                  </a:lnTo>
                  <a:lnTo>
                    <a:pt x="8753" y="20763"/>
                  </a:lnTo>
                  <a:lnTo>
                    <a:pt x="7690" y="20763"/>
                  </a:lnTo>
                  <a:lnTo>
                    <a:pt x="7690" y="21600"/>
                  </a:lnTo>
                  <a:lnTo>
                    <a:pt x="10486" y="21600"/>
                  </a:lnTo>
                  <a:lnTo>
                    <a:pt x="11107" y="21600"/>
                  </a:lnTo>
                  <a:lnTo>
                    <a:pt x="13905" y="21600"/>
                  </a:lnTo>
                  <a:lnTo>
                    <a:pt x="13905" y="20763"/>
                  </a:lnTo>
                  <a:lnTo>
                    <a:pt x="12842" y="20763"/>
                  </a:lnTo>
                  <a:lnTo>
                    <a:pt x="12479" y="18513"/>
                  </a:lnTo>
                  <a:lnTo>
                    <a:pt x="12452" y="18354"/>
                  </a:lnTo>
                  <a:lnTo>
                    <a:pt x="21131" y="18354"/>
                  </a:lnTo>
                  <a:cubicBezTo>
                    <a:pt x="21384" y="18354"/>
                    <a:pt x="21595" y="18091"/>
                    <a:pt x="21595" y="17777"/>
                  </a:cubicBezTo>
                  <a:lnTo>
                    <a:pt x="21595" y="575"/>
                  </a:lnTo>
                  <a:cubicBezTo>
                    <a:pt x="21600" y="261"/>
                    <a:pt x="21389" y="0"/>
                    <a:pt x="21136" y="0"/>
                  </a:cubicBezTo>
                  <a:lnTo>
                    <a:pt x="464" y="0"/>
                  </a:lnTo>
                  <a:close/>
                  <a:moveTo>
                    <a:pt x="10800" y="542"/>
                  </a:moveTo>
                  <a:cubicBezTo>
                    <a:pt x="10913" y="542"/>
                    <a:pt x="11006" y="650"/>
                    <a:pt x="11006" y="797"/>
                  </a:cubicBezTo>
                  <a:cubicBezTo>
                    <a:pt x="11006" y="937"/>
                    <a:pt x="10913" y="1052"/>
                    <a:pt x="10800" y="1052"/>
                  </a:cubicBezTo>
                  <a:cubicBezTo>
                    <a:pt x="10686" y="1052"/>
                    <a:pt x="10594" y="937"/>
                    <a:pt x="10594" y="797"/>
                  </a:cubicBezTo>
                  <a:cubicBezTo>
                    <a:pt x="10594" y="656"/>
                    <a:pt x="10686" y="542"/>
                    <a:pt x="10800" y="542"/>
                  </a:cubicBezTo>
                  <a:close/>
                  <a:moveTo>
                    <a:pt x="1242" y="1734"/>
                  </a:moveTo>
                  <a:lnTo>
                    <a:pt x="20358" y="1734"/>
                  </a:lnTo>
                  <a:lnTo>
                    <a:pt x="20358" y="15233"/>
                  </a:lnTo>
                  <a:lnTo>
                    <a:pt x="1242" y="15233"/>
                  </a:lnTo>
                  <a:lnTo>
                    <a:pt x="1242" y="173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1" name="Title"/>
            <p:cNvSpPr/>
            <p:nvPr/>
          </p:nvSpPr>
          <p:spPr>
            <a:xfrm>
              <a:off x="0" y="20701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t>PC 2</a:t>
              </a:r>
            </a:p>
          </p:txBody>
        </p:sp>
      </p:grpSp>
      <p:pic>
        <p:nvPicPr>
          <p:cNvPr id="423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/>
          <a:stretch>
            <a:fillRect/>
          </a:stretch>
        </p:blipFill>
        <p:spPr>
          <a:xfrm>
            <a:off x="8343900" y="5199122"/>
            <a:ext cx="635000" cy="602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343900" y="7965806"/>
            <a:ext cx="1295400" cy="807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131300" y="5245100"/>
            <a:ext cx="508000" cy="470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728200" y="5207000"/>
            <a:ext cx="571500" cy="589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Image" descr="Image"/>
          <p:cNvPicPr>
            <a:picLocks noChangeAspect="1"/>
          </p:cNvPicPr>
          <p:nvPr/>
        </p:nvPicPr>
        <p:blipFill>
          <a:blip r:embed="rId10" cstate="print">
            <a:alphaModFix amt="91000"/>
            <a:extLst/>
          </a:blip>
          <a:srcRect t="1246" r="1426" b="25057"/>
          <a:stretch>
            <a:fillRect/>
          </a:stretch>
        </p:blipFill>
        <p:spPr>
          <a:xfrm>
            <a:off x="13295141" y="6704012"/>
            <a:ext cx="9150429" cy="5130801"/>
          </a:xfrm>
          <a:prstGeom prst="rect">
            <a:avLst/>
          </a:prstGeom>
          <a:ln w="1651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>
            <a:outerShdw blurRad="406400" dist="177800" dir="27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âche personnelle"/>
          <p:cNvSpPr txBox="1">
            <a:spLocks noGrp="1"/>
          </p:cNvSpPr>
          <p:nvPr>
            <p:ph type="title" idx="4294967295"/>
          </p:nvPr>
        </p:nvSpPr>
        <p:spPr>
          <a:xfrm>
            <a:off x="241300" y="101600"/>
            <a:ext cx="9398000" cy="965200"/>
          </a:xfrm>
          <a:prstGeom prst="rect">
            <a:avLst/>
          </a:prstGeom>
        </p:spPr>
        <p:txBody>
          <a:bodyPr/>
          <a:lstStyle>
            <a:lvl1pPr defTabSz="1609303">
              <a:defRPr sz="5610" spc="-112"/>
            </a:lvl1pPr>
          </a:lstStyle>
          <a:p>
            <a:r>
              <a:t>Tâche personnelle</a:t>
            </a:r>
          </a:p>
        </p:txBody>
      </p:sp>
      <p:sp>
        <p:nvSpPr>
          <p:cNvPr id="430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23888751" y="131317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9</a:t>
            </a:fld>
            <a:endParaRPr/>
          </a:p>
        </p:txBody>
      </p:sp>
      <p:sp>
        <p:nvSpPr>
          <p:cNvPr id="431" name="Création Application Graphique permettant d'ajouter et vérifier l'état des capteurs"/>
          <p:cNvSpPr txBox="1"/>
          <p:nvPr/>
        </p:nvSpPr>
        <p:spPr>
          <a:xfrm>
            <a:off x="241300" y="1269544"/>
            <a:ext cx="23888700" cy="585112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2900" b="1">
                <a:latin typeface="+mn-lt"/>
                <a:ea typeface="+mn-ea"/>
                <a:cs typeface="+mn-cs"/>
                <a:sym typeface="Helvetica Neue"/>
              </a:rPr>
              <a:t>Création Application Graphique permettant d'ajouter et vérifier l'état</a:t>
            </a:r>
            <a:r>
              <a:t> </a:t>
            </a:r>
            <a:r>
              <a:rPr sz="2900" b="1">
                <a:latin typeface="+mn-lt"/>
                <a:ea typeface="+mn-ea"/>
                <a:cs typeface="+mn-cs"/>
                <a:sym typeface="Helvetica Neue"/>
              </a:rPr>
              <a:t>des capteurs</a:t>
            </a:r>
          </a:p>
        </p:txBody>
      </p:sp>
      <p:pic>
        <p:nvPicPr>
          <p:cNvPr id="4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9700" y="2070100"/>
            <a:ext cx="4545974" cy="49911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4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53600" y="2070100"/>
            <a:ext cx="4560833" cy="49911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43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332505" y="2064967"/>
            <a:ext cx="4559301" cy="499623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43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19700" y="7081557"/>
            <a:ext cx="4536779" cy="5003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43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773166" y="7076583"/>
            <a:ext cx="4532868" cy="50165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43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713200" y="7409795"/>
            <a:ext cx="5715000" cy="1472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Image" descr="Image"/>
          <p:cNvPicPr>
            <a:picLocks noChangeAspect="1"/>
          </p:cNvPicPr>
          <p:nvPr/>
        </p:nvPicPr>
        <p:blipFill>
          <a:blip r:embed="rId8">
            <a:extLst/>
          </a:blip>
          <a:srcRect b="26271"/>
          <a:stretch>
            <a:fillRect/>
          </a:stretch>
        </p:blipFill>
        <p:spPr>
          <a:xfrm>
            <a:off x="16827500" y="8878292"/>
            <a:ext cx="6324600" cy="3308059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Rectangle"/>
          <p:cNvSpPr/>
          <p:nvPr/>
        </p:nvSpPr>
        <p:spPr>
          <a:xfrm>
            <a:off x="8737600" y="5689600"/>
            <a:ext cx="736600" cy="266700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0" name="Rectangle"/>
          <p:cNvSpPr/>
          <p:nvPr/>
        </p:nvSpPr>
        <p:spPr>
          <a:xfrm>
            <a:off x="9944100" y="5715000"/>
            <a:ext cx="736600" cy="266700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1" name="Rectangle"/>
          <p:cNvSpPr/>
          <p:nvPr/>
        </p:nvSpPr>
        <p:spPr>
          <a:xfrm>
            <a:off x="16103600" y="6413500"/>
            <a:ext cx="1714500" cy="241300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2" name="Rectangle"/>
          <p:cNvSpPr/>
          <p:nvPr/>
        </p:nvSpPr>
        <p:spPr>
          <a:xfrm>
            <a:off x="8826500" y="11404600"/>
            <a:ext cx="647700" cy="241300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3" name="Rectangle"/>
          <p:cNvSpPr/>
          <p:nvPr/>
        </p:nvSpPr>
        <p:spPr>
          <a:xfrm>
            <a:off x="13322300" y="10706100"/>
            <a:ext cx="736600" cy="266700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4" name="Line"/>
          <p:cNvSpPr/>
          <p:nvPr/>
        </p:nvSpPr>
        <p:spPr>
          <a:xfrm flipV="1">
            <a:off x="14326438" y="8386636"/>
            <a:ext cx="2382117" cy="985965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5" name="Line"/>
          <p:cNvSpPr/>
          <p:nvPr/>
        </p:nvSpPr>
        <p:spPr>
          <a:xfrm flipV="1">
            <a:off x="17960483" y="12099199"/>
            <a:ext cx="312" cy="839054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46" name="Line Line" descr="Line Line"/>
          <p:cNvPicPr>
            <a:picLocks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21593110">
            <a:off x="9042515" y="12868876"/>
            <a:ext cx="8928101" cy="76201"/>
          </a:xfrm>
          <a:prstGeom prst="rect">
            <a:avLst/>
          </a:prstGeom>
        </p:spPr>
      </p:pic>
      <p:sp>
        <p:nvSpPr>
          <p:cNvPr id="448" name="Line"/>
          <p:cNvSpPr/>
          <p:nvPr/>
        </p:nvSpPr>
        <p:spPr>
          <a:xfrm flipH="1" flipV="1">
            <a:off x="9104303" y="11735155"/>
            <a:ext cx="2702" cy="12202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510</Words>
  <PresentationFormat>Personnalisé</PresentationFormat>
  <Paragraphs>159</Paragraphs>
  <Slides>13</Slides>
  <Notes>1</Notes>
  <HiddenSlides>5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30_BasicColor</vt:lpstr>
      <vt:lpstr>Cirpark Modbus :  Gestion d'un parking privé</vt:lpstr>
      <vt:lpstr>Diapositive 2</vt:lpstr>
      <vt:lpstr>Présentation du projet</vt:lpstr>
      <vt:lpstr>Répartitions des tâches</vt:lpstr>
      <vt:lpstr>Matérielles</vt:lpstr>
      <vt:lpstr>Diagramme de cas d'utilisation</vt:lpstr>
      <vt:lpstr>Diagramme de déploiement</vt:lpstr>
      <vt:lpstr>Tâche personnelle</vt:lpstr>
      <vt:lpstr>Tâche personnelle</vt:lpstr>
      <vt:lpstr>Partie Physique</vt:lpstr>
      <vt:lpstr>Partie Physique</vt:lpstr>
      <vt:lpstr>Conclusion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Cirpark Modbus :  Gestion d'un parking privé</dc:title>
  <cp:lastModifiedBy>rbhavsar</cp:lastModifiedBy>
  <cp:revision>4</cp:revision>
  <dcterms:modified xsi:type="dcterms:W3CDTF">2022-04-20T12:31:39Z</dcterms:modified>
</cp:coreProperties>
</file>