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55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r>
              <a:t>Pour optimiser la circulation des véhicules, un centre commercial souhaite améliorer l'accueil de ses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clients dans son parking. Elle souhaite permettre à ses clients de :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- réserver une place de parking à l'avance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- guider ses clients jusqu'à leur place de parking réservée.</a:t>
            </a:r>
          </a:p>
          <a:p>
            <a:pPr defTabSz="2438338">
              <a:lnSpc>
                <a:spcPct val="100000"/>
              </a:lnSpc>
              <a:defRPr sz="2100"/>
            </a:pPr>
            <a:endParaRPr/>
          </a:p>
          <a:p>
            <a:pPr defTabSz="2438338">
              <a:lnSpc>
                <a:spcPct val="100000"/>
              </a:lnSpc>
              <a:defRPr sz="2100"/>
            </a:pPr>
            <a:r>
              <a:t>Le centre commercial veut également permettre aux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gérants de magasin d'afficher leur publicité sur un </a:t>
            </a:r>
          </a:p>
          <a:p>
            <a:pPr defTabSz="2438338">
              <a:lnSpc>
                <a:spcPct val="100000"/>
              </a:lnSpc>
              <a:defRPr sz="2100"/>
            </a:pPr>
            <a:r>
              <a:t>afficheur géant à l'entrée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Gros plan sur la partie supérieure d’une montgolfière vue de dessus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Montgolfières vues de dessous avec un ciel bleu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Montgolfières vues de dessous avec un ciel bleu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BHAVSAR Rashmi										      					Lycée Louis Armand, 2022</a:t>
            </a:r>
          </a:p>
        </p:txBody>
      </p:sp>
      <p:sp>
        <p:nvSpPr>
          <p:cNvPr id="152" name="Cirpark Modbus :…"/>
          <p:cNvSpPr txBox="1">
            <a:spLocks noGrp="1"/>
          </p:cNvSpPr>
          <p:nvPr>
            <p:ph type="ctrTitle"/>
          </p:nvPr>
        </p:nvSpPr>
        <p:spPr>
          <a:xfrm>
            <a:off x="888996" y="4340290"/>
            <a:ext cx="21971004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t>Cirpark Modbus : </a:t>
            </a:r>
          </a:p>
          <a:p>
            <a:pPr>
              <a:defRPr sz="10600" spc="-211"/>
            </a:pPr>
            <a:r>
              <a:t>Gestion d'un parking privé</a:t>
            </a:r>
          </a:p>
        </p:txBody>
      </p:sp>
      <p:sp>
        <p:nvSpPr>
          <p:cNvPr id="153" name="Revue 2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Revue 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ect">
            <a:avLst/>
          </a:prstGeom>
          <a:ln w="12700">
            <a:miter lim="400000"/>
          </a:ln>
          <a:effectLst>
            <a:reflection stA="18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sp>
        <p:nvSpPr>
          <p:cNvPr id="390" name="Ultrason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Ultrason</a:t>
            </a:r>
          </a:p>
        </p:txBody>
      </p:sp>
      <p:sp>
        <p:nvSpPr>
          <p:cNvPr id="391" name="Principe détection de présence…"/>
          <p:cNvSpPr txBox="1"/>
          <p:nvPr/>
        </p:nvSpPr>
        <p:spPr>
          <a:xfrm>
            <a:off x="4370425" y="4188917"/>
            <a:ext cx="9420150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Principe détection de présence</a:t>
            </a:r>
          </a:p>
          <a:p>
            <a:r>
              <a:t>Types de capteurs qui peuvent exister</a:t>
            </a:r>
          </a:p>
          <a:p>
            <a:r>
              <a:t>A partir de la documentation du capteur, différent types de détection</a:t>
            </a:r>
          </a:p>
          <a:p>
            <a:r>
              <a:t>protocole de communication des capteurs SP3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Activités</a:t>
            </a:r>
          </a:p>
          <a:p>
            <a:r>
              <a:t>Visualisation des trames ultrasonores</a:t>
            </a:r>
          </a:p>
          <a:p>
            <a:r>
              <a:t>Caractérisation les ultrason des capteurs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onclusion"/>
          <p:cNvSpPr txBox="1">
            <a:spLocks noGrp="1"/>
          </p:cNvSpPr>
          <p:nvPr>
            <p:ph type="title" idx="4294967295"/>
          </p:nvPr>
        </p:nvSpPr>
        <p:spPr>
          <a:xfrm>
            <a:off x="609600" y="3175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94" name="Rectangle"/>
          <p:cNvSpPr/>
          <p:nvPr/>
        </p:nvSpPr>
        <p:spPr>
          <a:xfrm>
            <a:off x="609600" y="2578100"/>
            <a:ext cx="11391900" cy="50038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5" name="Rectangle"/>
          <p:cNvSpPr/>
          <p:nvPr/>
        </p:nvSpPr>
        <p:spPr>
          <a:xfrm>
            <a:off x="12306300" y="2578100"/>
            <a:ext cx="11391900" cy="5003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Rectangle"/>
          <p:cNvSpPr/>
          <p:nvPr/>
        </p:nvSpPr>
        <p:spPr>
          <a:xfrm>
            <a:off x="609600" y="7848600"/>
            <a:ext cx="11391900" cy="50038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Rectangle"/>
          <p:cNvSpPr/>
          <p:nvPr/>
        </p:nvSpPr>
        <p:spPr>
          <a:xfrm>
            <a:off x="12306300" y="7848600"/>
            <a:ext cx="11391900" cy="5003800"/>
          </a:xfrm>
          <a:prstGeom prst="rect">
            <a:avLst/>
          </a:prstGeom>
          <a:solidFill>
            <a:srgbClr val="DA77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En Cours"/>
          <p:cNvSpPr txBox="1"/>
          <p:nvPr/>
        </p:nvSpPr>
        <p:spPr>
          <a:xfrm>
            <a:off x="813662" y="2793339"/>
            <a:ext cx="1948522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En Cours</a:t>
            </a:r>
          </a:p>
        </p:txBody>
      </p:sp>
      <p:sp>
        <p:nvSpPr>
          <p:cNvPr id="399" name="Terminer"/>
          <p:cNvSpPr txBox="1"/>
          <p:nvPr/>
        </p:nvSpPr>
        <p:spPr>
          <a:xfrm>
            <a:off x="12544297" y="2793339"/>
            <a:ext cx="1862281" cy="59503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Terminer</a:t>
            </a:r>
          </a:p>
        </p:txBody>
      </p:sp>
      <p:sp>
        <p:nvSpPr>
          <p:cNvPr id="400" name="Problèmes rencontrés"/>
          <p:cNvSpPr txBox="1"/>
          <p:nvPr/>
        </p:nvSpPr>
        <p:spPr>
          <a:xfrm>
            <a:off x="812545" y="8140039"/>
            <a:ext cx="4307093" cy="595035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Problèmes rencontrés</a:t>
            </a:r>
          </a:p>
        </p:txBody>
      </p:sp>
      <p:sp>
        <p:nvSpPr>
          <p:cNvPr id="401" name="Solutions envisagés"/>
          <p:cNvSpPr txBox="1"/>
          <p:nvPr/>
        </p:nvSpPr>
        <p:spPr>
          <a:xfrm>
            <a:off x="12547854" y="8140039"/>
            <a:ext cx="3787550" cy="595035"/>
          </a:xfrm>
          <a:prstGeom prst="rect">
            <a:avLst/>
          </a:prstGeom>
          <a:solidFill>
            <a:srgbClr val="DD206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Solutions envisagés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quarter" idx="1"/>
          </p:nvPr>
        </p:nvSpPr>
        <p:spPr>
          <a:xfrm>
            <a:off x="381000" y="5263743"/>
            <a:ext cx="21971000" cy="2006601"/>
          </a:xfrm>
          <a:prstGeom prst="rect">
            <a:avLst/>
          </a:prstGeom>
        </p:spPr>
        <p:txBody>
          <a:bodyPr/>
          <a:lstStyle>
            <a:lvl1pPr algn="r">
              <a:defRPr sz="10600" spc="-211"/>
            </a:lvl1pPr>
          </a:lstStyle>
          <a:p>
            <a:r>
              <a:t>Sommaire</a:t>
            </a:r>
          </a:p>
        </p:txBody>
      </p:sp>
      <p:sp>
        <p:nvSpPr>
          <p:cNvPr id="157" name="Présentation du projet…"/>
          <p:cNvSpPr/>
          <p:nvPr/>
        </p:nvSpPr>
        <p:spPr>
          <a:xfrm>
            <a:off x="2717800" y="2540000"/>
            <a:ext cx="11036300" cy="839470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Présentation du projet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Répartition des tâches</a:t>
            </a:r>
          </a:p>
          <a:p>
            <a:pPr marL="1409700" lvl="1" indent="-800100" algn="l" defTabSz="825500">
              <a:buSzPct val="123000"/>
              <a:buChar char="•"/>
              <a:defRPr sz="6300" b="1">
                <a:solidFill>
                  <a:srgbClr val="FFFFFF"/>
                </a:solidFill>
              </a:defRPr>
            </a:pPr>
            <a:r>
              <a:t>Tâche personnelle</a:t>
            </a:r>
          </a:p>
          <a:p>
            <a:pPr marL="1409700" lvl="1" indent="-800100" algn="l" defTabSz="825500">
              <a:buSzPct val="123000"/>
              <a:buChar char="•"/>
              <a:defRPr sz="5500" b="1">
                <a:solidFill>
                  <a:srgbClr val="FFFFFF"/>
                </a:solidFill>
              </a:defRPr>
            </a:pPr>
            <a:r>
              <a:rPr sz="6300"/>
              <a:t>Partie Physiqu</a:t>
            </a:r>
            <a:r>
              <a:t>e</a:t>
            </a:r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Présentation du projet</a:t>
            </a:r>
          </a:p>
        </p:txBody>
      </p:sp>
      <p:sp>
        <p:nvSpPr>
          <p:cNvPr id="161" name="Pour optimiser la circulation des véhicules, un centre commercial souhaite améliorer l'accueil de ses…"/>
          <p:cNvSpPr txBox="1"/>
          <p:nvPr/>
        </p:nvSpPr>
        <p:spPr>
          <a:xfrm>
            <a:off x="761491" y="10208183"/>
            <a:ext cx="20853401" cy="295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>
                <a:solidFill>
                  <a:srgbClr val="000000"/>
                </a:solidFill>
              </a:defRPr>
            </a:pPr>
            <a:r>
              <a:t>Pour optimiser la circulation des véhicules, un centre commercial souhaite améliorer l'accueil de ses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clients dans son parking. Elle souhaite permettre à ses clients de :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endParaRPr/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- réserver une place de parking à l'avance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- guider ses clients jusqu'à leur place de parking réservée.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endParaRPr/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Le centre commercial veut également permettre aux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gérants de magasin d'afficher leur publicité sur un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afficheur géant à l'entrée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625" t="1750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</p:pic>
      <p:pic>
        <p:nvPicPr>
          <p:cNvPr id="167" name="Line Line" descr="Line Line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</p:pic>
      <p:pic>
        <p:nvPicPr>
          <p:cNvPr id="169" name="Line Line" descr="Line Line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230600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711200" y="5334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Répartitions des tâches</a:t>
            </a: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555999"/>
            <a:ext cx="320040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abonnés d’effectuer une réservation de leur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035300"/>
            <a:ext cx="3276601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l’affichage en temps réel de l’état du parking et l’affichage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statistiques de fréquentation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556000"/>
            <a:ext cx="31369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d’une application de gestion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des informations affichées sur l’écran géant</a:t>
            </a:r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555999"/>
            <a:ext cx="300101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153399"/>
            <a:ext cx="3365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KARANUNAYAKE Dilshan</a:t>
            </a:r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153399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Aakash</a:t>
            </a:r>
          </a:p>
        </p:txBody>
      </p:sp>
      <p:sp>
        <p:nvSpPr>
          <p:cNvPr id="192" name="BHAVSAR Rashmi"/>
          <p:cNvSpPr txBox="1"/>
          <p:nvPr/>
        </p:nvSpPr>
        <p:spPr>
          <a:xfrm>
            <a:off x="197612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Rashmi</a:t>
            </a:r>
          </a:p>
        </p:txBody>
      </p:sp>
      <p:sp>
        <p:nvSpPr>
          <p:cNvPr id="193" name="CAILLARD…"/>
          <p:cNvSpPr txBox="1"/>
          <p:nvPr/>
        </p:nvSpPr>
        <p:spPr>
          <a:xfrm>
            <a:off x="141478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854200" y="9486900"/>
            <a:ext cx="29972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1054100" y="76200"/>
            <a:ext cx="8775700" cy="1433163"/>
          </a:xfrm>
          <a:prstGeom prst="rect">
            <a:avLst/>
          </a:prstGeom>
        </p:spPr>
        <p:txBody>
          <a:bodyPr/>
          <a:lstStyle/>
          <a:p>
            <a:r>
              <a:t>Matérielles</a:t>
            </a:r>
          </a:p>
        </p:txBody>
      </p:sp>
      <p:sp>
        <p:nvSpPr>
          <p:cNvPr id="201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grpSp>
        <p:nvGrpSpPr>
          <p:cNvPr id="204" name="Group"/>
          <p:cNvGrpSpPr/>
          <p:nvPr/>
        </p:nvGrpSpPr>
        <p:grpSpPr>
          <a:xfrm>
            <a:off x="38100" y="1803399"/>
            <a:ext cx="4114800" cy="3431755"/>
            <a:chOff x="0" y="0"/>
            <a:chExt cx="4114800" cy="3431753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00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3" name="Title"/>
            <p:cNvSpPr/>
            <p:nvPr/>
          </p:nvSpPr>
          <p:spPr>
            <a:xfrm>
              <a:off x="0" y="2921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TCP/RF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107950" y="5638799"/>
            <a:ext cx="4114800" cy="3292055"/>
            <a:chOff x="0" y="0"/>
            <a:chExt cx="4114800" cy="3292053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7550" y="0"/>
              <a:ext cx="2679701" cy="26797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6" name="Title"/>
            <p:cNvSpPr/>
            <p:nvPr/>
          </p:nvSpPr>
          <p:spPr>
            <a:xfrm>
              <a:off x="0" y="2781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Serveur Web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14300" y="9156699"/>
            <a:ext cx="4114800" cy="3304755"/>
            <a:chOff x="0" y="0"/>
            <a:chExt cx="4114800" cy="3304753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3">
              <a:alphaModFix amt="46000"/>
              <a:extLst/>
            </a:blip>
            <a:stretch>
              <a:fillRect/>
            </a:stretch>
          </p:blipFill>
          <p:spPr>
            <a:xfrm>
              <a:off x="711200" y="0"/>
              <a:ext cx="2692401" cy="2692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209" name="Title"/>
            <p:cNvSpPr/>
            <p:nvPr/>
          </p:nvSpPr>
          <p:spPr>
            <a:xfrm>
              <a:off x="0" y="2794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2600" y="7378700"/>
            <a:ext cx="2916420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"/>
          <p:cNvGrpSpPr/>
          <p:nvPr/>
        </p:nvGrpSpPr>
        <p:grpSpPr>
          <a:xfrm>
            <a:off x="4184650" y="8305800"/>
            <a:ext cx="4114800" cy="1882354"/>
            <a:chOff x="0" y="0"/>
            <a:chExt cx="4114800" cy="1882353"/>
          </a:xfrm>
        </p:grpSpPr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464" t="9259" r="9490" b="29012"/>
            <a:stretch>
              <a:fillRect/>
            </a:stretch>
          </p:blipFill>
          <p:spPr>
            <a:xfrm>
              <a:off x="654050" y="0"/>
              <a:ext cx="28067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itle"/>
            <p:cNvSpPr/>
            <p:nvPr/>
          </p:nvSpPr>
          <p:spPr>
            <a:xfrm>
              <a:off x="0" y="1371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Afficheurs 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4376298" y="3505200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381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t>Capteurs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76200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Logiciels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t>Diagramme de cas d'utilisation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6115049" y="3371849"/>
            <a:ext cx="3048002" cy="1897634"/>
            <a:chOff x="0" y="0"/>
            <a:chExt cx="3048000" cy="1897632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233" name="Récupération données"/>
          <p:cNvSpPr/>
          <p:nvPr/>
        </p:nvSpPr>
        <p:spPr>
          <a:xfrm>
            <a:off x="9448800" y="2209800"/>
            <a:ext cx="2133600" cy="533400"/>
          </a:xfrm>
          <a:prstGeom prst="roundRect">
            <a:avLst>
              <a:gd name="adj" fmla="val 35714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Récupération données</a:t>
            </a:r>
          </a:p>
        </p:txBody>
      </p:sp>
      <p:sp>
        <p:nvSpPr>
          <p:cNvPr id="234" name="Afficher état parking"/>
          <p:cNvSpPr/>
          <p:nvPr/>
        </p:nvSpPr>
        <p:spPr>
          <a:xfrm>
            <a:off x="94488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état parking</a:t>
            </a:r>
          </a:p>
        </p:txBody>
      </p:sp>
      <p:sp>
        <p:nvSpPr>
          <p:cNvPr id="235" name="Actualiser parking"/>
          <p:cNvSpPr/>
          <p:nvPr/>
        </p:nvSpPr>
        <p:spPr>
          <a:xfrm>
            <a:off x="9448800" y="3810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Actualiser parking</a:t>
            </a:r>
          </a:p>
        </p:txBody>
      </p:sp>
      <p:sp>
        <p:nvSpPr>
          <p:cNvPr id="236" name="Authentification"/>
          <p:cNvSpPr/>
          <p:nvPr/>
        </p:nvSpPr>
        <p:spPr>
          <a:xfrm>
            <a:off x="9448800" y="4406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Authentification</a:t>
            </a:r>
          </a:p>
        </p:txBody>
      </p:sp>
      <p:sp>
        <p:nvSpPr>
          <p:cNvPr id="237" name="Gérer réservation"/>
          <p:cNvSpPr/>
          <p:nvPr/>
        </p:nvSpPr>
        <p:spPr>
          <a:xfrm>
            <a:off x="9448800" y="5600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réservation</a:t>
            </a:r>
          </a:p>
        </p:txBody>
      </p:sp>
      <p:sp>
        <p:nvSpPr>
          <p:cNvPr id="238" name="Gérer place"/>
          <p:cNvSpPr/>
          <p:nvPr/>
        </p:nvSpPr>
        <p:spPr>
          <a:xfrm>
            <a:off x="9448800" y="50038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place</a:t>
            </a:r>
          </a:p>
        </p:txBody>
      </p:sp>
      <p:sp>
        <p:nvSpPr>
          <p:cNvPr id="239" name="Sauvegarder parking"/>
          <p:cNvSpPr/>
          <p:nvPr/>
        </p:nvSpPr>
        <p:spPr>
          <a:xfrm>
            <a:off x="126873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Sauvegarder parking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127749" y="6781799"/>
            <a:ext cx="3048002" cy="1897634"/>
            <a:chOff x="0" y="0"/>
            <a:chExt cx="3048000" cy="18976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Admin</a:t>
              </a:r>
            </a:p>
          </p:txBody>
        </p:sp>
      </p:grpSp>
      <p:sp>
        <p:nvSpPr>
          <p:cNvPr id="243" name="Gérer parking"/>
          <p:cNvSpPr/>
          <p:nvPr/>
        </p:nvSpPr>
        <p:spPr>
          <a:xfrm>
            <a:off x="9448800" y="6756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parking</a:t>
            </a:r>
          </a:p>
        </p:txBody>
      </p:sp>
      <p:sp>
        <p:nvSpPr>
          <p:cNvPr id="244" name="Gérer tarif et paiement"/>
          <p:cNvSpPr/>
          <p:nvPr/>
        </p:nvSpPr>
        <p:spPr>
          <a:xfrm>
            <a:off x="9448800" y="7340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tarif et paiement</a:t>
            </a:r>
          </a:p>
        </p:txBody>
      </p:sp>
      <p:sp>
        <p:nvSpPr>
          <p:cNvPr id="245" name="Consulter historique"/>
          <p:cNvSpPr/>
          <p:nvPr/>
        </p:nvSpPr>
        <p:spPr>
          <a:xfrm>
            <a:off x="94488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Consulter historique</a:t>
            </a:r>
          </a:p>
        </p:txBody>
      </p:sp>
      <p:sp>
        <p:nvSpPr>
          <p:cNvPr id="246" name="Récupérer données"/>
          <p:cNvSpPr/>
          <p:nvPr/>
        </p:nvSpPr>
        <p:spPr>
          <a:xfrm>
            <a:off x="126873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Récupérer données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076949" y="10452099"/>
            <a:ext cx="3048002" cy="1897634"/>
            <a:chOff x="0" y="0"/>
            <a:chExt cx="3048000" cy="18976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250" name="Afficher contenu playlist"/>
          <p:cNvSpPr/>
          <p:nvPr/>
        </p:nvSpPr>
        <p:spPr>
          <a:xfrm>
            <a:off x="9448800" y="9525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contenu playlist</a:t>
            </a:r>
          </a:p>
        </p:txBody>
      </p:sp>
      <p:sp>
        <p:nvSpPr>
          <p:cNvPr id="251" name="Envoyer image"/>
          <p:cNvSpPr/>
          <p:nvPr/>
        </p:nvSpPr>
        <p:spPr>
          <a:xfrm>
            <a:off x="9448800" y="10121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Envoyer image</a:t>
            </a:r>
          </a:p>
        </p:txBody>
      </p:sp>
      <p:sp>
        <p:nvSpPr>
          <p:cNvPr id="252" name="Convertir TCP/RS"/>
          <p:cNvSpPr/>
          <p:nvPr/>
        </p:nvSpPr>
        <p:spPr>
          <a:xfrm>
            <a:off x="9448800" y="10693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Convertir TCP/RS</a:t>
            </a:r>
          </a:p>
        </p:txBody>
      </p:sp>
      <p:sp>
        <p:nvSpPr>
          <p:cNvPr id="253" name="Simuler"/>
          <p:cNvSpPr/>
          <p:nvPr/>
        </p:nvSpPr>
        <p:spPr>
          <a:xfrm>
            <a:off x="9448800" y="11277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Simuler</a:t>
            </a:r>
          </a:p>
        </p:txBody>
      </p:sp>
      <p:sp>
        <p:nvSpPr>
          <p:cNvPr id="254" name="Création d'une application graphique"/>
          <p:cNvSpPr/>
          <p:nvPr/>
        </p:nvSpPr>
        <p:spPr>
          <a:xfrm>
            <a:off x="9448800" y="11849100"/>
            <a:ext cx="2133600" cy="609600"/>
          </a:xfrm>
          <a:prstGeom prst="roundRect">
            <a:avLst>
              <a:gd name="adj" fmla="val 3125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Création d'une application graphique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16548218" y="8153399"/>
            <a:ext cx="3352801" cy="1901089"/>
            <a:chOff x="0" y="0"/>
            <a:chExt cx="3352800" cy="1901087"/>
          </a:xfrm>
        </p:grpSpPr>
        <p:sp>
          <p:nvSpPr>
            <p:cNvPr id="255" name="Television"/>
            <p:cNvSpPr/>
            <p:nvPr/>
          </p:nvSpPr>
          <p:spPr>
            <a:xfrm>
              <a:off x="558681" y="0"/>
              <a:ext cx="2235438" cy="136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6" name="Title"/>
            <p:cNvSpPr/>
            <p:nvPr/>
          </p:nvSpPr>
          <p:spPr>
            <a:xfrm>
              <a:off x="0" y="1464692"/>
              <a:ext cx="3352801" cy="43639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 b="1">
                  <a:solidFill>
                    <a:srgbClr val="000000"/>
                  </a:solidFill>
                </a:defRPr>
              </a:lvl1pPr>
            </a:lstStyle>
            <a:p>
              <a:r>
                <a:t>Écran Géant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6783049" y="10769599"/>
            <a:ext cx="3048002" cy="1897634"/>
            <a:chOff x="0" y="0"/>
            <a:chExt cx="3048000" cy="18976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9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t>Capteur</a:t>
              </a:r>
            </a:p>
          </p:txBody>
        </p:sp>
      </p:grpSp>
      <p:sp>
        <p:nvSpPr>
          <p:cNvPr id="261" name="Line"/>
          <p:cNvSpPr/>
          <p:nvPr/>
        </p:nvSpPr>
        <p:spPr>
          <a:xfrm>
            <a:off x="8065338" y="4318000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Line"/>
          <p:cNvSpPr/>
          <p:nvPr/>
        </p:nvSpPr>
        <p:spPr>
          <a:xfrm flipH="1" flipV="1">
            <a:off x="8297555" y="2488637"/>
            <a:ext cx="1302" cy="3365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>
            <a:off x="8293142" y="2498603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Line"/>
          <p:cNvSpPr/>
          <p:nvPr/>
        </p:nvSpPr>
        <p:spPr>
          <a:xfrm>
            <a:off x="8280403" y="30713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>
            <a:off x="8293103" y="40746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8305803" y="46588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>
            <a:off x="8293103" y="525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>
            <a:off x="8280403" y="587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Line"/>
          <p:cNvSpPr/>
          <p:nvPr/>
        </p:nvSpPr>
        <p:spPr>
          <a:xfrm>
            <a:off x="11582403" y="3045958"/>
            <a:ext cx="1130294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8064542" y="75913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8302596" y="7029462"/>
            <a:ext cx="4686" cy="1148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Line"/>
          <p:cNvSpPr/>
          <p:nvPr/>
        </p:nvSpPr>
        <p:spPr>
          <a:xfrm>
            <a:off x="8280403" y="702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>
            <a:off x="8293103" y="7592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>
            <a:off x="8280403" y="8164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11569703" y="8142421"/>
            <a:ext cx="1130266" cy="89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14820918" y="8160783"/>
            <a:ext cx="1562277" cy="97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H="1" flipV="1">
            <a:off x="16375245" y="8138101"/>
            <a:ext cx="8217" cy="22651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16383017" y="8842503"/>
            <a:ext cx="724011" cy="11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9" name="Line"/>
          <p:cNvSpPr/>
          <p:nvPr/>
        </p:nvSpPr>
        <p:spPr>
          <a:xfrm>
            <a:off x="11582203" y="10376483"/>
            <a:ext cx="4787968" cy="1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0" name="Line"/>
          <p:cNvSpPr/>
          <p:nvPr/>
        </p:nvSpPr>
        <p:spPr>
          <a:xfrm>
            <a:off x="11607800" y="11517927"/>
            <a:ext cx="6222977" cy="17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81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514" y="6417371"/>
            <a:ext cx="1079501" cy="76201"/>
          </a:xfrm>
          <a:prstGeom prst="rect">
            <a:avLst/>
          </a:prstGeom>
        </p:spPr>
      </p:pic>
      <p:pic>
        <p:nvPicPr>
          <p:cNvPr id="283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6718299"/>
            <a:ext cx="1079502" cy="76201"/>
          </a:xfrm>
          <a:prstGeom prst="rect">
            <a:avLst/>
          </a:prstGeom>
        </p:spPr>
      </p:pic>
      <p:pic>
        <p:nvPicPr>
          <p:cNvPr id="285" name="Line Line" descr="Line 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7010399"/>
            <a:ext cx="1079502" cy="76201"/>
          </a:xfrm>
          <a:prstGeom prst="rect">
            <a:avLst/>
          </a:prstGeom>
        </p:spPr>
      </p:pic>
      <p:pic>
        <p:nvPicPr>
          <p:cNvPr id="287" name="Line Line" descr="Line 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592998">
            <a:off x="571499" y="7302499"/>
            <a:ext cx="1079502" cy="76201"/>
          </a:xfrm>
          <a:prstGeom prst="rect">
            <a:avLst/>
          </a:prstGeom>
        </p:spPr>
      </p:pic>
      <p:sp>
        <p:nvSpPr>
          <p:cNvPr id="289" name="Aakash"/>
          <p:cNvSpPr txBox="1"/>
          <p:nvPr/>
        </p:nvSpPr>
        <p:spPr>
          <a:xfrm>
            <a:off x="1766061" y="62830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290" name="Dilshan"/>
          <p:cNvSpPr txBox="1"/>
          <p:nvPr/>
        </p:nvSpPr>
        <p:spPr>
          <a:xfrm>
            <a:off x="1765300" y="65878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291" name="Yoan"/>
          <p:cNvSpPr txBox="1"/>
          <p:nvPr/>
        </p:nvSpPr>
        <p:spPr>
          <a:xfrm>
            <a:off x="1765300" y="6905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292" name="Rashmi"/>
          <p:cNvSpPr txBox="1"/>
          <p:nvPr/>
        </p:nvSpPr>
        <p:spPr>
          <a:xfrm>
            <a:off x="1765300" y="71847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293" name="Line"/>
          <p:cNvSpPr/>
          <p:nvPr/>
        </p:nvSpPr>
        <p:spPr>
          <a:xfrm>
            <a:off x="8280403" y="1095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Line"/>
          <p:cNvSpPr/>
          <p:nvPr/>
        </p:nvSpPr>
        <p:spPr>
          <a:xfrm>
            <a:off x="8293103" y="11529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Line"/>
          <p:cNvSpPr/>
          <p:nvPr/>
        </p:nvSpPr>
        <p:spPr>
          <a:xfrm>
            <a:off x="8280403" y="1210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Line"/>
          <p:cNvSpPr/>
          <p:nvPr/>
        </p:nvSpPr>
        <p:spPr>
          <a:xfrm>
            <a:off x="8293103" y="10386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Line"/>
          <p:cNvSpPr/>
          <p:nvPr/>
        </p:nvSpPr>
        <p:spPr>
          <a:xfrm>
            <a:off x="8280403" y="9751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Line"/>
          <p:cNvSpPr/>
          <p:nvPr/>
        </p:nvSpPr>
        <p:spPr>
          <a:xfrm flipV="1">
            <a:off x="8272939" y="9751001"/>
            <a:ext cx="25107" cy="2367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Line"/>
          <p:cNvSpPr/>
          <p:nvPr/>
        </p:nvSpPr>
        <p:spPr>
          <a:xfrm>
            <a:off x="8001042" y="111981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Diagramme de déploiement</a:t>
            </a:r>
          </a:p>
        </p:txBody>
      </p:sp>
      <p:sp>
        <p:nvSpPr>
          <p:cNvPr id="302" name="PC"/>
          <p:cNvSpPr/>
          <p:nvPr/>
        </p:nvSpPr>
        <p:spPr>
          <a:xfrm>
            <a:off x="4292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</a:t>
            </a:r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304" name="Serveur TCP/RF"/>
          <p:cNvSpPr/>
          <p:nvPr/>
        </p:nvSpPr>
        <p:spPr>
          <a:xfrm>
            <a:off x="8483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TCP/RF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5" name="Écran Géant"/>
          <p:cNvSpPr/>
          <p:nvPr/>
        </p:nvSpPr>
        <p:spPr>
          <a:xfrm>
            <a:off x="17551400" y="26035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Écran Géant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Capteurs"/>
          <p:cNvSpPr/>
          <p:nvPr/>
        </p:nvSpPr>
        <p:spPr>
          <a:xfrm>
            <a:off x="17551400" y="8051800"/>
            <a:ext cx="2260600" cy="20574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Capteurs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Engine"/>
          <p:cNvSpPr/>
          <p:nvPr/>
        </p:nvSpPr>
        <p:spPr>
          <a:xfrm>
            <a:off x="8636000" y="7543800"/>
            <a:ext cx="1600200" cy="977900"/>
          </a:xfrm>
          <a:prstGeom prst="rect">
            <a:avLst/>
          </a:prstGeom>
          <a:solidFill>
            <a:srgbClr val="9A9A9A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Engine</a:t>
            </a:r>
          </a:p>
        </p:txBody>
      </p:sp>
      <p:sp>
        <p:nvSpPr>
          <p:cNvPr id="308" name="Serveur BDD"/>
          <p:cNvSpPr/>
          <p:nvPr/>
        </p:nvSpPr>
        <p:spPr>
          <a:xfrm>
            <a:off x="125730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BDD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 flipV="1">
            <a:off x="6414333" y="7502044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V="1">
            <a:off x="10362682" y="7524311"/>
            <a:ext cx="2223010" cy="123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14503428" y="7510998"/>
            <a:ext cx="825500" cy="9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Line"/>
          <p:cNvSpPr/>
          <p:nvPr/>
        </p:nvSpPr>
        <p:spPr>
          <a:xfrm flipH="1">
            <a:off x="15332576" y="3701407"/>
            <a:ext cx="17027" cy="551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3" name="Line"/>
          <p:cNvSpPr/>
          <p:nvPr/>
        </p:nvSpPr>
        <p:spPr>
          <a:xfrm>
            <a:off x="15341627" y="3689036"/>
            <a:ext cx="2209801" cy="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15340379" y="9194832"/>
            <a:ext cx="2222520" cy="8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5" name="UDP"/>
          <p:cNvSpPr txBox="1"/>
          <p:nvPr/>
        </p:nvSpPr>
        <p:spPr>
          <a:xfrm>
            <a:off x="11056150" y="6977089"/>
            <a:ext cx="82390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UDP</a:t>
            </a:r>
          </a:p>
        </p:txBody>
      </p:sp>
      <p:sp>
        <p:nvSpPr>
          <p:cNvPr id="316" name="HTTP"/>
          <p:cNvSpPr txBox="1"/>
          <p:nvPr/>
        </p:nvSpPr>
        <p:spPr>
          <a:xfrm>
            <a:off x="15955136" y="30654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HTTP</a:t>
            </a:r>
          </a:p>
        </p:txBody>
      </p:sp>
      <p:sp>
        <p:nvSpPr>
          <p:cNvPr id="317" name="ModBus"/>
          <p:cNvSpPr txBox="1"/>
          <p:nvPr/>
        </p:nvSpPr>
        <p:spPr>
          <a:xfrm>
            <a:off x="6654558" y="6938989"/>
            <a:ext cx="142288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ModBus</a:t>
            </a:r>
          </a:p>
        </p:txBody>
      </p:sp>
      <p:sp>
        <p:nvSpPr>
          <p:cNvPr id="318" name="RS"/>
          <p:cNvSpPr txBox="1"/>
          <p:nvPr/>
        </p:nvSpPr>
        <p:spPr>
          <a:xfrm>
            <a:off x="16074097" y="92376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RS</a:t>
            </a:r>
          </a:p>
        </p:txBody>
      </p:sp>
      <p:sp>
        <p:nvSpPr>
          <p:cNvPr id="319" name="Rectangle"/>
          <p:cNvSpPr/>
          <p:nvPr/>
        </p:nvSpPr>
        <p:spPr>
          <a:xfrm>
            <a:off x="12458700" y="5994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12293600" y="59055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1" name="Line Line" descr="Line 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2998">
            <a:off x="571514" y="11852971"/>
            <a:ext cx="1079501" cy="76201"/>
          </a:xfrm>
          <a:prstGeom prst="rect">
            <a:avLst/>
          </a:prstGeom>
        </p:spPr>
      </p:pic>
      <p:pic>
        <p:nvPicPr>
          <p:cNvPr id="323" name="Line Line" descr="Line 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499" y="12153899"/>
            <a:ext cx="1079502" cy="76201"/>
          </a:xfrm>
          <a:prstGeom prst="rect">
            <a:avLst/>
          </a:prstGeom>
        </p:spPr>
      </p:pic>
      <p:pic>
        <p:nvPicPr>
          <p:cNvPr id="325" name="Line Line" descr="Line 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9" y="12445999"/>
            <a:ext cx="1079502" cy="76201"/>
          </a:xfrm>
          <a:prstGeom prst="rect">
            <a:avLst/>
          </a:prstGeom>
        </p:spPr>
      </p:pic>
      <p:pic>
        <p:nvPicPr>
          <p:cNvPr id="327" name="Line Line" descr="Line 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9" y="12738099"/>
            <a:ext cx="1079502" cy="76201"/>
          </a:xfrm>
          <a:prstGeom prst="rect">
            <a:avLst/>
          </a:prstGeom>
        </p:spPr>
      </p:pic>
      <p:sp>
        <p:nvSpPr>
          <p:cNvPr id="329" name="Aakash"/>
          <p:cNvSpPr txBox="1"/>
          <p:nvPr/>
        </p:nvSpPr>
        <p:spPr>
          <a:xfrm>
            <a:off x="1766061" y="11718697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Aakash</a:t>
            </a:r>
          </a:p>
        </p:txBody>
      </p:sp>
      <p:sp>
        <p:nvSpPr>
          <p:cNvPr id="330" name="Dilshan"/>
          <p:cNvSpPr txBox="1"/>
          <p:nvPr/>
        </p:nvSpPr>
        <p:spPr>
          <a:xfrm>
            <a:off x="1765300" y="120234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Dilshan</a:t>
            </a:r>
          </a:p>
        </p:txBody>
      </p:sp>
      <p:sp>
        <p:nvSpPr>
          <p:cNvPr id="331" name="Yoan"/>
          <p:cNvSpPr txBox="1"/>
          <p:nvPr/>
        </p:nvSpPr>
        <p:spPr>
          <a:xfrm>
            <a:off x="1765300" y="123409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Yoan</a:t>
            </a:r>
          </a:p>
        </p:txBody>
      </p:sp>
      <p:sp>
        <p:nvSpPr>
          <p:cNvPr id="332" name="Rashmi"/>
          <p:cNvSpPr txBox="1"/>
          <p:nvPr/>
        </p:nvSpPr>
        <p:spPr>
          <a:xfrm>
            <a:off x="1765300" y="12620397"/>
            <a:ext cx="195580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t>Rashmi</a:t>
            </a:r>
          </a:p>
        </p:txBody>
      </p:sp>
      <p:sp>
        <p:nvSpPr>
          <p:cNvPr id="333" name="Interface Graphique"/>
          <p:cNvSpPr/>
          <p:nvPr/>
        </p:nvSpPr>
        <p:spPr>
          <a:xfrm>
            <a:off x="17576800" y="52324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Interface Graphique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>
            <a:off x="15316200" y="6311665"/>
            <a:ext cx="2273300" cy="4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HTTP"/>
          <p:cNvSpPr txBox="1"/>
          <p:nvPr/>
        </p:nvSpPr>
        <p:spPr>
          <a:xfrm>
            <a:off x="15929736" y="56943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t>HTTP</a:t>
            </a:r>
          </a:p>
        </p:txBody>
      </p:sp>
      <p:sp>
        <p:nvSpPr>
          <p:cNvPr id="336" name="Computer"/>
          <p:cNvSpPr/>
          <p:nvPr/>
        </p:nvSpPr>
        <p:spPr>
          <a:xfrm>
            <a:off x="4622800" y="72263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Coins"/>
          <p:cNvSpPr/>
          <p:nvPr/>
        </p:nvSpPr>
        <p:spPr>
          <a:xfrm>
            <a:off x="13017500" y="7366000"/>
            <a:ext cx="1012958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Television"/>
          <p:cNvSpPr/>
          <p:nvPr/>
        </p:nvSpPr>
        <p:spPr>
          <a:xfrm>
            <a:off x="17843500" y="33528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78400" y="82423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29250" y="60071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Rectangle"/>
          <p:cNvSpPr/>
          <p:nvPr/>
        </p:nvSpPr>
        <p:spPr>
          <a:xfrm>
            <a:off x="17437100" y="49784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7310100" y="48641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8293100" y="59690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17411700" y="7747000"/>
            <a:ext cx="27305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17437100" y="23368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 flipV="1">
            <a:off x="8493030" y="6100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 flipV="1">
            <a:off x="10359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10398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4" name="Line"/>
          <p:cNvSpPr/>
          <p:nvPr/>
        </p:nvSpPr>
        <p:spPr>
          <a:xfrm>
            <a:off x="86995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5" name="Line"/>
          <p:cNvSpPr/>
          <p:nvPr/>
        </p:nvSpPr>
        <p:spPr>
          <a:xfrm>
            <a:off x="10582554" y="60706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 flipV="1">
            <a:off x="12569730" y="6087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7" name="Line"/>
          <p:cNvSpPr/>
          <p:nvPr/>
        </p:nvSpPr>
        <p:spPr>
          <a:xfrm flipV="1">
            <a:off x="14423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14449330" y="8538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>
            <a:off x="127508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>
            <a:off x="14633854" y="60960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V="1">
            <a:off x="17560830" y="2481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 flipV="1">
            <a:off x="19770630" y="2468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V="1">
            <a:off x="17767155" y="2467769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19821430" y="4434685"/>
            <a:ext cx="142268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H="1">
            <a:off x="19946729" y="2491483"/>
            <a:ext cx="8569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17598930" y="5084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2" name="Line"/>
          <p:cNvSpPr/>
          <p:nvPr/>
        </p:nvSpPr>
        <p:spPr>
          <a:xfrm flipV="1">
            <a:off x="19808730" y="5071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3" name="Line"/>
          <p:cNvSpPr/>
          <p:nvPr/>
        </p:nvSpPr>
        <p:spPr>
          <a:xfrm flipV="1">
            <a:off x="17805404" y="50768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4" name="Line"/>
          <p:cNvSpPr/>
          <p:nvPr/>
        </p:nvSpPr>
        <p:spPr>
          <a:xfrm flipV="1">
            <a:off x="19855392" y="70583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5" name="Line"/>
          <p:cNvSpPr/>
          <p:nvPr/>
        </p:nvSpPr>
        <p:spPr>
          <a:xfrm flipH="1">
            <a:off x="19979165" y="5099059"/>
            <a:ext cx="8570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6" name="Line"/>
          <p:cNvSpPr/>
          <p:nvPr/>
        </p:nvSpPr>
        <p:spPr>
          <a:xfrm flipV="1">
            <a:off x="17573530" y="7929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Line"/>
          <p:cNvSpPr/>
          <p:nvPr/>
        </p:nvSpPr>
        <p:spPr>
          <a:xfrm flipV="1">
            <a:off x="19783330" y="79166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8" name="Line"/>
          <p:cNvSpPr/>
          <p:nvPr/>
        </p:nvSpPr>
        <p:spPr>
          <a:xfrm flipV="1">
            <a:off x="17780004" y="79216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Line"/>
          <p:cNvSpPr/>
          <p:nvPr/>
        </p:nvSpPr>
        <p:spPr>
          <a:xfrm flipV="1">
            <a:off x="19829992" y="100047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Line"/>
          <p:cNvSpPr/>
          <p:nvPr/>
        </p:nvSpPr>
        <p:spPr>
          <a:xfrm>
            <a:off x="19962333" y="7943859"/>
            <a:ext cx="16513" cy="2070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596900" y="406400"/>
            <a:ext cx="14095430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/>
              <a:t>Tâche </a:t>
            </a:r>
            <a:r>
              <a:rPr smtClean="0"/>
              <a:t>personnelle</a:t>
            </a:r>
            <a:r>
              <a:rPr lang="fr-FR" dirty="0" smtClean="0"/>
              <a:t> (Rashmi)</a:t>
            </a:r>
            <a:endParaRPr/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478686" y="2817317"/>
            <a:ext cx="7532828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Etude protocole engine de cirpark</a:t>
            </a:r>
          </a:p>
          <a:p>
            <a:r>
              <a:t>Lecture des trames émises sur Serial Port Monitor</a:t>
            </a:r>
          </a:p>
          <a:p>
            <a:r>
              <a:t>Création application permettant de simuler le capteur 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t>Partie Physique</a:t>
            </a:r>
          </a:p>
        </p:txBody>
      </p:sp>
      <p:sp>
        <p:nvSpPr>
          <p:cNvPr id="386" name="Décodage des trames du capteur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Décodage des trames du capteur </a:t>
            </a:r>
          </a:p>
        </p:txBody>
      </p:sp>
      <p:sp>
        <p:nvSpPr>
          <p:cNvPr id="387" name="Caractéristique du protocole de communication des capteurs…"/>
          <p:cNvSpPr txBox="1"/>
          <p:nvPr/>
        </p:nvSpPr>
        <p:spPr>
          <a:xfrm>
            <a:off x="3029407" y="4042867"/>
            <a:ext cx="9790786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Caractéristique du protocole de communication des capteurs</a:t>
            </a:r>
          </a:p>
          <a:p>
            <a:r>
              <a:t>Créer un protocole de mesure de la trame</a:t>
            </a:r>
          </a:p>
          <a:p>
            <a:endParaRPr/>
          </a:p>
          <a:p>
            <a:r>
              <a:t>Activités :</a:t>
            </a:r>
          </a:p>
          <a:p>
            <a:r>
              <a:t>Visualiser les trames , vérifier le débit, la durée de la trame</a:t>
            </a:r>
          </a:p>
          <a:p>
            <a:r>
              <a:t>D'après le protocole,décoder la trame et faire un lien avec vos mesures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PresentationFormat>Personnalisé</PresentationFormat>
  <Paragraphs>129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30_BasicColor</vt:lpstr>
      <vt:lpstr>Cirpark Modbus :  Gestion d'un parking privé</vt:lpstr>
      <vt:lpstr>Diapositive 2</vt:lpstr>
      <vt:lpstr>Présentation du projet</vt:lpstr>
      <vt:lpstr>Répartitions des tâches</vt:lpstr>
      <vt:lpstr>Matérielles</vt:lpstr>
      <vt:lpstr>Diagramme de cas d'utilisation</vt:lpstr>
      <vt:lpstr>Diagramme de déploiement</vt:lpstr>
      <vt:lpstr>Tâche personnelle (Rashmi)</vt:lpstr>
      <vt:lpstr>Partie Physique</vt:lpstr>
      <vt:lpstr>Partie Physique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dc:creator>BHAVSAR Rashmi</dc:creator>
  <cp:lastModifiedBy>rbhavsar</cp:lastModifiedBy>
  <cp:revision>1</cp:revision>
  <dcterms:modified xsi:type="dcterms:W3CDTF">2022-04-08T13:42:49Z</dcterms:modified>
</cp:coreProperties>
</file>