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55" d="100"/>
          <a:sy n="55" d="100"/>
        </p:scale>
        <p:origin x="-552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r>
              <a:t>Pour optimiser la circulation des véhicules, un centre commercial souhaite améliorer l'accueil de ses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clients dans son parking. Elle souhaite permettre à ses clients de :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- réserver une place de parking à l'avance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- guider ses clients jusqu'à leur place de parking réservée.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Le centre commercial veut également permettre aux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gérants de magasin d'afficher leur publicité sur un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afficheur géant à l'entrée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Gros plan sur la partie supérieure d’une montgolfière vue de dessus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Montgolfières vues de dessous avec un ciel bleu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Montgolfières vues de dessous avec un ciel bleu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fr-FR" dirty="0" smtClean="0"/>
              <a:t>CAILLARD </a:t>
            </a:r>
            <a:r>
              <a:rPr lang="fr-FR" dirty="0" err="1" smtClean="0"/>
              <a:t>yoan</a:t>
            </a:r>
            <a:r>
              <a:rPr dirty="0"/>
              <a:t>										      					</a:t>
            </a:r>
          </a:p>
        </p:txBody>
      </p:sp>
      <p:sp>
        <p:nvSpPr>
          <p:cNvPr id="152" name="Cirpark Modbus :…"/>
          <p:cNvSpPr txBox="1">
            <a:spLocks noGrp="1"/>
          </p:cNvSpPr>
          <p:nvPr>
            <p:ph type="ctr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t>Cirpark Modbus : </a:t>
            </a:r>
          </a:p>
          <a:p>
            <a:pPr>
              <a:defRPr sz="10600" spc="-211"/>
            </a:pPr>
            <a:r>
              <a:t>Gestion d'un parking privé</a:t>
            </a:r>
          </a:p>
        </p:txBody>
      </p:sp>
      <p:sp>
        <p:nvSpPr>
          <p:cNvPr id="153" name="Revue 2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3" cstate="print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ect">
            <a:avLst/>
          </a:prstGeom>
          <a:ln w="12700">
            <a:miter lim="400000"/>
          </a:ln>
          <a:effectLst>
            <a:reflection stA="18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ycaillard\Desktop\projet oral\screen code principal\applic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744" y="3977680"/>
            <a:ext cx="4569648" cy="4643352"/>
          </a:xfrm>
          <a:prstGeom prst="rect">
            <a:avLst/>
          </a:prstGeom>
          <a:noFill/>
        </p:spPr>
      </p:pic>
      <p:pic>
        <p:nvPicPr>
          <p:cNvPr id="4" name="Picture 5" descr="C:\Users\ycaillard\Desktop\projet oral\screen code principal\code thread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6536" y="6930008"/>
            <a:ext cx="5760640" cy="5616624"/>
          </a:xfrm>
          <a:prstGeom prst="rect">
            <a:avLst/>
          </a:prstGeom>
          <a:noFill/>
        </p:spPr>
      </p:pic>
      <p:pic>
        <p:nvPicPr>
          <p:cNvPr id="5" name="Picture 4" descr="C:\Users\ycaillard\Desktop\projet oral\screen code principal\code thre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44528" y="593304"/>
            <a:ext cx="5832648" cy="5472608"/>
          </a:xfrm>
          <a:prstGeom prst="rect">
            <a:avLst/>
          </a:prstGeom>
          <a:noFill/>
        </p:spPr>
      </p:pic>
      <p:pic>
        <p:nvPicPr>
          <p:cNvPr id="2050" name="Picture 2" descr="C:\Users\ycaillard\Desktop\projet oral\screen code principal\code principale applic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83488" y="1313384"/>
            <a:ext cx="7344816" cy="11305256"/>
          </a:xfrm>
          <a:prstGeom prst="rect">
            <a:avLst/>
          </a:prstGeom>
          <a:noFill/>
        </p:spPr>
      </p:pic>
      <p:cxnSp>
        <p:nvCxnSpPr>
          <p:cNvPr id="18" name="Connecteur droit avec flèche 17"/>
          <p:cNvCxnSpPr/>
          <p:nvPr/>
        </p:nvCxnSpPr>
        <p:spPr>
          <a:xfrm flipH="1">
            <a:off x="14136216" y="3113584"/>
            <a:ext cx="3096344" cy="12961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13704168" y="6137920"/>
            <a:ext cx="3672408" cy="25922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71120" y="4553744"/>
            <a:ext cx="4104456" cy="27363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271120" y="5705872"/>
            <a:ext cx="4176464" cy="21602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4775176" y="4769768"/>
            <a:ext cx="3312368" cy="36004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Décodage des trames du capteur </a:t>
            </a:r>
          </a:p>
        </p:txBody>
      </p:sp>
      <p:sp>
        <p:nvSpPr>
          <p:cNvPr id="392" name="Caractéristique du protocole de communication des capteurs…"/>
          <p:cNvSpPr txBox="1"/>
          <p:nvPr/>
        </p:nvSpPr>
        <p:spPr>
          <a:xfrm>
            <a:off x="13291007" y="156667"/>
            <a:ext cx="9790786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Caractéristique du protocole de communication des capteurs</a:t>
            </a:r>
          </a:p>
          <a:p>
            <a:r>
              <a:t>Créer un protocole de mesure de la trame</a:t>
            </a:r>
          </a:p>
          <a:p>
            <a:endParaRPr/>
          </a:p>
          <a:p>
            <a:r>
              <a:t>Activités :</a:t>
            </a:r>
          </a:p>
          <a:p>
            <a:r>
              <a:t>Visualiser les trames , vérifier le débit, la durée de la trame</a:t>
            </a:r>
          </a:p>
          <a:p>
            <a:r>
              <a:t>D'après le protocole,décoder la trame et faire un lien avec vos mesures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6200000">
            <a:off x="3281362" y="1900237"/>
            <a:ext cx="5133976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16200000">
            <a:off x="3281362" y="7138987"/>
            <a:ext cx="5133976" cy="68453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ounded Rectangle"/>
          <p:cNvSpPr/>
          <p:nvPr/>
        </p:nvSpPr>
        <p:spPr>
          <a:xfrm>
            <a:off x="10337800" y="6705600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Rounded Rectangle"/>
          <p:cNvSpPr/>
          <p:nvPr/>
        </p:nvSpPr>
        <p:spPr>
          <a:xfrm>
            <a:off x="10502900" y="7150100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>
            <a:off x="10591800" y="6858000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Oval"/>
          <p:cNvSpPr/>
          <p:nvPr/>
        </p:nvSpPr>
        <p:spPr>
          <a:xfrm>
            <a:off x="10871200" y="6858000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Oval"/>
          <p:cNvSpPr/>
          <p:nvPr/>
        </p:nvSpPr>
        <p:spPr>
          <a:xfrm>
            <a:off x="11150600" y="6858000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1c 27 10 53 =&gt; 1c 27 01 bb"/>
          <p:cNvSpPr txBox="1"/>
          <p:nvPr/>
        </p:nvSpPr>
        <p:spPr>
          <a:xfrm>
            <a:off x="10668761" y="7359649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1c 27 10 53 =&gt; 1c 27 01 bb</a:t>
            </a:r>
          </a:p>
        </p:txBody>
      </p:sp>
      <p:sp>
        <p:nvSpPr>
          <p:cNvPr id="401" name="1c 27 85 c8 =&gt; 1c 27 00 06 00 1d 96"/>
          <p:cNvSpPr txBox="1"/>
          <p:nvPr/>
        </p:nvSpPr>
        <p:spPr>
          <a:xfrm>
            <a:off x="10668000" y="8134349"/>
            <a:ext cx="56388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1c 27 85 c8 =&gt; 1c 27 00 06 00 1d 96</a:t>
            </a:r>
          </a:p>
        </p:txBody>
      </p:sp>
      <p:pic>
        <p:nvPicPr>
          <p:cNvPr id="402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60052">
            <a:off x="11583227" y="7706907"/>
            <a:ext cx="419101" cy="76201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6214275">
            <a:off x="11210421" y="6603301"/>
            <a:ext cx="1168475" cy="352235"/>
          </a:xfrm>
          <a:prstGeom prst="rect">
            <a:avLst/>
          </a:prstGeom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9639300" y="2997200"/>
            <a:ext cx="7704667" cy="29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60052">
            <a:off x="11595099" y="8521699"/>
            <a:ext cx="419102" cy="76201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16214275">
            <a:off x="11214350" y="9132984"/>
            <a:ext cx="1168475" cy="352234"/>
          </a:xfrm>
          <a:prstGeom prst="rect">
            <a:avLst/>
          </a:prstGeom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9643699" y="9893300"/>
            <a:ext cx="7704501" cy="3062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Line Line" descr="Line Line"/>
          <p:cNvPicPr>
            <a:picLocks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 rot="3360562">
            <a:off x="8800598" y="6601657"/>
            <a:ext cx="2095541" cy="76201"/>
          </a:xfrm>
          <a:prstGeom prst="rect">
            <a:avLst/>
          </a:prstGeom>
        </p:spPr>
      </p:pic>
      <p:pic>
        <p:nvPicPr>
          <p:cNvPr id="414" name="Line Line" descr="Line Line"/>
          <p:cNvPicPr>
            <a:picLocks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 rot="18195569">
            <a:off x="8679651" y="9350734"/>
            <a:ext cx="2286147" cy="76201"/>
          </a:xfrm>
          <a:prstGeom prst="rect">
            <a:avLst/>
          </a:prstGeom>
        </p:spPr>
      </p:pic>
      <p:pic>
        <p:nvPicPr>
          <p:cNvPr id="416" name="Line Line" descr="Line Line"/>
          <p:cNvPicPr>
            <a:picLocks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21560052">
            <a:off x="13906499" y="7708899"/>
            <a:ext cx="419102" cy="76201"/>
          </a:xfrm>
          <a:prstGeom prst="rect">
            <a:avLst/>
          </a:prstGeom>
        </p:spPr>
      </p:pic>
      <p:pic>
        <p:nvPicPr>
          <p:cNvPr id="418" name="Line Line" descr="Line Line"/>
          <p:cNvPicPr>
            <a:picLocks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 rot="16163925">
            <a:off x="13581837" y="6819958"/>
            <a:ext cx="1016001" cy="76201"/>
          </a:xfrm>
          <a:prstGeom prst="rect">
            <a:avLst/>
          </a:prstGeom>
        </p:spPr>
      </p:pic>
      <p:pic>
        <p:nvPicPr>
          <p:cNvPr id="420" name="Line Line" descr="Line Line"/>
          <p:cNvPicPr>
            <a:picLocks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 rot="21581005">
            <a:off x="14046073" y="6151776"/>
            <a:ext cx="5143501" cy="352235"/>
          </a:xfrm>
          <a:prstGeom prst="rect">
            <a:avLst/>
          </a:prstGeom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 rot="10800000" flipH="1">
            <a:off x="19507200" y="3581400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 rot="10800000" flipH="1">
            <a:off x="19507200" y="6565900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"/>
          <p:cNvSpPr/>
          <p:nvPr/>
        </p:nvSpPr>
        <p:spPr>
          <a:xfrm>
            <a:off x="20066000" y="3937000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>
            <a:off x="20370800" y="41275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Oval"/>
          <p:cNvSpPr/>
          <p:nvPr/>
        </p:nvSpPr>
        <p:spPr>
          <a:xfrm>
            <a:off x="20053300" y="6921500"/>
            <a:ext cx="1219200" cy="8128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7" name="Oval"/>
          <p:cNvSpPr/>
          <p:nvPr/>
        </p:nvSpPr>
        <p:spPr>
          <a:xfrm>
            <a:off x="20358100" y="71247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01 : Occupée"/>
          <p:cNvSpPr txBox="1"/>
          <p:nvPr/>
        </p:nvSpPr>
        <p:spPr>
          <a:xfrm>
            <a:off x="19841845" y="5598033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01 : Occupée</a:t>
            </a:r>
          </a:p>
        </p:txBody>
      </p:sp>
      <p:sp>
        <p:nvSpPr>
          <p:cNvPr id="429" name="00 : Libre"/>
          <p:cNvSpPr txBox="1"/>
          <p:nvPr/>
        </p:nvSpPr>
        <p:spPr>
          <a:xfrm>
            <a:off x="20026376" y="8582533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00 : Libre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sp>
        <p:nvSpPr>
          <p:cNvPr id="432" name="Ultrason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Ultrason</a:t>
            </a:r>
          </a:p>
        </p:txBody>
      </p:sp>
      <p:sp>
        <p:nvSpPr>
          <p:cNvPr id="433" name="Principe détection de présence…"/>
          <p:cNvSpPr txBox="1"/>
          <p:nvPr/>
        </p:nvSpPr>
        <p:spPr>
          <a:xfrm>
            <a:off x="4370425" y="4188917"/>
            <a:ext cx="9420150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Principe détection de présence</a:t>
            </a:r>
          </a:p>
          <a:p>
            <a:r>
              <a:t>Types de capteurs qui peuvent exister</a:t>
            </a:r>
          </a:p>
          <a:p>
            <a:r>
              <a:t>A partir de la documentation du capteur, différent types de détection</a:t>
            </a:r>
          </a:p>
          <a:p>
            <a:r>
              <a:t>protocole de communication des capteurs SP3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Activités</a:t>
            </a:r>
          </a:p>
          <a:p>
            <a:r>
              <a:t>Visualisation des trames ultrasonores</a:t>
            </a:r>
          </a:p>
          <a:p>
            <a:r>
              <a:t>Caractérisation les ultrason des capteurs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clusion"/>
          <p:cNvSpPr txBox="1">
            <a:spLocks noGrp="1"/>
          </p:cNvSpPr>
          <p:nvPr>
            <p:ph type="title" idx="4294967295"/>
          </p:nvPr>
        </p:nvSpPr>
        <p:spPr>
          <a:xfrm>
            <a:off x="609600" y="3175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436" name="Rectangle"/>
          <p:cNvSpPr/>
          <p:nvPr/>
        </p:nvSpPr>
        <p:spPr>
          <a:xfrm>
            <a:off x="609600" y="2578100"/>
            <a:ext cx="11391900" cy="50038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12480032" y="2609528"/>
            <a:ext cx="11391900" cy="5003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609600" y="7848600"/>
            <a:ext cx="11391900" cy="50038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12306300" y="7848600"/>
            <a:ext cx="11391900" cy="5003800"/>
          </a:xfrm>
          <a:prstGeom prst="rect">
            <a:avLst/>
          </a:prstGeom>
          <a:solidFill>
            <a:srgbClr val="DA77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En Cours"/>
          <p:cNvSpPr txBox="1"/>
          <p:nvPr/>
        </p:nvSpPr>
        <p:spPr>
          <a:xfrm>
            <a:off x="813663" y="2793339"/>
            <a:ext cx="1598474" cy="58552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En Cours</a:t>
            </a:r>
          </a:p>
        </p:txBody>
      </p:sp>
      <p:sp>
        <p:nvSpPr>
          <p:cNvPr id="441" name="Terminer"/>
          <p:cNvSpPr txBox="1"/>
          <p:nvPr/>
        </p:nvSpPr>
        <p:spPr>
          <a:xfrm>
            <a:off x="12544297" y="2793339"/>
            <a:ext cx="1581405" cy="58552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Terminer</a:t>
            </a:r>
          </a:p>
        </p:txBody>
      </p:sp>
      <p:sp>
        <p:nvSpPr>
          <p:cNvPr id="442" name="Problèmes rencontrés"/>
          <p:cNvSpPr txBox="1"/>
          <p:nvPr/>
        </p:nvSpPr>
        <p:spPr>
          <a:xfrm>
            <a:off x="812545" y="8140039"/>
            <a:ext cx="3810509" cy="585522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Problèmes rencontrés</a:t>
            </a:r>
          </a:p>
        </p:txBody>
      </p:sp>
      <p:sp>
        <p:nvSpPr>
          <p:cNvPr id="443" name="Solutions envisagés"/>
          <p:cNvSpPr txBox="1"/>
          <p:nvPr/>
        </p:nvSpPr>
        <p:spPr>
          <a:xfrm>
            <a:off x="12547854" y="8140039"/>
            <a:ext cx="3479293" cy="58552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Solutions envisagés</a:t>
            </a:r>
          </a:p>
        </p:txBody>
      </p:sp>
      <p:sp>
        <p:nvSpPr>
          <p:cNvPr id="444" name="Étude du protocole Engine de Cirpark qui permet de récupérer les informations de tous les capteurs du parking"/>
          <p:cNvSpPr txBox="1"/>
          <p:nvPr/>
        </p:nvSpPr>
        <p:spPr>
          <a:xfrm>
            <a:off x="13335762" y="3706201"/>
            <a:ext cx="8623301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lvl="1" indent="-304800" algn="l">
              <a:buSzPct val="123000"/>
            </a:pPr>
            <a:r>
              <a:rPr lang="fr-FR" dirty="0" smtClean="0"/>
              <a:t>Etudier le protocole de communication avec l’écran géant de Data Display</a:t>
            </a:r>
          </a:p>
          <a:p>
            <a:pPr marL="914400" lvl="1" indent="-304800" algn="l">
              <a:buSzPct val="123000"/>
            </a:pPr>
            <a:r>
              <a:rPr lang="fr-FR" dirty="0" smtClean="0"/>
              <a:t>Ecrire une application permettant d’envoyer une image sur le serveur de l’afficheur géant.</a:t>
            </a:r>
          </a:p>
          <a:p>
            <a:pPr marL="914400" lvl="1" indent="-304800" algn="l">
              <a:buSzPct val="123000"/>
            </a:pPr>
            <a:r>
              <a:rPr lang="fr-FR" dirty="0" smtClean="0"/>
              <a:t>Ecrire une application permettant de modifier le contenu d’une </a:t>
            </a:r>
            <a:r>
              <a:rPr lang="fr-FR" dirty="0" err="1" smtClean="0"/>
              <a:t>playlists</a:t>
            </a:r>
            <a:endParaRPr dirty="0"/>
          </a:p>
        </p:txBody>
      </p:sp>
      <p:sp>
        <p:nvSpPr>
          <p:cNvPr id="445" name="Création d'une application graphique permettant d'ajouter et de simuler des capteurs de parking selon le protocole Cirpark"/>
          <p:cNvSpPr txBox="1"/>
          <p:nvPr/>
        </p:nvSpPr>
        <p:spPr>
          <a:xfrm>
            <a:off x="1790700" y="4106695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dirty="0" smtClean="0"/>
              <a:t>Ecrire sur le serveur Web une API HTTP permettant à l’application de gestion de l’afficheur géant de récupérer des informations contenues dans la base de données. Sécuriser l’accès à cette API</a:t>
            </a:r>
            <a:endParaRPr dirty="0"/>
          </a:p>
        </p:txBody>
      </p:sp>
      <p:sp>
        <p:nvSpPr>
          <p:cNvPr id="446" name="Connexion en TCP avec le serveur TCP/RF…"/>
          <p:cNvSpPr txBox="1"/>
          <p:nvPr/>
        </p:nvSpPr>
        <p:spPr>
          <a:xfrm>
            <a:off x="1790700" y="10203438"/>
            <a:ext cx="86233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dirty="0" smtClean="0"/>
              <a:t>Relation entre serveur et mise en œuvre de l’application</a:t>
            </a:r>
            <a:endParaRPr dirty="0"/>
          </a:p>
        </p:txBody>
      </p:sp>
      <p:sp>
        <p:nvSpPr>
          <p:cNvPr id="447" name="Connexion en UDP avec le serveur TCP/RF…"/>
          <p:cNvSpPr txBox="1"/>
          <p:nvPr/>
        </p:nvSpPr>
        <p:spPr>
          <a:xfrm>
            <a:off x="13335000" y="9967972"/>
            <a:ext cx="86233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dirty="0" smtClean="0"/>
              <a:t>Utilisation de thread pour l’application </a:t>
            </a: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quarter" idx="1"/>
          </p:nvPr>
        </p:nvSpPr>
        <p:spPr>
          <a:xfrm>
            <a:off x="381000" y="5263743"/>
            <a:ext cx="21971000" cy="2006601"/>
          </a:xfrm>
          <a:prstGeom prst="rect">
            <a:avLst/>
          </a:prstGeom>
        </p:spPr>
        <p:txBody>
          <a:bodyPr/>
          <a:lstStyle>
            <a:lvl1pPr algn="r">
              <a:defRPr sz="10600" spc="-211"/>
            </a:lvl1pPr>
          </a:lstStyle>
          <a:p>
            <a:r>
              <a:t>Sommaire</a:t>
            </a:r>
          </a:p>
        </p:txBody>
      </p:sp>
      <p:sp>
        <p:nvSpPr>
          <p:cNvPr id="157" name="Présentation du projet…"/>
          <p:cNvSpPr/>
          <p:nvPr/>
        </p:nvSpPr>
        <p:spPr>
          <a:xfrm>
            <a:off x="2717800" y="5057800"/>
            <a:ext cx="11036300" cy="388843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rPr dirty="0" err="1"/>
              <a:t>Présentation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rPr dirty="0" err="1"/>
              <a:t>Répartition</a:t>
            </a:r>
            <a:r>
              <a:rPr dirty="0"/>
              <a:t> des </a:t>
            </a:r>
            <a:r>
              <a:rPr dirty="0" err="1"/>
              <a:t>tâches</a:t>
            </a:r>
            <a:endParaRPr dirty="0"/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rPr dirty="0" err="1"/>
              <a:t>Tâche</a:t>
            </a:r>
            <a:r>
              <a:rPr dirty="0"/>
              <a:t> </a:t>
            </a:r>
            <a:r>
              <a:rPr dirty="0" err="1"/>
              <a:t>personnelle</a:t>
            </a:r>
            <a:endParaRPr dirty="0"/>
          </a:p>
          <a:p>
            <a:pPr marL="1409700" lvl="1" indent="-800100" algn="l" defTabSz="825500">
              <a:buSzPct val="123000"/>
              <a:defRPr sz="63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Présentation du projet</a:t>
            </a:r>
          </a:p>
        </p:txBody>
      </p:sp>
      <p:sp>
        <p:nvSpPr>
          <p:cNvPr id="161" name="Pour optimiser la circulation des véhicules, un centre commercial souhaite améliorer l'accueil de ses…"/>
          <p:cNvSpPr txBox="1"/>
          <p:nvPr/>
        </p:nvSpPr>
        <p:spPr>
          <a:xfrm>
            <a:off x="761491" y="10208183"/>
            <a:ext cx="20853401" cy="295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/>
              <a:t>Pour </a:t>
            </a:r>
            <a:r>
              <a:rPr dirty="0" err="1"/>
              <a:t>optimiser</a:t>
            </a:r>
            <a:r>
              <a:rPr dirty="0"/>
              <a:t> la circulation des </a:t>
            </a:r>
            <a:r>
              <a:rPr dirty="0" err="1"/>
              <a:t>véhicules</a:t>
            </a:r>
            <a:r>
              <a:rPr dirty="0"/>
              <a:t>, un centre commercial </a:t>
            </a:r>
            <a:r>
              <a:rPr dirty="0" err="1"/>
              <a:t>souhaite</a:t>
            </a:r>
            <a:r>
              <a:rPr dirty="0"/>
              <a:t> </a:t>
            </a:r>
            <a:r>
              <a:rPr dirty="0" err="1"/>
              <a:t>améliorer</a:t>
            </a:r>
            <a:r>
              <a:rPr dirty="0"/>
              <a:t> </a:t>
            </a:r>
            <a:r>
              <a:rPr dirty="0" err="1"/>
              <a:t>l'accueil</a:t>
            </a:r>
            <a:r>
              <a:rPr dirty="0"/>
              <a:t> de </a:t>
            </a:r>
            <a:r>
              <a:rPr dirty="0" err="1"/>
              <a:t>ses</a:t>
            </a:r>
            <a:r>
              <a:rPr dirty="0"/>
              <a:t>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/>
              <a:t>clients </a:t>
            </a:r>
            <a:r>
              <a:rPr dirty="0" err="1"/>
              <a:t>dans</a:t>
            </a:r>
            <a:r>
              <a:rPr dirty="0"/>
              <a:t> son parking. Elle </a:t>
            </a:r>
            <a:r>
              <a:rPr dirty="0" err="1"/>
              <a:t>souhaite</a:t>
            </a:r>
            <a:r>
              <a:rPr dirty="0"/>
              <a:t> </a:t>
            </a:r>
            <a:r>
              <a:rPr dirty="0" err="1"/>
              <a:t>permettre</a:t>
            </a:r>
            <a:r>
              <a:rPr dirty="0"/>
              <a:t> à </a:t>
            </a:r>
            <a:r>
              <a:rPr dirty="0" err="1"/>
              <a:t>ses</a:t>
            </a:r>
            <a:r>
              <a:rPr dirty="0"/>
              <a:t> clients de :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dirty="0" err="1"/>
              <a:t>réserver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place de parking à </a:t>
            </a:r>
            <a:r>
              <a:rPr dirty="0" err="1"/>
              <a:t>l'avance</a:t>
            </a:r>
            <a:r>
              <a:rPr dirty="0"/>
              <a:t>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/>
              <a:t>- guider </a:t>
            </a:r>
            <a:r>
              <a:rPr dirty="0" err="1"/>
              <a:t>ses</a:t>
            </a:r>
            <a:r>
              <a:rPr dirty="0"/>
              <a:t> clients </a:t>
            </a:r>
            <a:r>
              <a:rPr dirty="0" err="1"/>
              <a:t>jusqu'à</a:t>
            </a:r>
            <a:r>
              <a:rPr dirty="0"/>
              <a:t> </a:t>
            </a:r>
            <a:r>
              <a:rPr dirty="0" err="1"/>
              <a:t>leur</a:t>
            </a:r>
            <a:r>
              <a:rPr dirty="0"/>
              <a:t> place de parking </a:t>
            </a:r>
            <a:r>
              <a:rPr dirty="0" err="1"/>
              <a:t>réservée</a:t>
            </a:r>
            <a:r>
              <a:rPr dirty="0"/>
              <a:t>.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 smtClean="0"/>
              <a:t>Le centre commercial </a:t>
            </a:r>
            <a:r>
              <a:rPr dirty="0" err="1" smtClean="0"/>
              <a:t>veut</a:t>
            </a:r>
            <a:r>
              <a:rPr dirty="0" smtClean="0"/>
              <a:t> </a:t>
            </a:r>
            <a:r>
              <a:rPr dirty="0" err="1" smtClean="0"/>
              <a:t>également</a:t>
            </a:r>
            <a:r>
              <a:rPr dirty="0" smtClean="0"/>
              <a:t> </a:t>
            </a:r>
            <a:r>
              <a:rPr dirty="0" err="1" smtClean="0"/>
              <a:t>permettre</a:t>
            </a:r>
            <a:r>
              <a:rPr dirty="0" smtClean="0"/>
              <a:t> aux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 err="1" smtClean="0"/>
              <a:t>gérants</a:t>
            </a:r>
            <a:r>
              <a:rPr dirty="0" smtClean="0"/>
              <a:t> de </a:t>
            </a:r>
            <a:r>
              <a:rPr dirty="0" err="1" smtClean="0"/>
              <a:t>magasin</a:t>
            </a:r>
            <a:r>
              <a:rPr dirty="0" smtClean="0"/>
              <a:t> </a:t>
            </a:r>
            <a:r>
              <a:rPr dirty="0" err="1" smtClean="0"/>
              <a:t>d'afficher</a:t>
            </a:r>
            <a:r>
              <a:rPr dirty="0" smtClean="0"/>
              <a:t> </a:t>
            </a:r>
            <a:r>
              <a:rPr dirty="0" err="1" smtClean="0"/>
              <a:t>leur</a:t>
            </a:r>
            <a:r>
              <a:rPr dirty="0" smtClean="0"/>
              <a:t> </a:t>
            </a:r>
            <a:r>
              <a:rPr dirty="0" err="1" smtClean="0"/>
              <a:t>publicité</a:t>
            </a:r>
            <a:r>
              <a:rPr dirty="0" smtClean="0"/>
              <a:t> </a:t>
            </a:r>
            <a:r>
              <a:rPr dirty="0" err="1" smtClean="0"/>
              <a:t>sur</a:t>
            </a:r>
            <a:r>
              <a:rPr dirty="0" smtClean="0"/>
              <a:t> un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rPr dirty="0" err="1" smtClean="0"/>
              <a:t>afficheur</a:t>
            </a:r>
            <a:r>
              <a:rPr dirty="0" smtClean="0"/>
              <a:t> </a:t>
            </a:r>
            <a:r>
              <a:rPr dirty="0" err="1" smtClean="0"/>
              <a:t>géant</a:t>
            </a:r>
            <a:r>
              <a:rPr dirty="0" smtClean="0"/>
              <a:t> à </a:t>
            </a:r>
            <a:r>
              <a:rPr dirty="0" err="1" smtClean="0"/>
              <a:t>l'entrée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rcRect l="5625" t="1750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</p:pic>
      <p:pic>
        <p:nvPicPr>
          <p:cNvPr id="167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</p:pic>
      <p:pic>
        <p:nvPicPr>
          <p:cNvPr id="169" name="Line Line" descr="Line Line"/>
          <p:cNvPicPr>
            <a:picLocks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6230600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711200" y="5334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Répartitions des tâches</a:t>
            </a: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555999"/>
            <a:ext cx="320040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abonnés d’effectuer une réservation de leur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035300"/>
            <a:ext cx="3276601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l’affichage en temps réel de l’état du parking et l’affichage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statistiques de fréquentation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556000"/>
            <a:ext cx="31369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/>
              <a:t>Développement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application de </a:t>
            </a:r>
            <a:r>
              <a:rPr dirty="0" err="1"/>
              <a:t>gestion</a:t>
            </a:r>
            <a:r>
              <a:rPr dirty="0"/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/>
              <a:t>des </a:t>
            </a:r>
            <a:r>
              <a:rPr dirty="0" err="1"/>
              <a:t>informations</a:t>
            </a:r>
            <a:r>
              <a:rPr dirty="0"/>
              <a:t> </a:t>
            </a:r>
            <a:r>
              <a:rPr dirty="0" err="1"/>
              <a:t>affichées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</a:t>
            </a:r>
            <a:r>
              <a:rPr dirty="0" err="1"/>
              <a:t>l’écran</a:t>
            </a:r>
            <a:r>
              <a:rPr dirty="0"/>
              <a:t> </a:t>
            </a:r>
            <a:r>
              <a:rPr dirty="0" err="1"/>
              <a:t>géant</a:t>
            </a:r>
            <a:endParaRPr dirty="0"/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555999"/>
            <a:ext cx="300101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153399"/>
            <a:ext cx="3365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KARANUNAYAKE Dilshan</a:t>
            </a:r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153399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Aakash</a:t>
            </a:r>
          </a:p>
        </p:txBody>
      </p:sp>
      <p:sp>
        <p:nvSpPr>
          <p:cNvPr id="192" name="BHAVSAR Rashmi"/>
          <p:cNvSpPr txBox="1"/>
          <p:nvPr/>
        </p:nvSpPr>
        <p:spPr>
          <a:xfrm>
            <a:off x="197612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Rashmi</a:t>
            </a:r>
          </a:p>
        </p:txBody>
      </p:sp>
      <p:sp>
        <p:nvSpPr>
          <p:cNvPr id="193" name="CAILLARD…"/>
          <p:cNvSpPr txBox="1"/>
          <p:nvPr/>
        </p:nvSpPr>
        <p:spPr>
          <a:xfrm>
            <a:off x="141478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 cstate="print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854200" y="9486900"/>
            <a:ext cx="29972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1054100" y="76200"/>
            <a:ext cx="8775700" cy="1433163"/>
          </a:xfrm>
          <a:prstGeom prst="rect">
            <a:avLst/>
          </a:prstGeom>
        </p:spPr>
        <p:txBody>
          <a:bodyPr/>
          <a:lstStyle/>
          <a:p>
            <a:r>
              <a:t>Matérielles</a:t>
            </a:r>
          </a:p>
        </p:txBody>
      </p:sp>
      <p:sp>
        <p:nvSpPr>
          <p:cNvPr id="201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grpSp>
        <p:nvGrpSpPr>
          <p:cNvPr id="204" name="Group"/>
          <p:cNvGrpSpPr/>
          <p:nvPr/>
        </p:nvGrpSpPr>
        <p:grpSpPr>
          <a:xfrm>
            <a:off x="38100" y="1803399"/>
            <a:ext cx="4114800" cy="3431755"/>
            <a:chOff x="0" y="0"/>
            <a:chExt cx="4114800" cy="3431753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647700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3" name="Title"/>
            <p:cNvSpPr/>
            <p:nvPr/>
          </p:nvSpPr>
          <p:spPr>
            <a:xfrm>
              <a:off x="0" y="2921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TCP/RF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107950" y="5638799"/>
            <a:ext cx="4114800" cy="3292055"/>
            <a:chOff x="0" y="0"/>
            <a:chExt cx="4114800" cy="3292053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717550" y="0"/>
              <a:ext cx="2679701" cy="26797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6" name="Title"/>
            <p:cNvSpPr/>
            <p:nvPr/>
          </p:nvSpPr>
          <p:spPr>
            <a:xfrm>
              <a:off x="0" y="2781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Web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14300" y="9156699"/>
            <a:ext cx="4114800" cy="3304755"/>
            <a:chOff x="0" y="0"/>
            <a:chExt cx="4114800" cy="3304753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3" cstate="print">
              <a:alphaModFix amt="46000"/>
              <a:extLst/>
            </a:blip>
            <a:stretch>
              <a:fillRect/>
            </a:stretch>
          </p:blipFill>
          <p:spPr>
            <a:xfrm>
              <a:off x="711200" y="0"/>
              <a:ext cx="2692401" cy="2692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209" name="Title"/>
            <p:cNvSpPr/>
            <p:nvPr/>
          </p:nvSpPr>
          <p:spPr>
            <a:xfrm>
              <a:off x="0" y="2794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562600" y="7378700"/>
            <a:ext cx="2916420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"/>
          <p:cNvGrpSpPr/>
          <p:nvPr/>
        </p:nvGrpSpPr>
        <p:grpSpPr>
          <a:xfrm>
            <a:off x="4184650" y="8305800"/>
            <a:ext cx="4114800" cy="1882354"/>
            <a:chOff x="0" y="0"/>
            <a:chExt cx="4114800" cy="1882353"/>
          </a:xfrm>
        </p:grpSpPr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rcRect l="6464" t="9259" r="9490" b="29012"/>
            <a:stretch>
              <a:fillRect/>
            </a:stretch>
          </p:blipFill>
          <p:spPr>
            <a:xfrm>
              <a:off x="654050" y="0"/>
              <a:ext cx="28067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itle"/>
            <p:cNvSpPr/>
            <p:nvPr/>
          </p:nvSpPr>
          <p:spPr>
            <a:xfrm>
              <a:off x="0" y="1371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Afficheurs 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4376298" y="3606800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Capteurs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76200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Logiciels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t>Diagramme de cas d'utilisation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6115049" y="3371849"/>
            <a:ext cx="3048002" cy="1897634"/>
            <a:chOff x="0" y="0"/>
            <a:chExt cx="3048000" cy="1897632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233" name="Récupération données"/>
          <p:cNvSpPr/>
          <p:nvPr/>
        </p:nvSpPr>
        <p:spPr>
          <a:xfrm>
            <a:off x="9448800" y="2209800"/>
            <a:ext cx="2133600" cy="533400"/>
          </a:xfrm>
          <a:prstGeom prst="roundRect">
            <a:avLst>
              <a:gd name="adj" fmla="val 35714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Récupération données</a:t>
            </a:r>
          </a:p>
        </p:txBody>
      </p:sp>
      <p:sp>
        <p:nvSpPr>
          <p:cNvPr id="234" name="Afficher état parking"/>
          <p:cNvSpPr/>
          <p:nvPr/>
        </p:nvSpPr>
        <p:spPr>
          <a:xfrm>
            <a:off x="94488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état parking</a:t>
            </a:r>
          </a:p>
        </p:txBody>
      </p:sp>
      <p:sp>
        <p:nvSpPr>
          <p:cNvPr id="235" name="Actualiser parking"/>
          <p:cNvSpPr/>
          <p:nvPr/>
        </p:nvSpPr>
        <p:spPr>
          <a:xfrm>
            <a:off x="9448800" y="3810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Actualiser parking</a:t>
            </a:r>
          </a:p>
        </p:txBody>
      </p:sp>
      <p:sp>
        <p:nvSpPr>
          <p:cNvPr id="236" name="Authentification"/>
          <p:cNvSpPr/>
          <p:nvPr/>
        </p:nvSpPr>
        <p:spPr>
          <a:xfrm>
            <a:off x="9448800" y="4406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Authentification</a:t>
            </a:r>
          </a:p>
        </p:txBody>
      </p:sp>
      <p:sp>
        <p:nvSpPr>
          <p:cNvPr id="237" name="Gérer réservation"/>
          <p:cNvSpPr/>
          <p:nvPr/>
        </p:nvSpPr>
        <p:spPr>
          <a:xfrm>
            <a:off x="9448800" y="5600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réservation</a:t>
            </a:r>
          </a:p>
        </p:txBody>
      </p:sp>
      <p:sp>
        <p:nvSpPr>
          <p:cNvPr id="238" name="Gérer place"/>
          <p:cNvSpPr/>
          <p:nvPr/>
        </p:nvSpPr>
        <p:spPr>
          <a:xfrm>
            <a:off x="9448800" y="50038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place</a:t>
            </a:r>
          </a:p>
        </p:txBody>
      </p:sp>
      <p:sp>
        <p:nvSpPr>
          <p:cNvPr id="239" name="Sauvegarder parking"/>
          <p:cNvSpPr/>
          <p:nvPr/>
        </p:nvSpPr>
        <p:spPr>
          <a:xfrm>
            <a:off x="126873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Sauvegarder parking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127749" y="6781799"/>
            <a:ext cx="3048002" cy="1897634"/>
            <a:chOff x="0" y="0"/>
            <a:chExt cx="3048000" cy="18976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Admin</a:t>
              </a:r>
            </a:p>
          </p:txBody>
        </p:sp>
      </p:grpSp>
      <p:sp>
        <p:nvSpPr>
          <p:cNvPr id="243" name="Gérer parking"/>
          <p:cNvSpPr/>
          <p:nvPr/>
        </p:nvSpPr>
        <p:spPr>
          <a:xfrm>
            <a:off x="9448800" y="6756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parking</a:t>
            </a:r>
          </a:p>
        </p:txBody>
      </p:sp>
      <p:sp>
        <p:nvSpPr>
          <p:cNvPr id="244" name="Gérer tarif et paiement"/>
          <p:cNvSpPr/>
          <p:nvPr/>
        </p:nvSpPr>
        <p:spPr>
          <a:xfrm>
            <a:off x="9448800" y="7340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tarif et paiement</a:t>
            </a:r>
          </a:p>
        </p:txBody>
      </p:sp>
      <p:sp>
        <p:nvSpPr>
          <p:cNvPr id="245" name="Consulter historique"/>
          <p:cNvSpPr/>
          <p:nvPr/>
        </p:nvSpPr>
        <p:spPr>
          <a:xfrm>
            <a:off x="94488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Consulter historique</a:t>
            </a:r>
          </a:p>
        </p:txBody>
      </p:sp>
      <p:sp>
        <p:nvSpPr>
          <p:cNvPr id="246" name="Récupérer données"/>
          <p:cNvSpPr/>
          <p:nvPr/>
        </p:nvSpPr>
        <p:spPr>
          <a:xfrm>
            <a:off x="126873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Récupérer données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076949" y="10452099"/>
            <a:ext cx="3048002" cy="1897634"/>
            <a:chOff x="0" y="0"/>
            <a:chExt cx="3048000" cy="18976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250" name="Afficher contenu playlist"/>
          <p:cNvSpPr/>
          <p:nvPr/>
        </p:nvSpPr>
        <p:spPr>
          <a:xfrm>
            <a:off x="9448800" y="9525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contenu playlist</a:t>
            </a:r>
          </a:p>
        </p:txBody>
      </p:sp>
      <p:sp>
        <p:nvSpPr>
          <p:cNvPr id="251" name="Envoyer image"/>
          <p:cNvSpPr/>
          <p:nvPr/>
        </p:nvSpPr>
        <p:spPr>
          <a:xfrm>
            <a:off x="9448800" y="10121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Envoyer image</a:t>
            </a:r>
          </a:p>
        </p:txBody>
      </p:sp>
      <p:sp>
        <p:nvSpPr>
          <p:cNvPr id="252" name="Convertir TCP/RS"/>
          <p:cNvSpPr/>
          <p:nvPr/>
        </p:nvSpPr>
        <p:spPr>
          <a:xfrm>
            <a:off x="9448800" y="10693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Convertir TCP/RS</a:t>
            </a:r>
          </a:p>
        </p:txBody>
      </p:sp>
      <p:sp>
        <p:nvSpPr>
          <p:cNvPr id="253" name="Simuler"/>
          <p:cNvSpPr/>
          <p:nvPr/>
        </p:nvSpPr>
        <p:spPr>
          <a:xfrm>
            <a:off x="9448800" y="11277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Simuler</a:t>
            </a:r>
          </a:p>
        </p:txBody>
      </p:sp>
      <p:sp>
        <p:nvSpPr>
          <p:cNvPr id="254" name="Création d'une application graphique"/>
          <p:cNvSpPr/>
          <p:nvPr/>
        </p:nvSpPr>
        <p:spPr>
          <a:xfrm>
            <a:off x="9448800" y="11849100"/>
            <a:ext cx="2133600" cy="609600"/>
          </a:xfrm>
          <a:prstGeom prst="roundRect">
            <a:avLst>
              <a:gd name="adj" fmla="val 3125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Création d'une application graphique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16548218" y="8153399"/>
            <a:ext cx="3352801" cy="1901089"/>
            <a:chOff x="0" y="0"/>
            <a:chExt cx="3352800" cy="1901087"/>
          </a:xfrm>
        </p:grpSpPr>
        <p:sp>
          <p:nvSpPr>
            <p:cNvPr id="255" name="Television"/>
            <p:cNvSpPr/>
            <p:nvPr/>
          </p:nvSpPr>
          <p:spPr>
            <a:xfrm>
              <a:off x="558681" y="0"/>
              <a:ext cx="2235438" cy="136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6" name="Title"/>
            <p:cNvSpPr/>
            <p:nvPr/>
          </p:nvSpPr>
          <p:spPr>
            <a:xfrm>
              <a:off x="0" y="1464692"/>
              <a:ext cx="3352801" cy="43639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 b="1">
                  <a:solidFill>
                    <a:srgbClr val="000000"/>
                  </a:solidFill>
                </a:defRPr>
              </a:lvl1pPr>
            </a:lstStyle>
            <a:p>
              <a:r>
                <a:t>Écran Géant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6783049" y="10769599"/>
            <a:ext cx="3048002" cy="1897634"/>
            <a:chOff x="0" y="0"/>
            <a:chExt cx="3048000" cy="18976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9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Capteur</a:t>
              </a:r>
            </a:p>
          </p:txBody>
        </p:sp>
      </p:grpSp>
      <p:sp>
        <p:nvSpPr>
          <p:cNvPr id="261" name="Line"/>
          <p:cNvSpPr/>
          <p:nvPr/>
        </p:nvSpPr>
        <p:spPr>
          <a:xfrm>
            <a:off x="8065338" y="4318000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Line"/>
          <p:cNvSpPr/>
          <p:nvPr/>
        </p:nvSpPr>
        <p:spPr>
          <a:xfrm flipH="1" flipV="1">
            <a:off x="8297555" y="2488637"/>
            <a:ext cx="1302" cy="3365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>
            <a:off x="8293142" y="2498603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Line"/>
          <p:cNvSpPr/>
          <p:nvPr/>
        </p:nvSpPr>
        <p:spPr>
          <a:xfrm>
            <a:off x="8280403" y="30713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>
            <a:off x="8293103" y="40746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8305803" y="46588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>
            <a:off x="8293103" y="525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>
            <a:off x="8280403" y="587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Line"/>
          <p:cNvSpPr/>
          <p:nvPr/>
        </p:nvSpPr>
        <p:spPr>
          <a:xfrm>
            <a:off x="11582403" y="3045958"/>
            <a:ext cx="1130294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8064542" y="75913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8302596" y="7029462"/>
            <a:ext cx="4686" cy="1148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Line"/>
          <p:cNvSpPr/>
          <p:nvPr/>
        </p:nvSpPr>
        <p:spPr>
          <a:xfrm>
            <a:off x="8280403" y="702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>
            <a:off x="8293103" y="7592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>
            <a:off x="8280403" y="8164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11569703" y="8142421"/>
            <a:ext cx="1130266" cy="89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14820918" y="8160783"/>
            <a:ext cx="1562277" cy="97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H="1" flipV="1">
            <a:off x="16375245" y="8138101"/>
            <a:ext cx="8217" cy="22651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16383017" y="8842503"/>
            <a:ext cx="724011" cy="11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9" name="Line"/>
          <p:cNvSpPr/>
          <p:nvPr/>
        </p:nvSpPr>
        <p:spPr>
          <a:xfrm>
            <a:off x="11582203" y="10376483"/>
            <a:ext cx="4787968" cy="1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0" name="Line"/>
          <p:cNvSpPr/>
          <p:nvPr/>
        </p:nvSpPr>
        <p:spPr>
          <a:xfrm>
            <a:off x="11607800" y="11517927"/>
            <a:ext cx="6222977" cy="17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81" name="Line Line" descr="Line Line"/>
          <p:cNvPicPr>
            <a:picLocks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21592998">
            <a:off x="571514" y="6417371"/>
            <a:ext cx="1079501" cy="76201"/>
          </a:xfrm>
          <a:prstGeom prst="rect">
            <a:avLst/>
          </a:prstGeom>
        </p:spPr>
      </p:pic>
      <p:pic>
        <p:nvPicPr>
          <p:cNvPr id="283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92998">
            <a:off x="571499" y="6718299"/>
            <a:ext cx="1079502" cy="76201"/>
          </a:xfrm>
          <a:prstGeom prst="rect">
            <a:avLst/>
          </a:prstGeom>
        </p:spPr>
      </p:pic>
      <p:pic>
        <p:nvPicPr>
          <p:cNvPr id="285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21592998">
            <a:off x="571499" y="7010399"/>
            <a:ext cx="1079502" cy="76201"/>
          </a:xfrm>
          <a:prstGeom prst="rect">
            <a:avLst/>
          </a:prstGeom>
        </p:spPr>
      </p:pic>
      <p:pic>
        <p:nvPicPr>
          <p:cNvPr id="287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21592998">
            <a:off x="571499" y="7302499"/>
            <a:ext cx="1079502" cy="76201"/>
          </a:xfrm>
          <a:prstGeom prst="rect">
            <a:avLst/>
          </a:prstGeom>
        </p:spPr>
      </p:pic>
      <p:sp>
        <p:nvSpPr>
          <p:cNvPr id="289" name="Aakash"/>
          <p:cNvSpPr txBox="1"/>
          <p:nvPr/>
        </p:nvSpPr>
        <p:spPr>
          <a:xfrm>
            <a:off x="1766061" y="62830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290" name="Dilshan"/>
          <p:cNvSpPr txBox="1"/>
          <p:nvPr/>
        </p:nvSpPr>
        <p:spPr>
          <a:xfrm>
            <a:off x="1765300" y="65878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291" name="Yoan"/>
          <p:cNvSpPr txBox="1"/>
          <p:nvPr/>
        </p:nvSpPr>
        <p:spPr>
          <a:xfrm>
            <a:off x="1765300" y="6905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292" name="Rashmi"/>
          <p:cNvSpPr txBox="1"/>
          <p:nvPr/>
        </p:nvSpPr>
        <p:spPr>
          <a:xfrm>
            <a:off x="1765300" y="71847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293" name="Line"/>
          <p:cNvSpPr/>
          <p:nvPr/>
        </p:nvSpPr>
        <p:spPr>
          <a:xfrm>
            <a:off x="8280403" y="1095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Line"/>
          <p:cNvSpPr/>
          <p:nvPr/>
        </p:nvSpPr>
        <p:spPr>
          <a:xfrm>
            <a:off x="8293103" y="11529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Line"/>
          <p:cNvSpPr/>
          <p:nvPr/>
        </p:nvSpPr>
        <p:spPr>
          <a:xfrm>
            <a:off x="8280403" y="1210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Line"/>
          <p:cNvSpPr/>
          <p:nvPr/>
        </p:nvSpPr>
        <p:spPr>
          <a:xfrm>
            <a:off x="8293103" y="10386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Line"/>
          <p:cNvSpPr/>
          <p:nvPr/>
        </p:nvSpPr>
        <p:spPr>
          <a:xfrm>
            <a:off x="8280403" y="9751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Line"/>
          <p:cNvSpPr/>
          <p:nvPr/>
        </p:nvSpPr>
        <p:spPr>
          <a:xfrm flipV="1">
            <a:off x="8272939" y="9751001"/>
            <a:ext cx="25107" cy="2367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Line"/>
          <p:cNvSpPr/>
          <p:nvPr/>
        </p:nvSpPr>
        <p:spPr>
          <a:xfrm>
            <a:off x="8001042" y="111981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Diagramme de déploiement</a:t>
            </a:r>
          </a:p>
        </p:txBody>
      </p:sp>
      <p:sp>
        <p:nvSpPr>
          <p:cNvPr id="302" name="PC"/>
          <p:cNvSpPr/>
          <p:nvPr/>
        </p:nvSpPr>
        <p:spPr>
          <a:xfrm>
            <a:off x="4292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</a:t>
            </a:r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304" name="Serveur TCP/RF"/>
          <p:cNvSpPr/>
          <p:nvPr/>
        </p:nvSpPr>
        <p:spPr>
          <a:xfrm>
            <a:off x="8483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TCP/RF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5" name="Écran Géant"/>
          <p:cNvSpPr/>
          <p:nvPr/>
        </p:nvSpPr>
        <p:spPr>
          <a:xfrm>
            <a:off x="17551400" y="26035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Écran Géant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Capteurs"/>
          <p:cNvSpPr/>
          <p:nvPr/>
        </p:nvSpPr>
        <p:spPr>
          <a:xfrm>
            <a:off x="17551400" y="8051800"/>
            <a:ext cx="2260600" cy="20574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Capteurs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Engine"/>
          <p:cNvSpPr/>
          <p:nvPr/>
        </p:nvSpPr>
        <p:spPr>
          <a:xfrm>
            <a:off x="8636000" y="7543800"/>
            <a:ext cx="1600200" cy="977900"/>
          </a:xfrm>
          <a:prstGeom prst="rect">
            <a:avLst/>
          </a:prstGeom>
          <a:solidFill>
            <a:srgbClr val="9A9A9A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Engine</a:t>
            </a:r>
          </a:p>
        </p:txBody>
      </p:sp>
      <p:sp>
        <p:nvSpPr>
          <p:cNvPr id="308" name="Serveur BDD"/>
          <p:cNvSpPr/>
          <p:nvPr/>
        </p:nvSpPr>
        <p:spPr>
          <a:xfrm>
            <a:off x="125730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BDD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 flipV="1">
            <a:off x="6414333" y="7502044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V="1">
            <a:off x="10362682" y="7524311"/>
            <a:ext cx="2223010" cy="123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14503428" y="7510998"/>
            <a:ext cx="825500" cy="9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Line"/>
          <p:cNvSpPr/>
          <p:nvPr/>
        </p:nvSpPr>
        <p:spPr>
          <a:xfrm flipH="1">
            <a:off x="15332576" y="3701407"/>
            <a:ext cx="17027" cy="551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3" name="Line"/>
          <p:cNvSpPr/>
          <p:nvPr/>
        </p:nvSpPr>
        <p:spPr>
          <a:xfrm>
            <a:off x="15341627" y="3689036"/>
            <a:ext cx="2209801" cy="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15340379" y="9194832"/>
            <a:ext cx="2222520" cy="8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5" name="UDP"/>
          <p:cNvSpPr txBox="1"/>
          <p:nvPr/>
        </p:nvSpPr>
        <p:spPr>
          <a:xfrm>
            <a:off x="11056150" y="6977089"/>
            <a:ext cx="82390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UDP</a:t>
            </a:r>
          </a:p>
        </p:txBody>
      </p:sp>
      <p:sp>
        <p:nvSpPr>
          <p:cNvPr id="316" name="HTTP"/>
          <p:cNvSpPr txBox="1"/>
          <p:nvPr/>
        </p:nvSpPr>
        <p:spPr>
          <a:xfrm>
            <a:off x="15955136" y="30654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HTTP</a:t>
            </a:r>
          </a:p>
        </p:txBody>
      </p:sp>
      <p:sp>
        <p:nvSpPr>
          <p:cNvPr id="317" name="ModBus"/>
          <p:cNvSpPr txBox="1"/>
          <p:nvPr/>
        </p:nvSpPr>
        <p:spPr>
          <a:xfrm>
            <a:off x="6654558" y="6938989"/>
            <a:ext cx="142288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ModBus</a:t>
            </a:r>
          </a:p>
        </p:txBody>
      </p:sp>
      <p:sp>
        <p:nvSpPr>
          <p:cNvPr id="318" name="RS"/>
          <p:cNvSpPr txBox="1"/>
          <p:nvPr/>
        </p:nvSpPr>
        <p:spPr>
          <a:xfrm>
            <a:off x="16074097" y="92376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RS</a:t>
            </a:r>
          </a:p>
        </p:txBody>
      </p:sp>
      <p:sp>
        <p:nvSpPr>
          <p:cNvPr id="319" name="Rectangle"/>
          <p:cNvSpPr/>
          <p:nvPr/>
        </p:nvSpPr>
        <p:spPr>
          <a:xfrm>
            <a:off x="12458700" y="5994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12293600" y="59055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1" name="Line Line" descr="Line Line"/>
          <p:cNvPicPr>
            <a:picLocks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21592998">
            <a:off x="571514" y="11852971"/>
            <a:ext cx="1079501" cy="76201"/>
          </a:xfrm>
          <a:prstGeom prst="rect">
            <a:avLst/>
          </a:prstGeom>
        </p:spPr>
      </p:pic>
      <p:pic>
        <p:nvPicPr>
          <p:cNvPr id="323" name="Line Line" descr="Line Line"/>
          <p:cNvPicPr>
            <a:picLocks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21592998">
            <a:off x="571499" y="12153899"/>
            <a:ext cx="1079502" cy="76201"/>
          </a:xfrm>
          <a:prstGeom prst="rect">
            <a:avLst/>
          </a:prstGeom>
        </p:spPr>
      </p:pic>
      <p:pic>
        <p:nvPicPr>
          <p:cNvPr id="325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92998">
            <a:off x="571499" y="12445999"/>
            <a:ext cx="1079502" cy="76201"/>
          </a:xfrm>
          <a:prstGeom prst="rect">
            <a:avLst/>
          </a:prstGeom>
        </p:spPr>
      </p:pic>
      <p:pic>
        <p:nvPicPr>
          <p:cNvPr id="327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21592998">
            <a:off x="571499" y="12738099"/>
            <a:ext cx="1079502" cy="76201"/>
          </a:xfrm>
          <a:prstGeom prst="rect">
            <a:avLst/>
          </a:prstGeom>
        </p:spPr>
      </p:pic>
      <p:sp>
        <p:nvSpPr>
          <p:cNvPr id="329" name="Aakash"/>
          <p:cNvSpPr txBox="1"/>
          <p:nvPr/>
        </p:nvSpPr>
        <p:spPr>
          <a:xfrm>
            <a:off x="1766061" y="117186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330" name="Dilshan"/>
          <p:cNvSpPr txBox="1"/>
          <p:nvPr/>
        </p:nvSpPr>
        <p:spPr>
          <a:xfrm>
            <a:off x="1765300" y="120234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331" name="Yoan"/>
          <p:cNvSpPr txBox="1"/>
          <p:nvPr/>
        </p:nvSpPr>
        <p:spPr>
          <a:xfrm>
            <a:off x="1765300" y="123409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332" name="Rashmi"/>
          <p:cNvSpPr txBox="1"/>
          <p:nvPr/>
        </p:nvSpPr>
        <p:spPr>
          <a:xfrm>
            <a:off x="1765300" y="12620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333" name="Interface Graphique"/>
          <p:cNvSpPr/>
          <p:nvPr/>
        </p:nvSpPr>
        <p:spPr>
          <a:xfrm>
            <a:off x="17576800" y="52324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Interface Graphique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>
            <a:off x="15316200" y="6311665"/>
            <a:ext cx="2273300" cy="4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HTTP"/>
          <p:cNvSpPr txBox="1"/>
          <p:nvPr/>
        </p:nvSpPr>
        <p:spPr>
          <a:xfrm>
            <a:off x="15929736" y="56943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HTTP</a:t>
            </a:r>
          </a:p>
        </p:txBody>
      </p:sp>
      <p:sp>
        <p:nvSpPr>
          <p:cNvPr id="336" name="Computer"/>
          <p:cNvSpPr/>
          <p:nvPr/>
        </p:nvSpPr>
        <p:spPr>
          <a:xfrm>
            <a:off x="4622800" y="72263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Coins"/>
          <p:cNvSpPr/>
          <p:nvPr/>
        </p:nvSpPr>
        <p:spPr>
          <a:xfrm>
            <a:off x="13017500" y="7366000"/>
            <a:ext cx="1012958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Television"/>
          <p:cNvSpPr/>
          <p:nvPr/>
        </p:nvSpPr>
        <p:spPr>
          <a:xfrm>
            <a:off x="17843500" y="33528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7678400" y="82423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8129250" y="60071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Rectangle"/>
          <p:cNvSpPr/>
          <p:nvPr/>
        </p:nvSpPr>
        <p:spPr>
          <a:xfrm>
            <a:off x="17437100" y="49784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7310100" y="48641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8293100" y="59690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17411700" y="7747000"/>
            <a:ext cx="27305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17437100" y="23368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 flipV="1">
            <a:off x="8493030" y="6100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 flipV="1">
            <a:off x="10359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10398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4" name="Line"/>
          <p:cNvSpPr/>
          <p:nvPr/>
        </p:nvSpPr>
        <p:spPr>
          <a:xfrm>
            <a:off x="86995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5" name="Line"/>
          <p:cNvSpPr/>
          <p:nvPr/>
        </p:nvSpPr>
        <p:spPr>
          <a:xfrm>
            <a:off x="10582554" y="60706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 flipV="1">
            <a:off x="12569730" y="6087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7" name="Line"/>
          <p:cNvSpPr/>
          <p:nvPr/>
        </p:nvSpPr>
        <p:spPr>
          <a:xfrm flipV="1">
            <a:off x="14423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14449330" y="8538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>
            <a:off x="127508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>
            <a:off x="14633854" y="60960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V="1">
            <a:off x="17560830" y="2481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 flipV="1">
            <a:off x="19770630" y="2468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V="1">
            <a:off x="17767155" y="2467769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19821430" y="4434685"/>
            <a:ext cx="142268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H="1">
            <a:off x="19946729" y="2491483"/>
            <a:ext cx="8569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17598930" y="5084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2" name="Line"/>
          <p:cNvSpPr/>
          <p:nvPr/>
        </p:nvSpPr>
        <p:spPr>
          <a:xfrm flipV="1">
            <a:off x="19808730" y="5071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3" name="Line"/>
          <p:cNvSpPr/>
          <p:nvPr/>
        </p:nvSpPr>
        <p:spPr>
          <a:xfrm flipV="1">
            <a:off x="17805404" y="50768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4" name="Line"/>
          <p:cNvSpPr/>
          <p:nvPr/>
        </p:nvSpPr>
        <p:spPr>
          <a:xfrm flipV="1">
            <a:off x="19855392" y="70583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5" name="Line"/>
          <p:cNvSpPr/>
          <p:nvPr/>
        </p:nvSpPr>
        <p:spPr>
          <a:xfrm flipH="1">
            <a:off x="19979165" y="5099059"/>
            <a:ext cx="8570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6" name="Line"/>
          <p:cNvSpPr/>
          <p:nvPr/>
        </p:nvSpPr>
        <p:spPr>
          <a:xfrm flipV="1">
            <a:off x="17573530" y="7929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Line"/>
          <p:cNvSpPr/>
          <p:nvPr/>
        </p:nvSpPr>
        <p:spPr>
          <a:xfrm flipV="1">
            <a:off x="19783330" y="79166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8" name="Line"/>
          <p:cNvSpPr/>
          <p:nvPr/>
        </p:nvSpPr>
        <p:spPr>
          <a:xfrm flipV="1">
            <a:off x="17780004" y="79216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Line"/>
          <p:cNvSpPr/>
          <p:nvPr/>
        </p:nvSpPr>
        <p:spPr>
          <a:xfrm flipV="1">
            <a:off x="19829992" y="100047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Line"/>
          <p:cNvSpPr/>
          <p:nvPr/>
        </p:nvSpPr>
        <p:spPr>
          <a:xfrm>
            <a:off x="19962333" y="7943859"/>
            <a:ext cx="16513" cy="2070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596900" y="4064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Tâche personnelle</a:t>
            </a: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7004772" y="296406"/>
            <a:ext cx="52683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fr-FR" dirty="0" smtClean="0"/>
              <a:t>Développement d’une application de gestion des informations affichées sur l’écran géant. </a:t>
            </a:r>
            <a:endParaRPr dirty="0"/>
          </a:p>
        </p:txBody>
      </p:sp>
      <p:pic>
        <p:nvPicPr>
          <p:cNvPr id="1026" name="Picture 2" descr="C:\Users\ycaillard\Desktop\projet oral\screen code principal\code principale applic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216" y="2105472"/>
            <a:ext cx="6624736" cy="10585176"/>
          </a:xfrm>
          <a:prstGeom prst="rect">
            <a:avLst/>
          </a:prstGeom>
          <a:noFill/>
        </p:spPr>
      </p:pic>
      <p:pic>
        <p:nvPicPr>
          <p:cNvPr id="1027" name="Picture 3" descr="C:\Users\ycaillard\Desktop\projet oral\screen code principal\appl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88" y="2681536"/>
            <a:ext cx="4569648" cy="4643352"/>
          </a:xfrm>
          <a:prstGeom prst="rect">
            <a:avLst/>
          </a:prstGeom>
          <a:noFill/>
        </p:spPr>
      </p:pic>
      <p:pic>
        <p:nvPicPr>
          <p:cNvPr id="6" name="Picture 4" descr="C:\Users\ycaillard\Desktop\projet oral\screen code principal\code thre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68664" y="2033464"/>
            <a:ext cx="5832648" cy="5472608"/>
          </a:xfrm>
          <a:prstGeom prst="rect">
            <a:avLst/>
          </a:prstGeom>
          <a:noFill/>
        </p:spPr>
      </p:pic>
      <p:pic>
        <p:nvPicPr>
          <p:cNvPr id="7" name="Picture 5" descr="C:\Users\ycaillard\Desktop\projet oral\screen code principal\code thread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0" y="2033464"/>
            <a:ext cx="5760640" cy="5616624"/>
          </a:xfrm>
          <a:prstGeom prst="rect">
            <a:avLst/>
          </a:prstGeom>
          <a:noFill/>
        </p:spPr>
      </p:pic>
      <p:pic>
        <p:nvPicPr>
          <p:cNvPr id="2" name="Picture 2" descr="C:\Users\ycaillard\Desktop\projet oral\screen code principal\capture trame htt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42428" y="8154144"/>
            <a:ext cx="12341572" cy="37814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a14="http://schemas.microsoft.com/office/drawing/2010/main"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caillard\Desktop\projet oral\screen code principal\capture trame affich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728" y="377280"/>
            <a:ext cx="13050838" cy="4572000"/>
          </a:xfrm>
          <a:prstGeom prst="rect">
            <a:avLst/>
          </a:prstGeom>
          <a:noFill/>
        </p:spPr>
      </p:pic>
      <p:pic>
        <p:nvPicPr>
          <p:cNvPr id="1027" name="Picture 3" descr="C:\Users\ycaillard\Desktop\projet oral\screen code principal\capture trame ht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9632" y="5705872"/>
            <a:ext cx="13288963" cy="3781425"/>
          </a:xfrm>
          <a:prstGeom prst="rect">
            <a:avLst/>
          </a:prstGeom>
          <a:noFill/>
        </p:spPr>
      </p:pic>
      <p:pic>
        <p:nvPicPr>
          <p:cNvPr id="1028" name="Picture 4" descr="C:\Users\ycaillard\Desktop\projet oral\screen code principal\Afficheur geant c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96" y="5561856"/>
            <a:ext cx="7869238" cy="78787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527</Words>
  <Application>Microsoft Office PowerPoint</Application>
  <PresentationFormat>Personnalisé</PresentationFormat>
  <Paragraphs>135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30_BasicColor</vt:lpstr>
      <vt:lpstr>Cirpark Modbus :  Gestion d'un parking privé</vt:lpstr>
      <vt:lpstr>Diapositive 2</vt:lpstr>
      <vt:lpstr>Présentation du projet</vt:lpstr>
      <vt:lpstr>Répartitions des tâches</vt:lpstr>
      <vt:lpstr>Matérielles</vt:lpstr>
      <vt:lpstr>Diagramme de cas d'utilisation</vt:lpstr>
      <vt:lpstr>Diagramme de déploiement</vt:lpstr>
      <vt:lpstr>Tâche personnelle</vt:lpstr>
      <vt:lpstr>Diapositive 9</vt:lpstr>
      <vt:lpstr>Diapositive 10</vt:lpstr>
      <vt:lpstr>Partie Physique</vt:lpstr>
      <vt:lpstr>Partie Physique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cp:lastModifiedBy>ycaillard</cp:lastModifiedBy>
  <cp:revision>21</cp:revision>
  <dcterms:modified xsi:type="dcterms:W3CDTF">2022-05-11T06:17:58Z</dcterms:modified>
</cp:coreProperties>
</file>