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75" r:id="rId11"/>
    <p:sldId id="274" r:id="rId12"/>
    <p:sldId id="269" r:id="rId13"/>
    <p:sldId id="263" r:id="rId14"/>
    <p:sldId id="272" r:id="rId15"/>
    <p:sldId id="273" r:id="rId16"/>
    <p:sldId id="266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FFFFFF"/>
  </p:clrMru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>
      <p:cViewPr varScale="1">
        <p:scale>
          <a:sx n="55" d="100"/>
          <a:sy n="55" d="100"/>
        </p:scale>
        <p:origin x="-618" y="-9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38338">
              <a:lnSpc>
                <a:spcPct val="100000"/>
              </a:lnSpc>
              <a:defRPr sz="2100"/>
            </a:pPr>
            <a:endParaRPr 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Apprendre</a:t>
            </a:r>
            <a:r>
              <a:rPr lang="fr-FR" baseline="0" dirty="0" smtClean="0"/>
              <a:t> à faire un checksum</a:t>
            </a:r>
          </a:p>
          <a:p>
            <a:r>
              <a:rPr lang="fr-FR" baseline="0" dirty="0" smtClean="0"/>
              <a:t>Etudier la trame en détaille </a:t>
            </a:r>
          </a:p>
          <a:p>
            <a:r>
              <a:rPr lang="fr-FR" baseline="0" dirty="0" smtClean="0"/>
              <a:t>	- temps d’un bit </a:t>
            </a:r>
          </a:p>
          <a:p>
            <a:r>
              <a:rPr lang="fr-FR" baseline="0" dirty="0" smtClean="0"/>
              <a:t>	</a:t>
            </a:r>
            <a:r>
              <a:rPr lang="fr-FR" baseline="0" smtClean="0"/>
              <a:t>- Calculer le débit </a:t>
            </a:r>
            <a:endParaRPr lang="fr-FR" baseline="0" dirty="0" smtClean="0"/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4" y="9328294"/>
            <a:ext cx="2440290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709" tIns="108855" rIns="217709" bIns="10885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1828800" y="3505203"/>
            <a:ext cx="20726400" cy="365952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11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1828800" y="7223214"/>
            <a:ext cx="20726400" cy="2399408"/>
          </a:xfrm>
        </p:spPr>
        <p:txBody>
          <a:bodyPr lIns="108855" rIns="108855"/>
          <a:lstStyle>
            <a:lvl1pPr marL="0" marR="152397" indent="0" algn="r">
              <a:buNone/>
              <a:defRPr>
                <a:solidFill>
                  <a:schemeClr val="tx2"/>
                </a:solidFill>
              </a:defRPr>
            </a:lvl1pPr>
            <a:lvl2pPr marL="1088547" indent="0" algn="ctr">
              <a:buNone/>
            </a:lvl2pPr>
            <a:lvl3pPr marL="2177095" indent="0" algn="ctr">
              <a:buNone/>
            </a:lvl3pPr>
            <a:lvl4pPr marL="3265642" indent="0" algn="ctr">
              <a:buNone/>
            </a:lvl4pPr>
            <a:lvl5pPr marL="4354190" indent="0" algn="ctr">
              <a:buNone/>
            </a:lvl5pPr>
            <a:lvl6pPr marL="5442737" indent="0" algn="ctr">
              <a:buNone/>
            </a:lvl6pPr>
            <a:lvl7pPr marL="6531285" indent="0" algn="ctr">
              <a:buNone/>
            </a:lvl7pPr>
            <a:lvl8pPr marL="7619832" indent="0" algn="ctr">
              <a:buNone/>
            </a:lvl8pPr>
            <a:lvl9pPr marL="870838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10039" y="9906000"/>
            <a:ext cx="24394040" cy="3824176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6/9/2022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9200" y="2962659"/>
            <a:ext cx="21945600" cy="877214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8250701" y="549281"/>
            <a:ext cx="4739920" cy="11185522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9200" y="549282"/>
            <a:ext cx="16865600" cy="1118552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Auteur et date</a:t>
            </a:r>
          </a:p>
        </p:txBody>
      </p:sp>
      <p:sp>
        <p:nvSpPr>
          <p:cNvPr id="1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Titre de la présentation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Déclaration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43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6336" y="2119424"/>
            <a:ext cx="20726400" cy="3657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114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568" y="5863424"/>
            <a:ext cx="12192000" cy="2909776"/>
          </a:xfrm>
        </p:spPr>
        <p:txBody>
          <a:bodyPr lIns="217709" rIns="217709" anchor="t"/>
          <a:lstStyle>
            <a:lvl1pPr marL="0" indent="0" algn="l">
              <a:buNone/>
              <a:defRPr sz="5500">
                <a:solidFill>
                  <a:schemeClr val="tx1"/>
                </a:solidFill>
              </a:defRPr>
            </a:lvl1pPr>
            <a:lvl2pPr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9697813" y="6010944"/>
            <a:ext cx="487680" cy="4572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9200704" y="6010944"/>
            <a:ext cx="487680" cy="4572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9200" y="2962657"/>
            <a:ext cx="10769600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395200" y="2962657"/>
            <a:ext cx="10769600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21945600" cy="2286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9200" y="10820400"/>
            <a:ext cx="10773835" cy="1524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435419" anchor="ctr"/>
          <a:lstStyle>
            <a:lvl1pPr marL="0" indent="0">
              <a:buNone/>
              <a:defRPr sz="5700" b="0">
                <a:solidFill>
                  <a:schemeClr val="bg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2386737" y="10820400"/>
            <a:ext cx="10778067" cy="1524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435419" anchor="ctr"/>
          <a:lstStyle>
            <a:lvl1pPr marL="0" indent="0">
              <a:buNone/>
              <a:defRPr sz="5700" b="0">
                <a:solidFill>
                  <a:schemeClr val="bg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1219200" y="2888589"/>
            <a:ext cx="10773835" cy="788352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2386735" y="2888589"/>
            <a:ext cx="10778067" cy="788352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8400" y="9753600"/>
            <a:ext cx="19951403" cy="9144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60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785600" y="10710204"/>
            <a:ext cx="10598912" cy="1828800"/>
          </a:xfrm>
        </p:spPr>
        <p:txBody>
          <a:bodyPr/>
          <a:lstStyle>
            <a:lvl1pPr marL="0" indent="0" algn="r">
              <a:buNone/>
              <a:defRPr sz="3800"/>
            </a:lvl1pPr>
            <a:lvl2pPr>
              <a:buNone/>
              <a:defRPr sz="2900"/>
            </a:lvl2pPr>
            <a:lvl3pPr>
              <a:buNone/>
              <a:defRPr sz="2400"/>
            </a:lvl3pPr>
            <a:lvl4pPr>
              <a:buNone/>
              <a:defRPr sz="2100"/>
            </a:lvl4pPr>
            <a:lvl5pPr>
              <a:buNone/>
              <a:defRPr sz="21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438400" y="548640"/>
            <a:ext cx="19946112" cy="9144000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7938752" y="12815888"/>
            <a:ext cx="5120640" cy="73152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3285" y="10886804"/>
            <a:ext cx="19100800" cy="1296464"/>
          </a:xfrm>
          <a:noFill/>
        </p:spPr>
        <p:txBody>
          <a:bodyPr lIns="217709" tIns="0" rIns="217709" anchor="t"/>
          <a:lstStyle>
            <a:lvl1pPr marL="0" marR="43542" indent="0" algn="r">
              <a:buNone/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09600" y="379936"/>
            <a:ext cx="23164800" cy="87782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76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6/9/2022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680193" y="12815889"/>
            <a:ext cx="6268483" cy="730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9730244"/>
            <a:ext cx="21534485" cy="112534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71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1331395" y="11889872"/>
            <a:ext cx="13174997" cy="18421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7709" tIns="108855" rIns="217709" bIns="108855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1295246" y="11878022"/>
            <a:ext cx="9841203" cy="1866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7709" tIns="108855" rIns="217709" bIns="10885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16112" y="11582506"/>
            <a:ext cx="9072837" cy="2161736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217709" tIns="108855" rIns="217709" bIns="10885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24631" y="11575477"/>
            <a:ext cx="9081357" cy="216876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23104299" y="9976880"/>
            <a:ext cx="487680" cy="4572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22607189" y="9976880"/>
            <a:ext cx="487680" cy="4572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1331395" y="11889872"/>
            <a:ext cx="13174997" cy="18421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7709" tIns="108855" rIns="217709" bIns="10885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1295246" y="11878022"/>
            <a:ext cx="9841203" cy="1866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7709" tIns="108855" rIns="217709" bIns="10885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16112" y="11582506"/>
            <a:ext cx="9072837" cy="2161736"/>
          </a:xfrm>
          <a:prstGeom prst="rtTriangle">
            <a:avLst/>
          </a:prstGeom>
          <a:blipFill>
            <a:blip r:embed="rId17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217709" tIns="108855" rIns="217709" bIns="10885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24631" y="11575477"/>
            <a:ext cx="9081357" cy="216876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</p:spPr>
        <p:txBody>
          <a:bodyPr vert="horz" lIns="217709" tIns="108855" rIns="217709" bIns="108855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1219200" y="2962657"/>
            <a:ext cx="21945600" cy="9051926"/>
          </a:xfrm>
          <a:prstGeom prst="rect">
            <a:avLst/>
          </a:prstGeom>
        </p:spPr>
        <p:txBody>
          <a:bodyPr vert="horz" lIns="217709" tIns="108855" rIns="217709" bIns="108855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17938752" y="12815888"/>
            <a:ext cx="5120640" cy="731520"/>
          </a:xfrm>
          <a:prstGeom prst="rect">
            <a:avLst/>
          </a:prstGeom>
        </p:spPr>
        <p:txBody>
          <a:bodyPr vert="horz" lIns="217709" tIns="108855" rIns="217709" bIns="108855" anchor="b"/>
          <a:lstStyle>
            <a:lvl1pPr algn="l" eaLnBrk="1" latinLnBrk="0" hangingPunct="1">
              <a:defRPr kumimoji="0" sz="24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6/9/2022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11680193" y="12815889"/>
            <a:ext cx="6268483" cy="730250"/>
          </a:xfrm>
          <a:prstGeom prst="rect">
            <a:avLst/>
          </a:prstGeom>
        </p:spPr>
        <p:txBody>
          <a:bodyPr vert="horz" lIns="217709" tIns="108855" rIns="217709" bIns="108855" anchor="b"/>
          <a:lstStyle>
            <a:lvl1pPr algn="r" eaLnBrk="1" latinLnBrk="0" hangingPunct="1">
              <a:defRPr kumimoji="0" sz="24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2400" dirty="0">
              <a:solidFill>
                <a:schemeClr val="tx1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23059392" y="12815889"/>
            <a:ext cx="975360" cy="730250"/>
          </a:xfrm>
          <a:prstGeom prst="rect">
            <a:avLst/>
          </a:prstGeom>
        </p:spPr>
        <p:txBody>
          <a:bodyPr vert="horz" lIns="217709" tIns="108855" rIns="217709" bIns="108855" anchor="b"/>
          <a:lstStyle>
            <a:lvl1pPr algn="r" eaLnBrk="1" latinLnBrk="0" hangingPunct="1">
              <a:defRPr kumimoji="0" sz="2400" b="0">
                <a:solidFill>
                  <a:schemeClr val="tx1"/>
                </a:solidFill>
              </a:defRPr>
            </a:lvl1pPr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rtl="0" eaLnBrk="1" latinLnBrk="0" hangingPunct="1">
        <a:spcBef>
          <a:spcPct val="0"/>
        </a:spcBef>
        <a:buNone/>
        <a:defRPr kumimoji="0" sz="9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870838" indent="-609587" algn="l" rtl="0" eaLnBrk="1" latinLnBrk="0" hangingPunct="1">
        <a:spcBef>
          <a:spcPts val="952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0425" indent="-544274" algn="l" rtl="0" eaLnBrk="1" latinLnBrk="0" hangingPunct="1">
        <a:spcBef>
          <a:spcPts val="771"/>
        </a:spcBef>
        <a:buClr>
          <a:schemeClr val="accent1"/>
        </a:buClr>
        <a:buFont typeface="Verdana"/>
        <a:buChar char="◦"/>
        <a:defRPr kumimoji="0"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046469" indent="-544274" algn="l" rtl="0" eaLnBrk="1" latinLnBrk="0" hangingPunct="1">
        <a:spcBef>
          <a:spcPts val="833"/>
        </a:spcBef>
        <a:buClr>
          <a:schemeClr val="accent2"/>
        </a:buClr>
        <a:buSzPct val="100000"/>
        <a:buFont typeface="Wingdings 2"/>
        <a:buChar char=""/>
        <a:defRPr kumimoji="0"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2721369" indent="-544274" algn="l" rtl="0" eaLnBrk="1" latinLnBrk="0" hangingPunct="1">
        <a:spcBef>
          <a:spcPts val="833"/>
        </a:spcBef>
        <a:buClr>
          <a:schemeClr val="accent2"/>
        </a:buClr>
        <a:buFont typeface="Wingdings 2"/>
        <a:buChar char=""/>
        <a:defRPr kumimoji="0"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42" indent="-544274" algn="l" rtl="0" eaLnBrk="1" latinLnBrk="0" hangingPunct="1">
        <a:spcBef>
          <a:spcPts val="833"/>
        </a:spcBef>
        <a:buClr>
          <a:schemeClr val="accent2"/>
        </a:buClr>
        <a:buFont typeface="Wingdings 2"/>
        <a:buChar char="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916" indent="-544274" algn="l" rtl="0" eaLnBrk="1" latinLnBrk="0" hangingPunct="1">
        <a:spcBef>
          <a:spcPts val="833"/>
        </a:spcBef>
        <a:buClr>
          <a:schemeClr val="accent3"/>
        </a:buClr>
        <a:buFont typeface="Wingdings 2"/>
        <a:buChar char="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190" indent="-544274" algn="l" rtl="0" eaLnBrk="1" latinLnBrk="0" hangingPunct="1">
        <a:spcBef>
          <a:spcPts val="833"/>
        </a:spcBef>
        <a:buClr>
          <a:schemeClr val="accent3"/>
        </a:buClr>
        <a:buFont typeface="Wingdings 2"/>
        <a:buChar char="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464" indent="-544274" algn="l" rtl="0" eaLnBrk="1" latinLnBrk="0" hangingPunct="1">
        <a:spcBef>
          <a:spcPts val="833"/>
        </a:spcBef>
        <a:buClr>
          <a:schemeClr val="accent3"/>
        </a:buClr>
        <a:buFont typeface="Wingdings 2"/>
        <a:buChar char="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2737" indent="-544274" algn="l" rtl="0" eaLnBrk="1" latinLnBrk="0" hangingPunct="1">
        <a:spcBef>
          <a:spcPts val="833"/>
        </a:spcBef>
        <a:buClr>
          <a:schemeClr val="accent3"/>
        </a:buClr>
        <a:buFont typeface="Wingdings 2"/>
        <a:buChar char=""/>
        <a:defRPr kumimoji="0" sz="3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0885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1770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32656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43541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54427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65312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76198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87083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11" Type="http://schemas.openxmlformats.org/officeDocument/2006/relationships/image" Target="../media/image38.jpe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vue 2"/>
          <p:cNvSpPr txBox="1">
            <a:spLocks noGrp="1"/>
          </p:cNvSpPr>
          <p:nvPr>
            <p:ph type="body" sz="quarter" idx="21"/>
          </p:nvPr>
        </p:nvSpPr>
        <p:spPr>
          <a:xfrm>
            <a:off x="1201342" y="8988490"/>
            <a:ext cx="21971001" cy="1905001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Bahnschrift Light" pitchFamily="34" charset="0"/>
              </a:rPr>
              <a:t>Revue </a:t>
            </a:r>
            <a:r>
              <a:rPr lang="fr-FR" dirty="0" smtClean="0">
                <a:latin typeface="Bahnschrift Light" pitchFamily="34" charset="0"/>
              </a:rPr>
              <a:t>3</a:t>
            </a:r>
            <a:endParaRPr dirty="0">
              <a:latin typeface="Bahnschrift Light" pitchFamily="34" charset="0"/>
            </a:endParaRPr>
          </a:p>
        </p:txBody>
      </p:sp>
      <p:sp>
        <p:nvSpPr>
          <p:cNvPr id="152" name="Cirpark Modbus :…"/>
          <p:cNvSpPr txBox="1">
            <a:spLocks noGrp="1"/>
          </p:cNvSpPr>
          <p:nvPr>
            <p:ph type="title"/>
          </p:nvPr>
        </p:nvSpPr>
        <p:spPr>
          <a:xfrm>
            <a:off x="888996" y="4340290"/>
            <a:ext cx="19126201" cy="4648201"/>
          </a:xfrm>
          <a:prstGeom prst="rect">
            <a:avLst/>
          </a:prstGeom>
        </p:spPr>
        <p:txBody>
          <a:bodyPr/>
          <a:lstStyle/>
          <a:p>
            <a:pPr>
              <a:defRPr sz="10600" spc="-211"/>
            </a:pPr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Cirpark</a:t>
            </a:r>
            <a:r>
              <a:rPr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</a:t>
            </a:r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Modbus</a:t>
            </a:r>
            <a:r>
              <a:rPr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: </a:t>
            </a:r>
          </a:p>
          <a:p>
            <a:pPr>
              <a:defRPr sz="10600" spc="-211"/>
            </a:pPr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Gestion</a:t>
            </a:r>
            <a:r>
              <a:rPr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d'un parking </a:t>
            </a:r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privé</a:t>
            </a:r>
            <a:endParaRPr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151" name="BHAVSAR Rashmi                     Lycée Louis Armand, 2022"/>
          <p:cNvSpPr txBox="1">
            <a:spLocks noGrp="1"/>
          </p:cNvSpPr>
          <p:nvPr>
            <p:ph type="body" sz="quarter" idx="1"/>
          </p:nvPr>
        </p:nvSpPr>
        <p:spPr>
          <a:xfrm>
            <a:off x="1201342" y="10497615"/>
            <a:ext cx="21971001" cy="118492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BHAVSAR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Aakash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									    </a:t>
            </a:r>
            <a:r>
              <a:rPr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Lycée</a:t>
            </a:r>
            <a:r>
              <a:rPr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Louis Armand, 2022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 cstate="print">
            <a:alphaModFix amt="92000"/>
            <a:extLst/>
          </a:blip>
          <a:stretch>
            <a:fillRect/>
          </a:stretch>
        </p:blipFill>
        <p:spPr>
          <a:xfrm>
            <a:off x="13639800" y="850900"/>
            <a:ext cx="9753600" cy="5486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rtie Physique"/>
          <p:cNvSpPr txBox="1">
            <a:spLocks/>
          </p:cNvSpPr>
          <p:nvPr/>
        </p:nvSpPr>
        <p:spPr>
          <a:xfrm>
            <a:off x="778396" y="355600"/>
            <a:ext cx="10477500" cy="1435100"/>
          </a:xfrm>
          <a:prstGeom prst="rect">
            <a:avLst/>
          </a:prstGeom>
        </p:spPr>
        <p:txBody>
          <a:bodyPr vert="horz" lIns="217709" tIns="108855" rIns="217709" bIns="108855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80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P</a:t>
            </a:r>
            <a:r>
              <a:rPr kumimoji="0" lang="fr-FR" sz="98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artie </a:t>
            </a:r>
            <a:r>
              <a:rPr kumimoji="0" lang="fr-FR" sz="980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P</a:t>
            </a:r>
            <a:r>
              <a:rPr kumimoji="0" lang="fr-FR" sz="98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hysique</a:t>
            </a:r>
            <a:endParaRPr kumimoji="0" lang="fr-FR" sz="98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Bahnschrift Light" pitchFamily="34" charset="0"/>
              <a:ea typeface="+mj-ea"/>
              <a:cs typeface="+mj-cs"/>
            </a:endParaRPr>
          </a:p>
        </p:txBody>
      </p:sp>
      <p:sp>
        <p:nvSpPr>
          <p:cNvPr id="30" name="Décodage des trames du capteur"/>
          <p:cNvSpPr txBox="1"/>
          <p:nvPr/>
        </p:nvSpPr>
        <p:spPr>
          <a:xfrm>
            <a:off x="958752" y="1521430"/>
            <a:ext cx="1430020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Décodage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des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trames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du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capteur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</a:t>
            </a:r>
          </a:p>
        </p:txBody>
      </p:sp>
      <p:pic>
        <p:nvPicPr>
          <p:cNvPr id="31" name="Google Shape;256;p29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046984" y="6641976"/>
            <a:ext cx="18246255" cy="525658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54;p29"/>
          <p:cNvSpPr txBox="1"/>
          <p:nvPr/>
        </p:nvSpPr>
        <p:spPr>
          <a:xfrm>
            <a:off x="6863408" y="4853361"/>
            <a:ext cx="4536504" cy="100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4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1C + 27 + 10 = 53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35" name="Google Shape;255;p29"/>
          <p:cNvSpPr txBox="1"/>
          <p:nvPr/>
        </p:nvSpPr>
        <p:spPr>
          <a:xfrm>
            <a:off x="13056096" y="4853361"/>
            <a:ext cx="4536504" cy="100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4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1C + 27 + 01 = 44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36" name="01"/>
          <p:cNvSpPr txBox="1">
            <a:spLocks noGrp="1"/>
          </p:cNvSpPr>
          <p:nvPr>
            <p:ph type="sldNum" sz="quarter" idx="2"/>
          </p:nvPr>
        </p:nvSpPr>
        <p:spPr>
          <a:xfrm>
            <a:off x="11831960" y="12834664"/>
            <a:ext cx="906541" cy="620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10</a:t>
            </a:fld>
            <a:endParaRPr dirty="0"/>
          </a:p>
        </p:txBody>
      </p:sp>
      <p:sp>
        <p:nvSpPr>
          <p:cNvPr id="40" name="Rounded Rectangle"/>
          <p:cNvSpPr/>
          <p:nvPr/>
        </p:nvSpPr>
        <p:spPr>
          <a:xfrm>
            <a:off x="8303568" y="3329608"/>
            <a:ext cx="6768752" cy="1224136"/>
          </a:xfrm>
          <a:prstGeom prst="roundRect">
            <a:avLst>
              <a:gd name="adj" fmla="val 8065"/>
            </a:avLst>
          </a:prstGeom>
          <a:solidFill>
            <a:srgbClr val="000000"/>
          </a:solidFill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" name="1c 27 85 c8 =&gt; 1c 27 00 06 00 1d 96"/>
          <p:cNvSpPr txBox="1"/>
          <p:nvPr/>
        </p:nvSpPr>
        <p:spPr>
          <a:xfrm>
            <a:off x="9116931" y="3721404"/>
            <a:ext cx="6963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lang="fr-FR" sz="2400" b="1" dirty="0" smtClean="0"/>
              <a:t>1c 27 10 53 =&gt; 1c 27 01 </a:t>
            </a:r>
            <a:r>
              <a:rPr lang="fr-FR" sz="2400" b="1" dirty="0" err="1" smtClean="0"/>
              <a:t>bb</a:t>
            </a:r>
            <a:endParaRPr lang="fr-FR" sz="2400" b="1" dirty="0"/>
          </a:p>
        </p:txBody>
      </p:sp>
      <p:cxnSp>
        <p:nvCxnSpPr>
          <p:cNvPr id="43" name="Connecteur droit 42"/>
          <p:cNvCxnSpPr/>
          <p:nvPr/>
        </p:nvCxnSpPr>
        <p:spPr>
          <a:xfrm>
            <a:off x="12119992" y="4769768"/>
            <a:ext cx="0" cy="144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"/>
          <p:cNvSpPr txBox="1">
            <a:spLocks noGrp="1"/>
          </p:cNvSpPr>
          <p:nvPr>
            <p:ph type="sldNum" sz="quarter" idx="2"/>
          </p:nvPr>
        </p:nvSpPr>
        <p:spPr>
          <a:xfrm>
            <a:off x="11831960" y="12834664"/>
            <a:ext cx="906541" cy="620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11</a:t>
            </a:fld>
            <a:endParaRPr dirty="0"/>
          </a:p>
        </p:txBody>
      </p:sp>
      <p:sp>
        <p:nvSpPr>
          <p:cNvPr id="382" name="Tâche personnelle"/>
          <p:cNvSpPr txBox="1">
            <a:spLocks noGrp="1"/>
          </p:cNvSpPr>
          <p:nvPr>
            <p:ph type="title" idx="4294967295"/>
          </p:nvPr>
        </p:nvSpPr>
        <p:spPr>
          <a:xfrm>
            <a:off x="778396" y="305272"/>
            <a:ext cx="10477500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T</a:t>
            </a:r>
            <a:r>
              <a:rPr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âche</a:t>
            </a:r>
            <a:r>
              <a:rPr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</a:t>
            </a:r>
            <a:r>
              <a:rPr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personnelle</a:t>
            </a:r>
            <a:endParaRPr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383" name="Etude protocole engine de cirpark…"/>
          <p:cNvSpPr txBox="1"/>
          <p:nvPr/>
        </p:nvSpPr>
        <p:spPr>
          <a:xfrm>
            <a:off x="13188872" y="296406"/>
            <a:ext cx="792685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Étudier l’API HTTP pour connaitre les info des capteurs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Création du site web pour l’état des places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Affichage des statistiques de fréquentation de la clientèle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0800" y="1817440"/>
            <a:ext cx="21653417" cy="1101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ccolade fermante 7"/>
          <p:cNvSpPr/>
          <p:nvPr/>
        </p:nvSpPr>
        <p:spPr>
          <a:xfrm>
            <a:off x="6215336" y="2753544"/>
            <a:ext cx="360040" cy="576064"/>
          </a:xfrm>
          <a:prstGeom prst="righ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Accolade fermante 9"/>
          <p:cNvSpPr/>
          <p:nvPr/>
        </p:nvSpPr>
        <p:spPr>
          <a:xfrm>
            <a:off x="17232560" y="6858000"/>
            <a:ext cx="504056" cy="1872208"/>
          </a:xfrm>
          <a:prstGeom prst="righ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901626" y="2825552"/>
            <a:ext cx="24558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2">
                    <a:lumMod val="90000"/>
                  </a:schemeClr>
                </a:solidFill>
              </a:rPr>
              <a:t>Menu déroulant</a:t>
            </a:r>
            <a:endParaRPr kumimoji="0" lang="fr-FR" sz="2400" b="1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096656" y="7538204"/>
            <a:ext cx="26818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Tableau &lt; table</a:t>
            </a:r>
            <a:r>
              <a:rPr kumimoji="0" lang="fr-FR" sz="2400" b="1" i="0" u="none" strike="noStrike" cap="none" spc="0" normalizeH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fr-FR" sz="24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&gt; 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Etude protocole engine de cirpark…"/>
          <p:cNvSpPr txBox="1"/>
          <p:nvPr/>
        </p:nvSpPr>
        <p:spPr>
          <a:xfrm>
            <a:off x="13188872" y="296406"/>
            <a:ext cx="773448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Étudier l’API HTTP pour connaitre les info des capteurs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Création du site web pour l’état des places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Affichage des statistique de fréquentation de la clientèle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904" y="2897560"/>
            <a:ext cx="18588075" cy="9761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necteur droit avec flèche 7"/>
          <p:cNvCxnSpPr/>
          <p:nvPr/>
        </p:nvCxnSpPr>
        <p:spPr>
          <a:xfrm>
            <a:off x="3407024" y="5921896"/>
            <a:ext cx="3888432" cy="1656184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42728" y="5273824"/>
            <a:ext cx="2952328" cy="1579920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chemeClr val="bg2">
                    <a:lumMod val="10000"/>
                  </a:schemeClr>
                </a:solidFill>
              </a:rPr>
              <a:t>État actuellement occupé  </a:t>
            </a:r>
            <a:endParaRPr kumimoji="0" lang="fr-FR" sz="3200" b="1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51516" y="5000612"/>
            <a:ext cx="1370432" cy="137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64626" y="8072446"/>
            <a:ext cx="1304365" cy="12914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22200730" y="5417840"/>
            <a:ext cx="22096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tx1"/>
                </a:solidFill>
              </a:rPr>
              <a:t>: Occupé  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2056714" y="8442176"/>
            <a:ext cx="22096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tx1"/>
                </a:solidFill>
              </a:rPr>
              <a:t>: Libre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Tâche personnelle"/>
          <p:cNvSpPr txBox="1">
            <a:spLocks/>
          </p:cNvSpPr>
          <p:nvPr/>
        </p:nvSpPr>
        <p:spPr>
          <a:xfrm>
            <a:off x="778396" y="406400"/>
            <a:ext cx="10477500" cy="1435100"/>
          </a:xfrm>
          <a:prstGeom prst="rect">
            <a:avLst/>
          </a:prstGeom>
        </p:spPr>
        <p:txBody>
          <a:bodyPr vert="horz" lIns="217709" tIns="108855" rIns="217709" bIns="108855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80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T</a:t>
            </a:r>
            <a:r>
              <a:rPr kumimoji="0" lang="fr-FR" sz="98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âche personnelle</a:t>
            </a:r>
            <a:endParaRPr kumimoji="0" lang="fr-FR" sz="98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Bahnschrift Light" pitchFamily="34" charset="0"/>
              <a:ea typeface="+mj-ea"/>
              <a:cs typeface="+mj-cs"/>
            </a:endParaRPr>
          </a:p>
        </p:txBody>
      </p:sp>
      <p:sp>
        <p:nvSpPr>
          <p:cNvPr id="15" name="01"/>
          <p:cNvSpPr txBox="1">
            <a:spLocks noGrp="1"/>
          </p:cNvSpPr>
          <p:nvPr>
            <p:ph type="sldNum" sz="quarter" idx="2"/>
          </p:nvPr>
        </p:nvSpPr>
        <p:spPr>
          <a:xfrm>
            <a:off x="11831960" y="12834664"/>
            <a:ext cx="906541" cy="620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12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Etude protocole engine de cirpark…"/>
          <p:cNvSpPr txBox="1"/>
          <p:nvPr/>
        </p:nvSpPr>
        <p:spPr>
          <a:xfrm>
            <a:off x="13188872" y="296406"/>
            <a:ext cx="792685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Étudier l’API HTTP pour connaitre les info des capteurs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Création du site web pour l’état des places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Affichage </a:t>
            </a:r>
            <a:r>
              <a:rPr lang="fr-FR" smtClean="0">
                <a:solidFill>
                  <a:srgbClr val="FFFFFF"/>
                </a:solidFill>
              </a:rPr>
              <a:t>des statistiques </a:t>
            </a:r>
            <a:r>
              <a:rPr lang="fr-FR" dirty="0" smtClean="0">
                <a:solidFill>
                  <a:srgbClr val="FFFFFF"/>
                </a:solidFill>
              </a:rPr>
              <a:t>de fréquentation de la clientèle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738" y="3357538"/>
            <a:ext cx="21327764" cy="84587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âche personnelle"/>
          <p:cNvSpPr txBox="1">
            <a:spLocks/>
          </p:cNvSpPr>
          <p:nvPr/>
        </p:nvSpPr>
        <p:spPr>
          <a:xfrm>
            <a:off x="778396" y="406400"/>
            <a:ext cx="10477500" cy="1435100"/>
          </a:xfrm>
          <a:prstGeom prst="rect">
            <a:avLst/>
          </a:prstGeom>
        </p:spPr>
        <p:txBody>
          <a:bodyPr vert="horz" lIns="217709" tIns="108855" rIns="217709" bIns="108855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80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T</a:t>
            </a:r>
            <a:r>
              <a:rPr kumimoji="0" lang="fr-FR" sz="98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âche personnelle</a:t>
            </a:r>
            <a:endParaRPr kumimoji="0" lang="fr-FR" sz="98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Bahnschrift Light" pitchFamily="34" charset="0"/>
              <a:ea typeface="+mj-ea"/>
              <a:cs typeface="+mj-cs"/>
            </a:endParaRPr>
          </a:p>
        </p:txBody>
      </p:sp>
      <p:sp>
        <p:nvSpPr>
          <p:cNvPr id="8" name="01"/>
          <p:cNvSpPr txBox="1">
            <a:spLocks noGrp="1"/>
          </p:cNvSpPr>
          <p:nvPr>
            <p:ph type="sldNum" sz="quarter" idx="2"/>
          </p:nvPr>
        </p:nvSpPr>
        <p:spPr>
          <a:xfrm>
            <a:off x="11831960" y="12834664"/>
            <a:ext cx="906541" cy="620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13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Etude protocole engine de cirpark…"/>
          <p:cNvSpPr txBox="1"/>
          <p:nvPr/>
        </p:nvSpPr>
        <p:spPr>
          <a:xfrm>
            <a:off x="13188872" y="296406"/>
            <a:ext cx="792685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Étudier l’API HTTP pour connaitre les info des capteurs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Création du site web pour l’état des places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Affichage </a:t>
            </a:r>
            <a:r>
              <a:rPr lang="fr-FR" smtClean="0">
                <a:solidFill>
                  <a:srgbClr val="FFFFFF"/>
                </a:solidFill>
              </a:rPr>
              <a:t>des statistiques </a:t>
            </a:r>
            <a:r>
              <a:rPr lang="fr-FR" dirty="0" smtClean="0">
                <a:solidFill>
                  <a:srgbClr val="FFFFFF"/>
                </a:solidFill>
              </a:rPr>
              <a:t>de fréquentation de la clientèle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402" y="2214530"/>
            <a:ext cx="15024446" cy="10044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âche personnelle"/>
          <p:cNvSpPr txBox="1">
            <a:spLocks/>
          </p:cNvSpPr>
          <p:nvPr/>
        </p:nvSpPr>
        <p:spPr>
          <a:xfrm>
            <a:off x="778396" y="406400"/>
            <a:ext cx="10477500" cy="1435100"/>
          </a:xfrm>
          <a:prstGeom prst="rect">
            <a:avLst/>
          </a:prstGeom>
        </p:spPr>
        <p:txBody>
          <a:bodyPr vert="horz" lIns="217709" tIns="108855" rIns="217709" bIns="108855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80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T</a:t>
            </a:r>
            <a:r>
              <a:rPr kumimoji="0" lang="fr-FR" sz="98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âche personnelle</a:t>
            </a:r>
            <a:endParaRPr kumimoji="0" lang="fr-FR" sz="98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Bahnschrift Light" pitchFamily="34" charset="0"/>
              <a:ea typeface="+mj-ea"/>
              <a:cs typeface="+mj-cs"/>
            </a:endParaRPr>
          </a:p>
        </p:txBody>
      </p:sp>
      <p:sp>
        <p:nvSpPr>
          <p:cNvPr id="7" name="01"/>
          <p:cNvSpPr txBox="1">
            <a:spLocks noGrp="1"/>
          </p:cNvSpPr>
          <p:nvPr>
            <p:ph type="sldNum" sz="quarter" idx="2"/>
          </p:nvPr>
        </p:nvSpPr>
        <p:spPr>
          <a:xfrm>
            <a:off x="11831960" y="12834664"/>
            <a:ext cx="906541" cy="620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14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Etude protocole engine de cirpark…"/>
          <p:cNvSpPr txBox="1"/>
          <p:nvPr/>
        </p:nvSpPr>
        <p:spPr>
          <a:xfrm>
            <a:off x="13188872" y="296406"/>
            <a:ext cx="792685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Étudier l’API HTTP pour connaitre les info des capteurs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Création du site web pour l’état des places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Affichage </a:t>
            </a:r>
            <a:r>
              <a:rPr lang="fr-FR" smtClean="0">
                <a:solidFill>
                  <a:srgbClr val="FFFFFF"/>
                </a:solidFill>
              </a:rPr>
              <a:t>des statistiques </a:t>
            </a:r>
            <a:r>
              <a:rPr lang="fr-FR" dirty="0" smtClean="0">
                <a:solidFill>
                  <a:srgbClr val="FFFFFF"/>
                </a:solidFill>
              </a:rPr>
              <a:t>de fréquentation de la clientèle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14" y="2285968"/>
            <a:ext cx="20917077" cy="6572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3556" y="10674424"/>
            <a:ext cx="1914776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Connecteur droit avec flèche 16"/>
          <p:cNvCxnSpPr/>
          <p:nvPr/>
        </p:nvCxnSpPr>
        <p:spPr>
          <a:xfrm rot="5400000">
            <a:off x="11156943" y="10036991"/>
            <a:ext cx="1928032" cy="794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âche personnelle"/>
          <p:cNvSpPr txBox="1">
            <a:spLocks/>
          </p:cNvSpPr>
          <p:nvPr/>
        </p:nvSpPr>
        <p:spPr>
          <a:xfrm>
            <a:off x="778396" y="406400"/>
            <a:ext cx="10477500" cy="1435100"/>
          </a:xfrm>
          <a:prstGeom prst="rect">
            <a:avLst/>
          </a:prstGeom>
        </p:spPr>
        <p:txBody>
          <a:bodyPr vert="horz" lIns="217709" tIns="108855" rIns="217709" bIns="108855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80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T</a:t>
            </a:r>
            <a:r>
              <a:rPr kumimoji="0" lang="fr-FR" sz="98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âche personnelle</a:t>
            </a:r>
            <a:endParaRPr kumimoji="0" lang="fr-FR" sz="98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Bahnschrift Light" pitchFamily="34" charset="0"/>
              <a:ea typeface="+mj-ea"/>
              <a:cs typeface="+mj-cs"/>
            </a:endParaRPr>
          </a:p>
        </p:txBody>
      </p:sp>
      <p:sp>
        <p:nvSpPr>
          <p:cNvPr id="10" name="01"/>
          <p:cNvSpPr txBox="1">
            <a:spLocks noGrp="1"/>
          </p:cNvSpPr>
          <p:nvPr>
            <p:ph type="sldNum" sz="quarter" idx="2"/>
          </p:nvPr>
        </p:nvSpPr>
        <p:spPr>
          <a:xfrm>
            <a:off x="11831960" y="12834664"/>
            <a:ext cx="906541" cy="620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15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onclusion"/>
          <p:cNvSpPr txBox="1">
            <a:spLocks noGrp="1"/>
          </p:cNvSpPr>
          <p:nvPr>
            <p:ph type="title" idx="4294967295"/>
          </p:nvPr>
        </p:nvSpPr>
        <p:spPr>
          <a:xfrm>
            <a:off x="850404" y="317500"/>
            <a:ext cx="10477500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Conclusion</a:t>
            </a:r>
          </a:p>
        </p:txBody>
      </p:sp>
      <p:sp>
        <p:nvSpPr>
          <p:cNvPr id="436" name="Rectangle"/>
          <p:cNvSpPr/>
          <p:nvPr/>
        </p:nvSpPr>
        <p:spPr>
          <a:xfrm>
            <a:off x="609600" y="2177480"/>
            <a:ext cx="11391900" cy="5003800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7" name="Rectangle"/>
          <p:cNvSpPr/>
          <p:nvPr/>
        </p:nvSpPr>
        <p:spPr>
          <a:xfrm>
            <a:off x="12306300" y="2177480"/>
            <a:ext cx="11391900" cy="5003800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8" name="Rectangle"/>
          <p:cNvSpPr/>
          <p:nvPr/>
        </p:nvSpPr>
        <p:spPr>
          <a:xfrm>
            <a:off x="609600" y="7447980"/>
            <a:ext cx="11391900" cy="50038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9" name="Rectangle"/>
          <p:cNvSpPr/>
          <p:nvPr/>
        </p:nvSpPr>
        <p:spPr>
          <a:xfrm>
            <a:off x="12306300" y="7447980"/>
            <a:ext cx="11391900" cy="5003800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0" name="En Cours"/>
          <p:cNvSpPr txBox="1"/>
          <p:nvPr/>
        </p:nvSpPr>
        <p:spPr>
          <a:xfrm>
            <a:off x="886744" y="2392719"/>
            <a:ext cx="1925207" cy="595035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 </a:t>
            </a:r>
            <a:r>
              <a:rPr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Cours</a:t>
            </a: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1" name="Terminer"/>
          <p:cNvSpPr txBox="1"/>
          <p:nvPr/>
        </p:nvSpPr>
        <p:spPr>
          <a:xfrm>
            <a:off x="12566367" y="2392719"/>
            <a:ext cx="1857881" cy="595035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Terminer</a:t>
            </a: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2" name="Problèmes rencontrés"/>
          <p:cNvSpPr txBox="1"/>
          <p:nvPr/>
        </p:nvSpPr>
        <p:spPr>
          <a:xfrm>
            <a:off x="848531" y="7739419"/>
            <a:ext cx="4430701" cy="595035"/>
          </a:xfrm>
          <a:prstGeom prst="rect">
            <a:avLst/>
          </a:prstGeom>
          <a:solidFill>
            <a:srgbClr val="FF271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Problèmes</a:t>
            </a:r>
            <a:r>
              <a:rPr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rencontrés</a:t>
            </a: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3" name="Solutions envisagés"/>
          <p:cNvSpPr txBox="1"/>
          <p:nvPr/>
        </p:nvSpPr>
        <p:spPr>
          <a:xfrm>
            <a:off x="12594486" y="7739419"/>
            <a:ext cx="4062010" cy="59503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Solutions </a:t>
            </a:r>
            <a:r>
              <a:rPr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envisagés</a:t>
            </a: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4" name="Étude du protocole Engine de Cirpark qui permet de récupérer les informations de tous les capteurs du parking"/>
          <p:cNvSpPr txBox="1"/>
          <p:nvPr/>
        </p:nvSpPr>
        <p:spPr>
          <a:xfrm>
            <a:off x="13335762" y="3360387"/>
            <a:ext cx="862330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lvl="1" indent="-304800" algn="l">
              <a:buSzPct val="123000"/>
              <a:buChar char="•"/>
            </a:pPr>
            <a:r>
              <a:rPr lang="fr-FR" sz="3200" dirty="0" smtClean="0">
                <a:solidFill>
                  <a:schemeClr val="tx1"/>
                </a:solidFill>
              </a:rPr>
              <a:t>Interface web d’accueil</a:t>
            </a:r>
          </a:p>
          <a:p>
            <a:pPr marL="914400" lvl="1" indent="-304800" algn="l">
              <a:buSzPct val="123000"/>
              <a:buChar char="•"/>
            </a:pPr>
            <a:r>
              <a:rPr lang="fr-FR" sz="3200" dirty="0" smtClean="0">
                <a:solidFill>
                  <a:schemeClr val="tx1"/>
                </a:solidFill>
              </a:rPr>
              <a:t>Page avec l’état des places du parking </a:t>
            </a:r>
          </a:p>
        </p:txBody>
      </p:sp>
      <p:sp>
        <p:nvSpPr>
          <p:cNvPr id="445" name="Création d'une application graphique permettant d'ajouter et de simuler des capteurs de parking selon le protocole Cirpark"/>
          <p:cNvSpPr txBox="1"/>
          <p:nvPr/>
        </p:nvSpPr>
        <p:spPr>
          <a:xfrm>
            <a:off x="1790700" y="3230965"/>
            <a:ext cx="8623300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lvl="1" indent="-304800" algn="l">
              <a:buSzPct val="123000"/>
              <a:buChar char="•"/>
              <a:defRPr>
                <a:solidFill>
                  <a:srgbClr val="929292"/>
                </a:solidFill>
              </a:defRPr>
            </a:pPr>
            <a:r>
              <a:rPr lang="fr-FR" sz="3200" dirty="0" smtClean="0">
                <a:solidFill>
                  <a:schemeClr val="tx1"/>
                </a:solidFill>
              </a:rPr>
              <a:t>Étudier l’API HTTP fournie par l’</a:t>
            </a:r>
            <a:r>
              <a:rPr lang="fr-FR" sz="3200" dirty="0" err="1" smtClean="0">
                <a:solidFill>
                  <a:schemeClr val="tx1"/>
                </a:solidFill>
              </a:rPr>
              <a:t>Engine</a:t>
            </a:r>
            <a:r>
              <a:rPr lang="fr-FR" sz="3200" dirty="0" smtClean="0">
                <a:solidFill>
                  <a:schemeClr val="tx1"/>
                </a:solidFill>
              </a:rPr>
              <a:t> de </a:t>
            </a:r>
            <a:r>
              <a:rPr lang="fr-FR" sz="3200" dirty="0" err="1" smtClean="0">
                <a:solidFill>
                  <a:schemeClr val="tx1"/>
                </a:solidFill>
              </a:rPr>
              <a:t>Cirpark</a:t>
            </a:r>
            <a:endParaRPr lang="fr-FR" sz="3200" dirty="0" smtClean="0">
              <a:solidFill>
                <a:schemeClr val="tx1"/>
              </a:solidFill>
            </a:endParaRPr>
          </a:p>
          <a:p>
            <a:pPr marL="914400" lvl="1" indent="-304800" algn="l">
              <a:buSzPct val="123000"/>
              <a:buChar char="•"/>
              <a:defRPr>
                <a:solidFill>
                  <a:srgbClr val="929292"/>
                </a:solidFill>
              </a:defRPr>
            </a:pPr>
            <a:r>
              <a:rPr lang="fr-FR" sz="3200" dirty="0" smtClean="0">
                <a:solidFill>
                  <a:schemeClr val="tx1"/>
                </a:solidFill>
              </a:rPr>
              <a:t>Afficher les statistiques de fréquentation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446" name="Connexion en TCP avec le serveur TCP/RF…"/>
          <p:cNvSpPr txBox="1"/>
          <p:nvPr/>
        </p:nvSpPr>
        <p:spPr>
          <a:xfrm>
            <a:off x="1790700" y="8518016"/>
            <a:ext cx="862330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lvl="1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rPr lang="fr-FR" sz="3200" dirty="0" smtClean="0">
                <a:solidFill>
                  <a:schemeClr val="tx1"/>
                </a:solidFill>
              </a:rPr>
              <a:t>Transfert des fichiers dans le mini-pc</a:t>
            </a:r>
          </a:p>
          <a:p>
            <a:pPr marL="914400" lvl="1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rPr lang="fr-FR" sz="3200" dirty="0" smtClean="0">
                <a:solidFill>
                  <a:schemeClr val="tx1"/>
                </a:solidFill>
              </a:rPr>
              <a:t>Convertir la réponse XML du </a:t>
            </a:r>
            <a:r>
              <a:rPr lang="fr-FR" sz="3200" dirty="0" err="1" smtClean="0">
                <a:solidFill>
                  <a:schemeClr val="tx1"/>
                </a:solidFill>
              </a:rPr>
              <a:t>Cirpark</a:t>
            </a:r>
            <a:endParaRPr sz="3200" dirty="0">
              <a:solidFill>
                <a:schemeClr val="tx1"/>
              </a:solidFill>
            </a:endParaRPr>
          </a:p>
          <a:p>
            <a:pPr marL="914400" lvl="1" indent="-304800" algn="l">
              <a:buSzPct val="123000"/>
              <a:defRPr>
                <a:solidFill>
                  <a:srgbClr val="FFFFFF"/>
                </a:solidFill>
              </a:defRPr>
            </a:pP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447" name="Connexion en UDP avec le serveur TCP/RF…"/>
          <p:cNvSpPr txBox="1"/>
          <p:nvPr/>
        </p:nvSpPr>
        <p:spPr>
          <a:xfrm>
            <a:off x="13335000" y="8467215"/>
            <a:ext cx="862330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lvl="1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rPr lang="fr-FR" sz="3200" dirty="0" smtClean="0">
                <a:solidFill>
                  <a:schemeClr val="tx1"/>
                </a:solidFill>
              </a:rPr>
              <a:t>Utiliser un code en JavaScript pour XML (AJAX) </a:t>
            </a:r>
            <a:endParaRPr sz="3200" dirty="0" smtClean="0">
              <a:solidFill>
                <a:schemeClr val="tx1"/>
              </a:solidFill>
            </a:endParaRPr>
          </a:p>
          <a:p>
            <a:pPr marL="914400" lvl="1" indent="-304800" algn="l">
              <a:buSzPct val="123000"/>
              <a:defRPr>
                <a:solidFill>
                  <a:srgbClr val="FFFFFF"/>
                </a:solidFill>
              </a:defRPr>
            </a:pP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6" name="01"/>
          <p:cNvSpPr txBox="1">
            <a:spLocks noGrp="1"/>
          </p:cNvSpPr>
          <p:nvPr>
            <p:ph type="sldNum" sz="quarter" idx="2"/>
          </p:nvPr>
        </p:nvSpPr>
        <p:spPr>
          <a:xfrm>
            <a:off x="11831960" y="12834664"/>
            <a:ext cx="906541" cy="620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16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ommaire"/>
          <p:cNvSpPr txBox="1">
            <a:spLocks noGrp="1"/>
          </p:cNvSpPr>
          <p:nvPr>
            <p:ph type="body" sz="half" idx="1"/>
          </p:nvPr>
        </p:nvSpPr>
        <p:spPr>
          <a:xfrm>
            <a:off x="650948" y="305272"/>
            <a:ext cx="21971000" cy="184358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10600" spc="-211"/>
            </a:lvl1pPr>
          </a:lstStyle>
          <a:p>
            <a:pPr algn="l"/>
            <a:r>
              <a:rPr sz="8500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Sommaire</a:t>
            </a:r>
            <a:endParaRPr sz="8500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158" name="01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7" name="Présentation du projet…"/>
          <p:cNvSpPr/>
          <p:nvPr/>
        </p:nvSpPr>
        <p:spPr>
          <a:xfrm>
            <a:off x="4271120" y="1942658"/>
            <a:ext cx="15913768" cy="10223559"/>
          </a:xfrm>
          <a:prstGeom prst="round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marL="1409700" lvl="1" indent="-800100" algn="l" defTabSz="825500">
              <a:buSzPct val="123000"/>
              <a:buFont typeface="Wingdings" pitchFamily="2" charset="2"/>
              <a:buChar char="§"/>
              <a:defRPr sz="6300" b="1">
                <a:solidFill>
                  <a:srgbClr val="FFFFFF"/>
                </a:solidFill>
              </a:defRPr>
            </a:pPr>
            <a:r>
              <a:rPr sz="5400" dirty="0" err="1">
                <a:solidFill>
                  <a:schemeClr val="tx1"/>
                </a:solidFill>
                <a:latin typeface="Bahnschrift Light" pitchFamily="34" charset="0"/>
              </a:rPr>
              <a:t>Présentation</a:t>
            </a:r>
            <a:r>
              <a:rPr sz="5400" dirty="0">
                <a:solidFill>
                  <a:schemeClr val="tx1"/>
                </a:solidFill>
                <a:latin typeface="Bahnschrift Light" pitchFamily="34" charset="0"/>
              </a:rPr>
              <a:t> du </a:t>
            </a:r>
            <a:r>
              <a:rPr sz="5400" dirty="0" err="1">
                <a:solidFill>
                  <a:schemeClr val="tx1"/>
                </a:solidFill>
                <a:latin typeface="Bahnschrift Light" pitchFamily="34" charset="0"/>
              </a:rPr>
              <a:t>projet</a:t>
            </a:r>
            <a:endParaRPr sz="5400" dirty="0">
              <a:solidFill>
                <a:schemeClr val="tx1"/>
              </a:solidFill>
              <a:latin typeface="Bahnschrift Light" pitchFamily="34" charset="0"/>
            </a:endParaRPr>
          </a:p>
          <a:p>
            <a:pPr marL="1409700" lvl="1" indent="-800100" algn="l" defTabSz="825500">
              <a:buSzPct val="123000"/>
              <a:buFont typeface="Wingdings" pitchFamily="2" charset="2"/>
              <a:buChar char="§"/>
              <a:defRPr sz="6300" b="1">
                <a:solidFill>
                  <a:srgbClr val="FFFFFF"/>
                </a:solidFill>
              </a:defRPr>
            </a:pPr>
            <a:r>
              <a:rPr sz="5400" dirty="0" err="1">
                <a:solidFill>
                  <a:schemeClr val="tx1"/>
                </a:solidFill>
                <a:latin typeface="Bahnschrift Light" pitchFamily="34" charset="0"/>
              </a:rPr>
              <a:t>Répartition</a:t>
            </a:r>
            <a:r>
              <a:rPr sz="5400" dirty="0">
                <a:solidFill>
                  <a:schemeClr val="tx1"/>
                </a:solidFill>
                <a:latin typeface="Bahnschrift Light" pitchFamily="34" charset="0"/>
              </a:rPr>
              <a:t> des </a:t>
            </a:r>
            <a:r>
              <a:rPr sz="5400" dirty="0" err="1" smtClean="0">
                <a:solidFill>
                  <a:schemeClr val="tx1"/>
                </a:solidFill>
                <a:latin typeface="Bahnschrift Light" pitchFamily="34" charset="0"/>
              </a:rPr>
              <a:t>tâches</a:t>
            </a:r>
            <a:endParaRPr lang="fr-FR" sz="54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marL="1409700" lvl="1" indent="-800100" algn="l" defTabSz="825500">
              <a:buSzPct val="123000"/>
              <a:buFont typeface="Wingdings" pitchFamily="2" charset="2"/>
              <a:buChar char="§"/>
              <a:defRPr sz="6300" b="1">
                <a:solidFill>
                  <a:srgbClr val="FFFFFF"/>
                </a:solidFill>
              </a:defRPr>
            </a:pPr>
            <a:r>
              <a:rPr lang="fr-FR" sz="5400" dirty="0" smtClean="0">
                <a:solidFill>
                  <a:schemeClr val="tx1"/>
                </a:solidFill>
                <a:latin typeface="Bahnschrift Light" pitchFamily="34" charset="0"/>
              </a:rPr>
              <a:t>Matériels/Logiciels</a:t>
            </a:r>
          </a:p>
          <a:p>
            <a:pPr marL="1409700" lvl="1" indent="-800100" algn="l" defTabSz="825500">
              <a:buSzPct val="123000"/>
              <a:buFont typeface="Wingdings" pitchFamily="2" charset="2"/>
              <a:buChar char="§"/>
              <a:defRPr sz="6300" b="1">
                <a:solidFill>
                  <a:srgbClr val="FFFFFF"/>
                </a:solidFill>
              </a:defRPr>
            </a:pPr>
            <a:r>
              <a:rPr lang="fr-FR" sz="5400" dirty="0" smtClean="0">
                <a:solidFill>
                  <a:schemeClr val="tx1"/>
                </a:solidFill>
                <a:latin typeface="Bahnschrift Light" pitchFamily="34" charset="0"/>
              </a:rPr>
              <a:t>Diagramme de cas d’utilisation</a:t>
            </a:r>
          </a:p>
          <a:p>
            <a:pPr marL="1409700" lvl="1" indent="-800100" algn="l" defTabSz="825500">
              <a:buSzPct val="123000"/>
              <a:buFont typeface="Wingdings" pitchFamily="2" charset="2"/>
              <a:buChar char="§"/>
              <a:defRPr sz="6300" b="1">
                <a:solidFill>
                  <a:srgbClr val="FFFFFF"/>
                </a:solidFill>
              </a:defRPr>
            </a:pPr>
            <a:r>
              <a:rPr lang="fr-FR" sz="5400" dirty="0" smtClean="0">
                <a:solidFill>
                  <a:schemeClr val="tx1"/>
                </a:solidFill>
                <a:latin typeface="Bahnschrift Light" pitchFamily="34" charset="0"/>
              </a:rPr>
              <a:t>Diagramme de cas de déploiement</a:t>
            </a:r>
          </a:p>
          <a:p>
            <a:pPr marL="1409700" lvl="1" indent="-800100" algn="l" defTabSz="825500">
              <a:buSzPct val="123000"/>
              <a:buFont typeface="Wingdings" pitchFamily="2" charset="2"/>
              <a:buChar char="§"/>
              <a:defRPr sz="6300" b="1">
                <a:solidFill>
                  <a:srgbClr val="FFFFFF"/>
                </a:solidFill>
              </a:defRPr>
            </a:pPr>
            <a:r>
              <a:rPr lang="fr-FR" sz="5400" dirty="0" smtClean="0">
                <a:solidFill>
                  <a:schemeClr val="tx1"/>
                </a:solidFill>
                <a:latin typeface="Bahnschrift Light" pitchFamily="34" charset="0"/>
              </a:rPr>
              <a:t>Partie Physique</a:t>
            </a:r>
            <a:endParaRPr sz="5400" dirty="0">
              <a:solidFill>
                <a:schemeClr val="tx1"/>
              </a:solidFill>
              <a:latin typeface="Bahnschrift Light" pitchFamily="34" charset="0"/>
            </a:endParaRPr>
          </a:p>
          <a:p>
            <a:pPr marL="1409700" lvl="1" indent="-800100" algn="l" defTabSz="825500">
              <a:buSzPct val="123000"/>
              <a:buFont typeface="Wingdings" pitchFamily="2" charset="2"/>
              <a:buChar char="§"/>
              <a:defRPr sz="6300" b="1">
                <a:solidFill>
                  <a:srgbClr val="FFFFFF"/>
                </a:solidFill>
              </a:defRPr>
            </a:pPr>
            <a:r>
              <a:rPr sz="5400" dirty="0" err="1" smtClean="0">
                <a:solidFill>
                  <a:schemeClr val="tx1"/>
                </a:solidFill>
                <a:latin typeface="Bahnschrift Light" pitchFamily="34" charset="0"/>
              </a:rPr>
              <a:t>Tâche</a:t>
            </a:r>
            <a:r>
              <a:rPr sz="5400" dirty="0" smtClean="0">
                <a:solidFill>
                  <a:schemeClr val="tx1"/>
                </a:solidFill>
                <a:latin typeface="Bahnschrift Light" pitchFamily="34" charset="0"/>
              </a:rPr>
              <a:t> </a:t>
            </a:r>
            <a:r>
              <a:rPr sz="5400" dirty="0" err="1" smtClean="0">
                <a:solidFill>
                  <a:schemeClr val="tx1"/>
                </a:solidFill>
                <a:latin typeface="Bahnschrift Light" pitchFamily="34" charset="0"/>
              </a:rPr>
              <a:t>personnelle</a:t>
            </a:r>
            <a:endParaRPr lang="fr-FR" sz="54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marL="1409700" lvl="8" indent="-800100" algn="l" defTabSz="825500">
              <a:buSzPct val="123000"/>
              <a:defRPr sz="6300" b="1">
                <a:solidFill>
                  <a:srgbClr val="FFFFFF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Bahnschrift Light" pitchFamily="34" charset="0"/>
              </a:rPr>
              <a:t>		-  Page d’accueil</a:t>
            </a:r>
          </a:p>
          <a:p>
            <a:pPr marL="1409700" lvl="8" indent="-800100" algn="l" defTabSz="825500">
              <a:buSzPct val="123000"/>
              <a:defRPr sz="6300" b="1">
                <a:solidFill>
                  <a:srgbClr val="FFFFFF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Bahnschrift Light" pitchFamily="34" charset="0"/>
              </a:rPr>
              <a:t>		-  Page Plan du parking</a:t>
            </a:r>
          </a:p>
          <a:p>
            <a:pPr marL="1409700" lvl="1" indent="-800100" algn="l" defTabSz="825500">
              <a:buSzPct val="123000"/>
              <a:buFont typeface="Wingdings" pitchFamily="2" charset="2"/>
              <a:buChar char="§"/>
              <a:defRPr sz="6300" b="1">
                <a:solidFill>
                  <a:srgbClr val="FFFFFF"/>
                </a:solidFill>
              </a:defRPr>
            </a:pPr>
            <a:r>
              <a:rPr lang="fr-FR" sz="5400" dirty="0" smtClean="0">
                <a:solidFill>
                  <a:schemeClr val="tx1"/>
                </a:solidFill>
                <a:latin typeface="Bahnschrift Light" pitchFamily="34" charset="0"/>
              </a:rPr>
              <a:t>Conclusion</a:t>
            </a:r>
            <a:endParaRPr sz="5400" dirty="0" smtClean="0">
              <a:solidFill>
                <a:schemeClr val="tx1"/>
              </a:solidFill>
              <a:latin typeface="Bahnschrift Ligh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ésentation du projet"/>
          <p:cNvSpPr txBox="1">
            <a:spLocks noGrp="1"/>
          </p:cNvSpPr>
          <p:nvPr>
            <p:ph type="title"/>
          </p:nvPr>
        </p:nvSpPr>
        <p:spPr>
          <a:xfrm>
            <a:off x="660400" y="596900"/>
            <a:ext cx="21971000" cy="14331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P</a:t>
            </a:r>
            <a:r>
              <a:rPr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résentation</a:t>
            </a:r>
            <a:r>
              <a:rPr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du </a:t>
            </a:r>
            <a:r>
              <a:rPr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projet</a:t>
            </a:r>
            <a:endParaRPr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172" name="01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876300" y="5359400"/>
            <a:ext cx="10771252" cy="414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8935700" y="4965700"/>
            <a:ext cx="3784600" cy="37846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82000"/>
              </a:srgbClr>
            </a:outerShdw>
          </a:effectLst>
        </p:spPr>
      </p:pic>
      <p:pic>
        <p:nvPicPr>
          <p:cNvPr id="165" name="Line Line" descr="Line Line"/>
          <p:cNvPicPr>
            <a:picLocks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 rot="19500952">
            <a:off x="11131688" y="5055355"/>
            <a:ext cx="5893066" cy="76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67" name="Line Line" descr="Line Line"/>
          <p:cNvPicPr>
            <a:picLocks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 rot="2715">
            <a:off x="11655143" y="6697940"/>
            <a:ext cx="7279973" cy="76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69" name="Line Line" descr="Line Line"/>
          <p:cNvPicPr>
            <a:picLocks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 rot="2437321">
            <a:off x="10972039" y="8720085"/>
            <a:ext cx="6235714" cy="76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171" name="Oval"/>
          <p:cNvSpPr/>
          <p:nvPr/>
        </p:nvSpPr>
        <p:spPr>
          <a:xfrm>
            <a:off x="11430000" y="6413500"/>
            <a:ext cx="635000" cy="6604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>
            <a:off x="15906776" y="8610600"/>
            <a:ext cx="3810000" cy="3810000"/>
          </a:xfrm>
          <a:prstGeom prst="rect">
            <a:avLst/>
          </a:prstGeom>
          <a:ln w="12700">
            <a:miter lim="400000"/>
          </a:ln>
          <a:effectLst>
            <a:outerShdw blurRad="127000" dist="2413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9" cstate="print">
            <a:extLst/>
          </a:blip>
          <a:srcRect l="5625" t="17500" b="25277"/>
          <a:stretch>
            <a:fillRect/>
          </a:stretch>
        </p:blipFill>
        <p:spPr>
          <a:xfrm>
            <a:off x="16484600" y="2032000"/>
            <a:ext cx="5753100" cy="2616200"/>
          </a:xfrm>
          <a:prstGeom prst="rect">
            <a:avLst/>
          </a:prstGeom>
          <a:ln w="25400">
            <a:miter lim="400000"/>
          </a:ln>
          <a:effectLst>
            <a:outerShdw blurRad="127000" dist="177800" dir="27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01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77" name="Répartitions des tâches"/>
          <p:cNvSpPr txBox="1">
            <a:spLocks noGrp="1"/>
          </p:cNvSpPr>
          <p:nvPr>
            <p:ph type="title" idx="4294967295"/>
          </p:nvPr>
        </p:nvSpPr>
        <p:spPr>
          <a:xfrm>
            <a:off x="662160" y="533400"/>
            <a:ext cx="21971000" cy="14335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R</a:t>
            </a:r>
            <a:r>
              <a:rPr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épartitions</a:t>
            </a:r>
            <a:r>
              <a:rPr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des </a:t>
            </a:r>
            <a:r>
              <a:rPr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tâches</a:t>
            </a:r>
            <a:endParaRPr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178" name="Rectangle"/>
          <p:cNvSpPr/>
          <p:nvPr/>
        </p:nvSpPr>
        <p:spPr>
          <a:xfrm>
            <a:off x="1689100" y="2514600"/>
            <a:ext cx="3606800" cy="5359400"/>
          </a:xfrm>
          <a:prstGeom prst="flowChartAlternateProcess">
            <a:avLst/>
          </a:prstGeom>
          <a:solidFill>
            <a:schemeClr val="accent1">
              <a:alpha val="66000"/>
            </a:scheme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556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 flipH="1">
            <a:off x="7518400" y="2514600"/>
            <a:ext cx="3606800" cy="5359400"/>
          </a:xfrm>
          <a:prstGeom prst="roundRect">
            <a:avLst/>
          </a:prstGeom>
          <a:solidFill>
            <a:schemeClr val="accent1">
              <a:alpha val="66000"/>
            </a:scheme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810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Rounded Rectangle"/>
          <p:cNvSpPr/>
          <p:nvPr/>
        </p:nvSpPr>
        <p:spPr>
          <a:xfrm>
            <a:off x="16891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endParaRPr/>
          </a:p>
        </p:txBody>
      </p:sp>
      <p:sp>
        <p:nvSpPr>
          <p:cNvPr id="181" name="Rounded Rectangle"/>
          <p:cNvSpPr/>
          <p:nvPr/>
        </p:nvSpPr>
        <p:spPr>
          <a:xfrm>
            <a:off x="7505700" y="8026400"/>
            <a:ext cx="3733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Rounded Rectangle"/>
          <p:cNvSpPr/>
          <p:nvPr/>
        </p:nvSpPr>
        <p:spPr>
          <a:xfrm>
            <a:off x="135128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Rounded Rectangle"/>
          <p:cNvSpPr/>
          <p:nvPr/>
        </p:nvSpPr>
        <p:spPr>
          <a:xfrm>
            <a:off x="191262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Rectangle"/>
          <p:cNvSpPr/>
          <p:nvPr/>
        </p:nvSpPr>
        <p:spPr>
          <a:xfrm flipH="1">
            <a:off x="13525500" y="2514600"/>
            <a:ext cx="3606800" cy="5219700"/>
          </a:xfrm>
          <a:prstGeom prst="roundRect">
            <a:avLst/>
          </a:prstGeom>
          <a:solidFill>
            <a:schemeClr val="accent1">
              <a:alpha val="66000"/>
            </a:scheme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556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5" name="Rectangle"/>
          <p:cNvSpPr/>
          <p:nvPr/>
        </p:nvSpPr>
        <p:spPr>
          <a:xfrm flipH="1">
            <a:off x="19138900" y="2514600"/>
            <a:ext cx="3606800" cy="5219700"/>
          </a:xfrm>
          <a:prstGeom prst="roundRect">
            <a:avLst/>
          </a:prstGeom>
          <a:solidFill>
            <a:schemeClr val="accent1">
              <a:alpha val="66000"/>
            </a:scheme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810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Développement de pages web permettant aux…"/>
          <p:cNvSpPr txBox="1"/>
          <p:nvPr/>
        </p:nvSpPr>
        <p:spPr>
          <a:xfrm>
            <a:off x="7789544" y="3912641"/>
            <a:ext cx="3200401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>
                <a:solidFill>
                  <a:srgbClr val="FFFFFF"/>
                </a:solidFill>
              </a:rPr>
              <a:t>Développement</a:t>
            </a:r>
            <a:r>
              <a:rPr dirty="0">
                <a:solidFill>
                  <a:srgbClr val="FFFFFF"/>
                </a:solidFill>
              </a:rPr>
              <a:t> de pages web </a:t>
            </a:r>
            <a:r>
              <a:rPr dirty="0" err="1">
                <a:solidFill>
                  <a:srgbClr val="FFFFFF"/>
                </a:solidFill>
              </a:rPr>
              <a:t>permettant</a:t>
            </a:r>
            <a:r>
              <a:rPr dirty="0">
                <a:solidFill>
                  <a:srgbClr val="FFFFFF"/>
                </a:solidFill>
              </a:rPr>
              <a:t> aux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>
                <a:solidFill>
                  <a:srgbClr val="FFFFFF"/>
                </a:solidFill>
              </a:rPr>
              <a:t>abonnés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d’effectuer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une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réservation</a:t>
            </a:r>
            <a:r>
              <a:rPr dirty="0">
                <a:solidFill>
                  <a:srgbClr val="FFFFFF"/>
                </a:solidFill>
              </a:rPr>
              <a:t> de </a:t>
            </a:r>
            <a:r>
              <a:rPr dirty="0" err="1">
                <a:solidFill>
                  <a:srgbClr val="FFFFFF"/>
                </a:solidFill>
              </a:rPr>
              <a:t>leur</a:t>
            </a:r>
            <a:r>
              <a:rPr dirty="0">
                <a:solidFill>
                  <a:srgbClr val="FFFFFF"/>
                </a:solidFill>
              </a:rPr>
              <a:t> place</a:t>
            </a:r>
          </a:p>
        </p:txBody>
      </p:sp>
      <p:sp>
        <p:nvSpPr>
          <p:cNvPr id="187" name="Développement de pages web permettant…"/>
          <p:cNvSpPr txBox="1"/>
          <p:nvPr/>
        </p:nvSpPr>
        <p:spPr>
          <a:xfrm>
            <a:off x="1858645" y="3486101"/>
            <a:ext cx="3276601" cy="394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>
                <a:solidFill>
                  <a:srgbClr val="FFFFFF"/>
                </a:solidFill>
              </a:rPr>
              <a:t>Développement</a:t>
            </a:r>
            <a:r>
              <a:rPr dirty="0">
                <a:solidFill>
                  <a:srgbClr val="FFFFFF"/>
                </a:solidFill>
              </a:rPr>
              <a:t> de pages web </a:t>
            </a:r>
            <a:r>
              <a:rPr dirty="0" err="1">
                <a:solidFill>
                  <a:srgbClr val="FFFFFF"/>
                </a:solidFill>
              </a:rPr>
              <a:t>permettant</a:t>
            </a:r>
            <a:r>
              <a:rPr dirty="0">
                <a:solidFill>
                  <a:srgbClr val="FFFFFF"/>
                </a:solidFill>
              </a:rPr>
              <a:t>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>
                <a:solidFill>
                  <a:srgbClr val="FFFFFF"/>
                </a:solidFill>
              </a:rPr>
              <a:t>l’affichage</a:t>
            </a:r>
            <a:r>
              <a:rPr dirty="0">
                <a:solidFill>
                  <a:srgbClr val="FFFFFF"/>
                </a:solidFill>
              </a:rPr>
              <a:t> en temps </a:t>
            </a:r>
            <a:r>
              <a:rPr dirty="0" err="1">
                <a:solidFill>
                  <a:srgbClr val="FFFFFF"/>
                </a:solidFill>
              </a:rPr>
              <a:t>réel</a:t>
            </a:r>
            <a:r>
              <a:rPr dirty="0">
                <a:solidFill>
                  <a:srgbClr val="FFFFFF"/>
                </a:solidFill>
              </a:rPr>
              <a:t> de </a:t>
            </a:r>
            <a:r>
              <a:rPr dirty="0" err="1">
                <a:solidFill>
                  <a:srgbClr val="FFFFFF"/>
                </a:solidFill>
              </a:rPr>
              <a:t>l’état</a:t>
            </a:r>
            <a:r>
              <a:rPr dirty="0">
                <a:solidFill>
                  <a:srgbClr val="FFFFFF"/>
                </a:solidFill>
              </a:rPr>
              <a:t> du parking et </a:t>
            </a:r>
            <a:r>
              <a:rPr dirty="0" err="1">
                <a:solidFill>
                  <a:srgbClr val="FFFFFF"/>
                </a:solidFill>
              </a:rPr>
              <a:t>l’affichage</a:t>
            </a:r>
            <a:r>
              <a:rPr dirty="0">
                <a:solidFill>
                  <a:srgbClr val="FFFFFF"/>
                </a:solidFill>
              </a:rPr>
              <a:t> des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>
                <a:solidFill>
                  <a:srgbClr val="FFFFFF"/>
                </a:solidFill>
              </a:rPr>
              <a:t>statistiques</a:t>
            </a:r>
            <a:r>
              <a:rPr dirty="0">
                <a:solidFill>
                  <a:srgbClr val="FFFFFF"/>
                </a:solidFill>
              </a:rPr>
              <a:t> de </a:t>
            </a:r>
            <a:r>
              <a:rPr dirty="0" err="1">
                <a:solidFill>
                  <a:srgbClr val="FFFFFF"/>
                </a:solidFill>
              </a:rPr>
              <a:t>fréquentation</a:t>
            </a:r>
            <a:r>
              <a:rPr dirty="0">
                <a:solidFill>
                  <a:srgbClr val="FFFFFF"/>
                </a:solidFill>
              </a:rPr>
              <a:t> du parking</a:t>
            </a:r>
          </a:p>
        </p:txBody>
      </p:sp>
      <p:sp>
        <p:nvSpPr>
          <p:cNvPr id="188" name="Développement d’une application de gestion…"/>
          <p:cNvSpPr txBox="1"/>
          <p:nvPr/>
        </p:nvSpPr>
        <p:spPr>
          <a:xfrm>
            <a:off x="13808558" y="3696742"/>
            <a:ext cx="3136901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>
                <a:solidFill>
                  <a:srgbClr val="FFFFFF"/>
                </a:solidFill>
              </a:rPr>
              <a:t>Développement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d’une</a:t>
            </a:r>
            <a:r>
              <a:rPr dirty="0">
                <a:solidFill>
                  <a:srgbClr val="FFFFFF"/>
                </a:solidFill>
              </a:rPr>
              <a:t> application de </a:t>
            </a:r>
            <a:r>
              <a:rPr dirty="0" err="1">
                <a:solidFill>
                  <a:srgbClr val="FFFFFF"/>
                </a:solidFill>
              </a:rPr>
              <a:t>gestion</a:t>
            </a:r>
            <a:r>
              <a:rPr dirty="0">
                <a:solidFill>
                  <a:srgbClr val="FFFFFF"/>
                </a:solidFill>
              </a:rPr>
              <a:t>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>
                <a:solidFill>
                  <a:srgbClr val="FFFFFF"/>
                </a:solidFill>
              </a:rPr>
              <a:t>des </a:t>
            </a:r>
            <a:r>
              <a:rPr dirty="0" err="1">
                <a:solidFill>
                  <a:srgbClr val="FFFFFF"/>
                </a:solidFill>
              </a:rPr>
              <a:t>informations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affichées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sur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l’écran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géant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89" name="Développement d’un simulateur de capteur de…"/>
          <p:cNvSpPr txBox="1"/>
          <p:nvPr/>
        </p:nvSpPr>
        <p:spPr>
          <a:xfrm>
            <a:off x="19562444" y="3649662"/>
            <a:ext cx="3001011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>
                <a:solidFill>
                  <a:srgbClr val="FFFFFF"/>
                </a:solidFill>
              </a:rPr>
              <a:t>Développement</a:t>
            </a:r>
            <a:r>
              <a:rPr dirty="0">
                <a:solidFill>
                  <a:srgbClr val="FFFFFF"/>
                </a:solidFill>
              </a:rPr>
              <a:t> d’un </a:t>
            </a:r>
            <a:r>
              <a:rPr dirty="0" err="1">
                <a:solidFill>
                  <a:srgbClr val="FFFFFF"/>
                </a:solidFill>
              </a:rPr>
              <a:t>simulateur</a:t>
            </a:r>
            <a:r>
              <a:rPr dirty="0">
                <a:solidFill>
                  <a:srgbClr val="FFFFFF"/>
                </a:solidFill>
              </a:rPr>
              <a:t> de </a:t>
            </a:r>
            <a:r>
              <a:rPr dirty="0" err="1">
                <a:solidFill>
                  <a:srgbClr val="FFFFFF"/>
                </a:solidFill>
              </a:rPr>
              <a:t>capteur</a:t>
            </a:r>
            <a:r>
              <a:rPr dirty="0">
                <a:solidFill>
                  <a:srgbClr val="FFFFFF"/>
                </a:solidFill>
              </a:rPr>
              <a:t> de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>
                <a:solidFill>
                  <a:srgbClr val="FFFFFF"/>
                </a:solidFill>
              </a:rPr>
              <a:t>place de parking</a:t>
            </a:r>
          </a:p>
        </p:txBody>
      </p:sp>
      <p:sp>
        <p:nvSpPr>
          <p:cNvPr id="190" name="KARANUNAYAKE Dilshan"/>
          <p:cNvSpPr txBox="1"/>
          <p:nvPr/>
        </p:nvSpPr>
        <p:spPr>
          <a:xfrm>
            <a:off x="7695835" y="8202671"/>
            <a:ext cx="336550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rPr b="1" dirty="0"/>
              <a:t>KARANUNAYAKE </a:t>
            </a:r>
            <a:r>
              <a:rPr b="1" dirty="0" err="1"/>
              <a:t>Dilshan</a:t>
            </a:r>
            <a:endParaRPr b="1" dirty="0"/>
          </a:p>
        </p:txBody>
      </p:sp>
      <p:sp>
        <p:nvSpPr>
          <p:cNvPr id="191" name="BHAVSAR Aakash"/>
          <p:cNvSpPr txBox="1"/>
          <p:nvPr/>
        </p:nvSpPr>
        <p:spPr>
          <a:xfrm>
            <a:off x="2255790" y="8202671"/>
            <a:ext cx="233680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rPr b="1" dirty="0"/>
              <a:t>BHAVSAR </a:t>
            </a:r>
            <a:r>
              <a:rPr b="1" dirty="0" err="1"/>
              <a:t>Aakash</a:t>
            </a:r>
            <a:endParaRPr b="1" dirty="0"/>
          </a:p>
        </p:txBody>
      </p:sp>
      <p:sp>
        <p:nvSpPr>
          <p:cNvPr id="192" name="BHAVSAR Rashmi"/>
          <p:cNvSpPr txBox="1"/>
          <p:nvPr/>
        </p:nvSpPr>
        <p:spPr>
          <a:xfrm>
            <a:off x="19761200" y="8202671"/>
            <a:ext cx="23368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rPr b="1" dirty="0"/>
              <a:t>BHAVSAR </a:t>
            </a:r>
            <a:r>
              <a:rPr b="1" dirty="0" err="1"/>
              <a:t>Rashmi</a:t>
            </a:r>
            <a:endParaRPr b="1" dirty="0"/>
          </a:p>
        </p:txBody>
      </p:sp>
      <p:sp>
        <p:nvSpPr>
          <p:cNvPr id="193" name="CAILLARD…"/>
          <p:cNvSpPr txBox="1"/>
          <p:nvPr/>
        </p:nvSpPr>
        <p:spPr>
          <a:xfrm>
            <a:off x="14147800" y="8202671"/>
            <a:ext cx="23368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r>
              <a:rPr b="1" dirty="0"/>
              <a:t>CAILLARD</a:t>
            </a:r>
          </a:p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r>
              <a:rPr b="1" dirty="0" err="1"/>
              <a:t>Yoan</a:t>
            </a:r>
            <a:endParaRPr b="1" dirty="0"/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 cstate="print">
            <a:alphaModFix amt="44000"/>
            <a:extLst/>
          </a:blip>
          <a:stretch>
            <a:fillRect/>
          </a:stretch>
        </p:blipFill>
        <p:spPr>
          <a:xfrm>
            <a:off x="13881100" y="9575800"/>
            <a:ext cx="2997200" cy="299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2" cstate="print">
            <a:alphaModFix amt="44000"/>
            <a:extLst/>
          </a:blip>
          <a:stretch>
            <a:fillRect/>
          </a:stretch>
        </p:blipFill>
        <p:spPr>
          <a:xfrm>
            <a:off x="7823200" y="9575800"/>
            <a:ext cx="2997200" cy="299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2" cstate="print">
            <a:alphaModFix amt="44000"/>
            <a:extLst/>
          </a:blip>
          <a:stretch>
            <a:fillRect/>
          </a:stretch>
        </p:blipFill>
        <p:spPr>
          <a:xfrm>
            <a:off x="1908124" y="9486900"/>
            <a:ext cx="2997200" cy="299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Image" descr="Image"/>
          <p:cNvPicPr>
            <a:picLocks noChangeAspect="1"/>
          </p:cNvPicPr>
          <p:nvPr/>
        </p:nvPicPr>
        <p:blipFill>
          <a:blip r:embed="rId2" cstate="print">
            <a:alphaModFix amt="44000"/>
            <a:extLst/>
          </a:blip>
          <a:stretch>
            <a:fillRect/>
          </a:stretch>
        </p:blipFill>
        <p:spPr>
          <a:xfrm>
            <a:off x="19608824" y="9522296"/>
            <a:ext cx="2997200" cy="299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01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200" name="Matérielles"/>
          <p:cNvSpPr txBox="1">
            <a:spLocks noGrp="1"/>
          </p:cNvSpPr>
          <p:nvPr>
            <p:ph type="title" idx="4294967295"/>
          </p:nvPr>
        </p:nvSpPr>
        <p:spPr>
          <a:xfrm>
            <a:off x="31924" y="209550"/>
            <a:ext cx="8775700" cy="14335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Matériels</a:t>
            </a:r>
            <a:endParaRPr lang="fr-FR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238672" y="1673424"/>
            <a:ext cx="3990428" cy="10229086"/>
            <a:chOff x="38100" y="1803399"/>
            <a:chExt cx="4191000" cy="10743233"/>
          </a:xfrm>
        </p:grpSpPr>
        <p:grpSp>
          <p:nvGrpSpPr>
            <p:cNvPr id="204" name="Group"/>
            <p:cNvGrpSpPr/>
            <p:nvPr/>
          </p:nvGrpSpPr>
          <p:grpSpPr>
            <a:xfrm>
              <a:off x="38100" y="1803399"/>
              <a:ext cx="4114800" cy="3431755"/>
              <a:chOff x="0" y="0"/>
              <a:chExt cx="4114800" cy="3431753"/>
            </a:xfrm>
          </p:grpSpPr>
          <p:pic>
            <p:nvPicPr>
              <p:cNvPr id="202" name="Image" descr="Image"/>
              <p:cNvPicPr>
                <a:picLocks noChangeAspect="1"/>
              </p:cNvPicPr>
              <p:nvPr/>
            </p:nvPicPr>
            <p:blipFill>
              <a:blip r:embed="rId2" cstate="print">
                <a:extLst/>
              </a:blip>
              <a:stretch>
                <a:fillRect/>
              </a:stretch>
            </p:blipFill>
            <p:spPr>
              <a:xfrm>
                <a:off x="647700" y="0"/>
                <a:ext cx="2819401" cy="28194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27000" dist="127000" dir="2700000" rotWithShape="0">
                  <a:srgbClr val="000000">
                    <a:alpha val="54000"/>
                  </a:srgbClr>
                </a:outerShdw>
              </a:effectLst>
            </p:spPr>
          </p:pic>
          <p:sp>
            <p:nvSpPr>
              <p:cNvPr id="203" name="Title"/>
              <p:cNvSpPr/>
              <p:nvPr/>
            </p:nvSpPr>
            <p:spPr>
              <a:xfrm>
                <a:off x="0" y="2921000"/>
                <a:ext cx="4114801" cy="510754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700" b="1">
                    <a:solidFill>
                      <a:srgbClr val="000000"/>
                    </a:solidFill>
                  </a:defRPr>
                </a:lvl1pPr>
              </a:lstStyle>
              <a:p>
                <a:r>
                  <a:rPr dirty="0" err="1">
                    <a:solidFill>
                      <a:schemeClr val="tx1"/>
                    </a:solidFill>
                  </a:rPr>
                  <a:t>Serveur</a:t>
                </a:r>
                <a:r>
                  <a:rPr dirty="0">
                    <a:solidFill>
                      <a:schemeClr val="tx1"/>
                    </a:solidFill>
                  </a:rPr>
                  <a:t> TCP/RF</a:t>
                </a:r>
              </a:p>
            </p:txBody>
          </p:sp>
        </p:grpSp>
        <p:grpSp>
          <p:nvGrpSpPr>
            <p:cNvPr id="207" name="Group"/>
            <p:cNvGrpSpPr/>
            <p:nvPr/>
          </p:nvGrpSpPr>
          <p:grpSpPr>
            <a:xfrm>
              <a:off x="107950" y="5638799"/>
              <a:ext cx="4114800" cy="3292055"/>
              <a:chOff x="0" y="0"/>
              <a:chExt cx="4114800" cy="3292053"/>
            </a:xfrm>
          </p:grpSpPr>
          <p:pic>
            <p:nvPicPr>
              <p:cNvPr id="205" name="Image" descr="Image"/>
              <p:cNvPicPr>
                <a:picLocks noChangeAspect="1"/>
              </p:cNvPicPr>
              <p:nvPr/>
            </p:nvPicPr>
            <p:blipFill>
              <a:blip r:embed="rId2" cstate="print">
                <a:extLst/>
              </a:blip>
              <a:stretch>
                <a:fillRect/>
              </a:stretch>
            </p:blipFill>
            <p:spPr>
              <a:xfrm>
                <a:off x="717550" y="0"/>
                <a:ext cx="2679701" cy="26797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27000" dist="127000" dir="2700000" rotWithShape="0">
                  <a:srgbClr val="000000">
                    <a:alpha val="54000"/>
                  </a:srgbClr>
                </a:outerShdw>
              </a:effectLst>
            </p:spPr>
          </p:pic>
          <p:sp>
            <p:nvSpPr>
              <p:cNvPr id="206" name="Title"/>
              <p:cNvSpPr/>
              <p:nvPr/>
            </p:nvSpPr>
            <p:spPr>
              <a:xfrm>
                <a:off x="0" y="2781300"/>
                <a:ext cx="4114801" cy="510754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700" b="1">
                    <a:solidFill>
                      <a:srgbClr val="000000"/>
                    </a:solidFill>
                  </a:defRPr>
                </a:lvl1pPr>
              </a:lstStyle>
              <a:p>
                <a:r>
                  <a:rPr dirty="0" err="1">
                    <a:solidFill>
                      <a:schemeClr val="tx1"/>
                    </a:solidFill>
                  </a:rPr>
                  <a:t>Serveur</a:t>
                </a:r>
                <a:r>
                  <a:rPr dirty="0">
                    <a:solidFill>
                      <a:schemeClr val="tx1"/>
                    </a:solidFill>
                  </a:rPr>
                  <a:t> Web</a:t>
                </a:r>
              </a:p>
            </p:txBody>
          </p:sp>
        </p:grpSp>
        <p:grpSp>
          <p:nvGrpSpPr>
            <p:cNvPr id="210" name="Group"/>
            <p:cNvGrpSpPr/>
            <p:nvPr/>
          </p:nvGrpSpPr>
          <p:grpSpPr>
            <a:xfrm>
              <a:off x="114300" y="9241877"/>
              <a:ext cx="4114800" cy="3304755"/>
              <a:chOff x="0" y="0"/>
              <a:chExt cx="4114800" cy="3304753"/>
            </a:xfrm>
          </p:grpSpPr>
          <p:pic>
            <p:nvPicPr>
              <p:cNvPr id="208" name="Image" descr="Image"/>
              <p:cNvPicPr>
                <a:picLocks noChangeAspect="1"/>
              </p:cNvPicPr>
              <p:nvPr/>
            </p:nvPicPr>
            <p:blipFill>
              <a:blip r:embed="rId3" cstate="print">
                <a:alphaModFix amt="46000"/>
                <a:extLst/>
              </a:blip>
              <a:stretch>
                <a:fillRect/>
              </a:stretch>
            </p:blipFill>
            <p:spPr>
              <a:xfrm>
                <a:off x="711200" y="0"/>
                <a:ext cx="2692401" cy="26924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09" name="Title"/>
              <p:cNvSpPr/>
              <p:nvPr/>
            </p:nvSpPr>
            <p:spPr>
              <a:xfrm>
                <a:off x="0" y="2794000"/>
                <a:ext cx="4114801" cy="510754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700" b="1">
                    <a:solidFill>
                      <a:srgbClr val="000000"/>
                    </a:solidFill>
                  </a:defRPr>
                </a:lvl1pPr>
              </a:lstStyle>
              <a:p>
                <a:r>
                  <a:rPr dirty="0">
                    <a:solidFill>
                      <a:schemeClr val="tx1"/>
                    </a:solidFill>
                  </a:rPr>
                  <a:t>PC</a:t>
                </a:r>
              </a:p>
            </p:txBody>
          </p:sp>
        </p:grpSp>
      </p:grpSp>
      <p:grpSp>
        <p:nvGrpSpPr>
          <p:cNvPr id="217" name="Group"/>
          <p:cNvGrpSpPr/>
          <p:nvPr/>
        </p:nvGrpSpPr>
        <p:grpSpPr>
          <a:xfrm>
            <a:off x="4991200" y="2825552"/>
            <a:ext cx="4114801" cy="3215854"/>
            <a:chOff x="0" y="0"/>
            <a:chExt cx="4114800" cy="3215853"/>
          </a:xfrm>
        </p:grpSpPr>
        <p:pic>
          <p:nvPicPr>
            <p:cNvPr id="215" name="Image" descr="Image"/>
            <p:cNvPicPr>
              <a:picLocks noChangeAspect="1"/>
            </p:cNvPicPr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>
              <a:off x="741801" y="0"/>
              <a:ext cx="2631198" cy="2603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16" name="Title"/>
            <p:cNvSpPr/>
            <p:nvPr/>
          </p:nvSpPr>
          <p:spPr>
            <a:xfrm>
              <a:off x="0" y="27051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rPr dirty="0" err="1">
                  <a:solidFill>
                    <a:schemeClr val="tx1"/>
                  </a:solidFill>
                </a:rPr>
                <a:t>Capteurs</a:t>
              </a:r>
              <a:r>
                <a:rPr dirty="0">
                  <a:solidFill>
                    <a:schemeClr val="tx1"/>
                  </a:solidFill>
                </a:rPr>
                <a:t> SP3+</a:t>
              </a:r>
            </a:p>
          </p:txBody>
        </p:sp>
      </p:grpSp>
      <p:sp>
        <p:nvSpPr>
          <p:cNvPr id="218" name="Logiciels"/>
          <p:cNvSpPr txBox="1"/>
          <p:nvPr/>
        </p:nvSpPr>
        <p:spPr>
          <a:xfrm>
            <a:off x="12065000" y="209863"/>
            <a:ext cx="87757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sz="8800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Logiciels</a:t>
            </a:r>
            <a:endParaRPr sz="8800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hnschrift Light" pitchFamily="34" charset="0"/>
            </a:endParaRP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5" cstate="print">
            <a:extLst/>
          </a:blip>
          <a:srcRect b="26500"/>
          <a:stretch>
            <a:fillRect/>
          </a:stretch>
        </p:blipFill>
        <p:spPr>
          <a:xfrm>
            <a:off x="12153900" y="1703825"/>
            <a:ext cx="4159648" cy="292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11734800" y="3327400"/>
            <a:ext cx="1600200" cy="165127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12331700" y="5270500"/>
            <a:ext cx="4128145" cy="317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>
            <a:off x="11734800" y="7480300"/>
            <a:ext cx="1631518" cy="15113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>
            <a:off x="12065000" y="9474200"/>
            <a:ext cx="4474357" cy="3124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10" cstate="print">
            <a:extLst/>
          </a:blip>
          <a:stretch>
            <a:fillRect/>
          </a:stretch>
        </p:blipFill>
        <p:spPr>
          <a:xfrm>
            <a:off x="11734800" y="11485622"/>
            <a:ext cx="1600200" cy="15191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11" cstate="print">
            <a:extLst/>
          </a:blip>
          <a:stretch>
            <a:fillRect/>
          </a:stretch>
        </p:blipFill>
        <p:spPr>
          <a:xfrm>
            <a:off x="19380200" y="1701800"/>
            <a:ext cx="2921000" cy="29210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26" name="Image" descr="Image"/>
          <p:cNvPicPr>
            <a:picLocks noChangeAspect="1"/>
          </p:cNvPicPr>
          <p:nvPr/>
        </p:nvPicPr>
        <p:blipFill>
          <a:blip r:embed="rId12" cstate="print">
            <a:extLst/>
          </a:blip>
          <a:stretch>
            <a:fillRect/>
          </a:stretch>
        </p:blipFill>
        <p:spPr>
          <a:xfrm>
            <a:off x="18389600" y="10020300"/>
            <a:ext cx="4910667" cy="25781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13" cstate="print">
            <a:extLst/>
          </a:blip>
          <a:stretch>
            <a:fillRect/>
          </a:stretch>
        </p:blipFill>
        <p:spPr>
          <a:xfrm>
            <a:off x="19253200" y="5638800"/>
            <a:ext cx="3175000" cy="31750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21625" y="7012856"/>
            <a:ext cx="2664296" cy="3197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Title"/>
          <p:cNvSpPr/>
          <p:nvPr/>
        </p:nvSpPr>
        <p:spPr>
          <a:xfrm>
            <a:off x="5001545" y="10397232"/>
            <a:ext cx="4114801" cy="510754"/>
          </a:xfrm>
          <a:prstGeom prst="roundRect">
            <a:avLst>
              <a:gd name="adj" fmla="val 0"/>
            </a:avLst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825500">
              <a:defRPr sz="2700" b="1">
                <a:solidFill>
                  <a:srgbClr val="000000"/>
                </a:solidFill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</a:rPr>
              <a:t>Afficheur géant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01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 dirty="0"/>
          </a:p>
        </p:txBody>
      </p:sp>
      <p:sp>
        <p:nvSpPr>
          <p:cNvPr id="229" name="Diagramme de cas d'utilisation"/>
          <p:cNvSpPr txBox="1">
            <a:spLocks noGrp="1"/>
          </p:cNvSpPr>
          <p:nvPr>
            <p:ph type="title" idx="4294967295"/>
          </p:nvPr>
        </p:nvSpPr>
        <p:spPr>
          <a:xfrm>
            <a:off x="827360" y="330200"/>
            <a:ext cx="14605000" cy="14351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292038">
              <a:defRPr sz="7990" spc="-159"/>
            </a:lvl1pPr>
          </a:lstStyle>
          <a:p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Diagramme</a:t>
            </a:r>
            <a:r>
              <a:rPr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de </a:t>
            </a:r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cas</a:t>
            </a:r>
            <a:r>
              <a:rPr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</a:t>
            </a:r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d'utilisation</a:t>
            </a:r>
            <a:endParaRPr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hnschrift Light" pitchFamily="34" charset="0"/>
            </a:endParaRPr>
          </a:p>
        </p:txBody>
      </p:sp>
      <p:pic>
        <p:nvPicPr>
          <p:cNvPr id="11266" name="Picture 2" descr="https://lh3.googleusercontent.com/kURh1z6x_Df3kUeWTTgEL-Bx1xcuk8jV2kQprE1xOndr9-A-vy2bnd2TiTNYRQCyl1rKvA7Cfm2_6k9xPeeXIswmlHNy2Hh_haSno4-VHtqD9XGLX0Hnz0NOTnAjTQy-0XdaBSTDnN6wtem_7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7344" y="1529408"/>
            <a:ext cx="11839560" cy="12114585"/>
          </a:xfrm>
          <a:prstGeom prst="rect">
            <a:avLst/>
          </a:prstGeom>
          <a:noFill/>
        </p:spPr>
      </p:pic>
      <p:grpSp>
        <p:nvGrpSpPr>
          <p:cNvPr id="13" name="Groupe 12"/>
          <p:cNvGrpSpPr/>
          <p:nvPr/>
        </p:nvGrpSpPr>
        <p:grpSpPr>
          <a:xfrm>
            <a:off x="454696" y="7146032"/>
            <a:ext cx="4608512" cy="2231582"/>
            <a:chOff x="571499" y="7775586"/>
            <a:chExt cx="3150363" cy="1143528"/>
          </a:xfrm>
        </p:grpSpPr>
        <p:pic>
          <p:nvPicPr>
            <p:cNvPr id="14" name="Line Line" descr="Line Line"/>
            <p:cNvPicPr>
              <a:picLocks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 rot="21592998">
              <a:off x="571514" y="7867212"/>
              <a:ext cx="1079501" cy="76201"/>
            </a:xfrm>
            <a:prstGeom prst="rect">
              <a:avLst/>
            </a:prstGeom>
          </p:spPr>
        </p:pic>
        <p:pic>
          <p:nvPicPr>
            <p:cNvPr id="15" name="Line Line" descr="Line Line"/>
            <p:cNvPicPr>
              <a:picLocks/>
            </p:cNvPicPr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 rot="21592998">
              <a:off x="571499" y="8168140"/>
              <a:ext cx="1079502" cy="76201"/>
            </a:xfrm>
            <a:prstGeom prst="rect">
              <a:avLst/>
            </a:prstGeom>
          </p:spPr>
        </p:pic>
        <p:pic>
          <p:nvPicPr>
            <p:cNvPr id="16" name="Line Line" descr="Line Line"/>
            <p:cNvPicPr>
              <a:picLocks/>
            </p:cNvPicPr>
            <p:nvPr/>
          </p:nvPicPr>
          <p:blipFill>
            <a:blip r:embed="rId5" cstate="print">
              <a:extLst/>
            </a:blip>
            <a:stretch>
              <a:fillRect/>
            </a:stretch>
          </p:blipFill>
          <p:spPr>
            <a:xfrm rot="21592998">
              <a:off x="571499" y="8460240"/>
              <a:ext cx="1079502" cy="76201"/>
            </a:xfrm>
            <a:prstGeom prst="rect">
              <a:avLst/>
            </a:prstGeom>
          </p:spPr>
        </p:pic>
        <p:pic>
          <p:nvPicPr>
            <p:cNvPr id="17" name="Line Line" descr="Line Line"/>
            <p:cNvPicPr>
              <a:picLocks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 rot="21592998">
              <a:off x="571499" y="8752340"/>
              <a:ext cx="1079502" cy="76201"/>
            </a:xfrm>
            <a:prstGeom prst="rect">
              <a:avLst/>
            </a:prstGeom>
          </p:spPr>
        </p:pic>
        <p:sp>
          <p:nvSpPr>
            <p:cNvPr id="18" name="Aakash"/>
            <p:cNvSpPr txBox="1"/>
            <p:nvPr/>
          </p:nvSpPr>
          <p:spPr>
            <a:xfrm>
              <a:off x="1766061" y="7775586"/>
              <a:ext cx="1955801" cy="241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1600" b="1"/>
              </a:lvl1pPr>
            </a:lstStyle>
            <a:p>
              <a:r>
                <a:rPr sz="2400" dirty="0" err="1">
                  <a:solidFill>
                    <a:schemeClr val="tx1"/>
                  </a:solidFill>
                </a:rPr>
                <a:t>Aakash</a:t>
              </a:r>
              <a:endParaRPr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Dilshan"/>
            <p:cNvSpPr txBox="1"/>
            <p:nvPr/>
          </p:nvSpPr>
          <p:spPr>
            <a:xfrm>
              <a:off x="1765300" y="8080386"/>
              <a:ext cx="1955800" cy="241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1600" b="1"/>
              </a:lvl1pPr>
            </a:lstStyle>
            <a:p>
              <a:r>
                <a:rPr sz="2400" dirty="0" err="1">
                  <a:solidFill>
                    <a:schemeClr val="tx1"/>
                  </a:solidFill>
                </a:rPr>
                <a:t>Dilshan</a:t>
              </a:r>
              <a:endParaRPr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Yoan"/>
            <p:cNvSpPr txBox="1"/>
            <p:nvPr/>
          </p:nvSpPr>
          <p:spPr>
            <a:xfrm>
              <a:off x="1765300" y="8397886"/>
              <a:ext cx="1955800" cy="241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1600" b="1"/>
              </a:lvl1pPr>
            </a:lstStyle>
            <a:p>
              <a:r>
                <a:rPr sz="2400" dirty="0" err="1">
                  <a:solidFill>
                    <a:schemeClr val="tx1"/>
                  </a:solidFill>
                </a:rPr>
                <a:t>Yoan</a:t>
              </a:r>
              <a:endParaRPr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Rashmi"/>
            <p:cNvSpPr txBox="1"/>
            <p:nvPr/>
          </p:nvSpPr>
          <p:spPr>
            <a:xfrm>
              <a:off x="1765300" y="8677286"/>
              <a:ext cx="1955800" cy="241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1600" b="1"/>
              </a:lvl1pPr>
            </a:lstStyle>
            <a:p>
              <a:r>
                <a:rPr sz="2400" dirty="0" err="1">
                  <a:solidFill>
                    <a:schemeClr val="tx1"/>
                  </a:solidFill>
                </a:rPr>
                <a:t>Rashmi</a:t>
              </a:r>
              <a:endParaRPr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01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 dirty="0"/>
          </a:p>
        </p:txBody>
      </p:sp>
      <p:sp>
        <p:nvSpPr>
          <p:cNvPr id="301" name="Diagramme de déploiement"/>
          <p:cNvSpPr txBox="1">
            <a:spLocks noGrp="1"/>
          </p:cNvSpPr>
          <p:nvPr>
            <p:ph type="title" idx="4294967295"/>
          </p:nvPr>
        </p:nvSpPr>
        <p:spPr>
          <a:xfrm>
            <a:off x="1067792" y="495300"/>
            <a:ext cx="12852400" cy="1435100"/>
          </a:xfrm>
          <a:prstGeom prst="rect">
            <a:avLst/>
          </a:prstGeom>
        </p:spPr>
        <p:txBody>
          <a:bodyPr/>
          <a:lstStyle>
            <a:lvl1pPr defTabSz="2243271">
              <a:defRPr sz="7820" spc="-156"/>
            </a:lvl1pPr>
          </a:lstStyle>
          <a:p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Diagramme</a:t>
            </a:r>
            <a:r>
              <a:rPr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de </a:t>
            </a:r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déploiement</a:t>
            </a:r>
            <a:endParaRPr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hnschrift Light" pitchFamily="34" charset="0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454696" y="7146032"/>
            <a:ext cx="4608512" cy="2231582"/>
            <a:chOff x="571499" y="7775586"/>
            <a:chExt cx="3150363" cy="1143528"/>
          </a:xfrm>
        </p:grpSpPr>
        <p:pic>
          <p:nvPicPr>
            <p:cNvPr id="321" name="Line Line" descr="Line Line"/>
            <p:cNvPicPr>
              <a:picLocks/>
            </p:cNvPicPr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 rot="21592998">
              <a:off x="571514" y="7867212"/>
              <a:ext cx="1079501" cy="76201"/>
            </a:xfrm>
            <a:prstGeom prst="rect">
              <a:avLst/>
            </a:prstGeom>
          </p:spPr>
        </p:pic>
        <p:pic>
          <p:nvPicPr>
            <p:cNvPr id="323" name="Line Line" descr="Line Line"/>
            <p:cNvPicPr>
              <a:picLocks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 rot="21592998">
              <a:off x="571499" y="8168140"/>
              <a:ext cx="1079502" cy="76201"/>
            </a:xfrm>
            <a:prstGeom prst="rect">
              <a:avLst/>
            </a:prstGeom>
          </p:spPr>
        </p:pic>
        <p:pic>
          <p:nvPicPr>
            <p:cNvPr id="325" name="Line Line" descr="Line Line"/>
            <p:cNvPicPr>
              <a:picLocks/>
            </p:cNvPicPr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 rot="21592998">
              <a:off x="571499" y="8460240"/>
              <a:ext cx="1079502" cy="76201"/>
            </a:xfrm>
            <a:prstGeom prst="rect">
              <a:avLst/>
            </a:prstGeom>
          </p:spPr>
        </p:pic>
        <p:pic>
          <p:nvPicPr>
            <p:cNvPr id="327" name="Line Line" descr="Line Line"/>
            <p:cNvPicPr>
              <a:picLocks/>
            </p:cNvPicPr>
            <p:nvPr/>
          </p:nvPicPr>
          <p:blipFill>
            <a:blip r:embed="rId5" cstate="print">
              <a:extLst/>
            </a:blip>
            <a:stretch>
              <a:fillRect/>
            </a:stretch>
          </p:blipFill>
          <p:spPr>
            <a:xfrm rot="21592998">
              <a:off x="571499" y="8752340"/>
              <a:ext cx="1079502" cy="76201"/>
            </a:xfrm>
            <a:prstGeom prst="rect">
              <a:avLst/>
            </a:prstGeom>
          </p:spPr>
        </p:pic>
        <p:sp>
          <p:nvSpPr>
            <p:cNvPr id="329" name="Aakash"/>
            <p:cNvSpPr txBox="1"/>
            <p:nvPr/>
          </p:nvSpPr>
          <p:spPr>
            <a:xfrm>
              <a:off x="1766061" y="7775586"/>
              <a:ext cx="1955801" cy="241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1600" b="1"/>
              </a:lvl1pPr>
            </a:lstStyle>
            <a:p>
              <a:r>
                <a:rPr sz="2400" dirty="0" err="1">
                  <a:solidFill>
                    <a:schemeClr val="tx1"/>
                  </a:solidFill>
                </a:rPr>
                <a:t>Aakash</a:t>
              </a:r>
              <a:endParaRPr sz="2400" dirty="0">
                <a:solidFill>
                  <a:schemeClr val="tx1"/>
                </a:solidFill>
              </a:endParaRPr>
            </a:p>
          </p:txBody>
        </p:sp>
        <p:sp>
          <p:nvSpPr>
            <p:cNvPr id="330" name="Dilshan"/>
            <p:cNvSpPr txBox="1"/>
            <p:nvPr/>
          </p:nvSpPr>
          <p:spPr>
            <a:xfrm>
              <a:off x="1765300" y="8080386"/>
              <a:ext cx="1955800" cy="241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1600" b="1"/>
              </a:lvl1pPr>
            </a:lstStyle>
            <a:p>
              <a:r>
                <a:rPr sz="2400" dirty="0" err="1">
                  <a:solidFill>
                    <a:schemeClr val="tx1"/>
                  </a:solidFill>
                </a:rPr>
                <a:t>Dilshan</a:t>
              </a:r>
              <a:endParaRPr sz="2400" dirty="0">
                <a:solidFill>
                  <a:schemeClr val="tx1"/>
                </a:solidFill>
              </a:endParaRPr>
            </a:p>
          </p:txBody>
        </p:sp>
        <p:sp>
          <p:nvSpPr>
            <p:cNvPr id="331" name="Yoan"/>
            <p:cNvSpPr txBox="1"/>
            <p:nvPr/>
          </p:nvSpPr>
          <p:spPr>
            <a:xfrm>
              <a:off x="1765300" y="8397886"/>
              <a:ext cx="1955800" cy="241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1600" b="1"/>
              </a:lvl1pPr>
            </a:lstStyle>
            <a:p>
              <a:r>
                <a:rPr sz="2400" dirty="0" err="1">
                  <a:solidFill>
                    <a:schemeClr val="tx1"/>
                  </a:solidFill>
                </a:rPr>
                <a:t>Yoan</a:t>
              </a:r>
              <a:endParaRPr sz="2400" dirty="0">
                <a:solidFill>
                  <a:schemeClr val="tx1"/>
                </a:solidFill>
              </a:endParaRPr>
            </a:p>
          </p:txBody>
        </p:sp>
        <p:sp>
          <p:nvSpPr>
            <p:cNvPr id="332" name="Rashmi"/>
            <p:cNvSpPr txBox="1"/>
            <p:nvPr/>
          </p:nvSpPr>
          <p:spPr>
            <a:xfrm>
              <a:off x="1765300" y="8677286"/>
              <a:ext cx="1955800" cy="241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1600" b="1"/>
              </a:lvl1pPr>
            </a:lstStyle>
            <a:p>
              <a:r>
                <a:rPr sz="2400" dirty="0" err="1">
                  <a:solidFill>
                    <a:schemeClr val="tx1"/>
                  </a:solidFill>
                </a:rPr>
                <a:t>Rashmi</a:t>
              </a:r>
              <a:endParaRPr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9112" y="2681536"/>
            <a:ext cx="19416066" cy="9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01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8</a:t>
            </a:fld>
            <a:endParaRPr dirty="0"/>
          </a:p>
        </p:txBody>
      </p:sp>
      <p:sp>
        <p:nvSpPr>
          <p:cNvPr id="390" name="Partie Physique"/>
          <p:cNvSpPr txBox="1">
            <a:spLocks noGrp="1"/>
          </p:cNvSpPr>
          <p:nvPr>
            <p:ph type="title" idx="4294967295"/>
          </p:nvPr>
        </p:nvSpPr>
        <p:spPr>
          <a:xfrm>
            <a:off x="778396" y="355600"/>
            <a:ext cx="10477500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P</a:t>
            </a:r>
            <a:r>
              <a:rPr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artie</a:t>
            </a:r>
            <a:r>
              <a:rPr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</a:t>
            </a:r>
            <a:r>
              <a:rPr b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P</a:t>
            </a:r>
            <a:r>
              <a:rPr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hysique</a:t>
            </a:r>
          </a:p>
        </p:txBody>
      </p:sp>
      <p:sp>
        <p:nvSpPr>
          <p:cNvPr id="391" name="Décodage des trames du capteur"/>
          <p:cNvSpPr txBox="1"/>
          <p:nvPr/>
        </p:nvSpPr>
        <p:spPr>
          <a:xfrm>
            <a:off x="958752" y="1521430"/>
            <a:ext cx="1430020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Décodage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des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trames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du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capteur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</a:t>
            </a:r>
          </a:p>
        </p:txBody>
      </p:sp>
      <p:pic>
        <p:nvPicPr>
          <p:cNvPr id="393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 rot="16200000">
            <a:off x="1754408" y="3686080"/>
            <a:ext cx="6502129" cy="8669505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Rounded Rectangle"/>
          <p:cNvSpPr/>
          <p:nvPr/>
        </p:nvSpPr>
        <p:spPr>
          <a:xfrm>
            <a:off x="10337800" y="7873202"/>
            <a:ext cx="6705600" cy="2362200"/>
          </a:xfrm>
          <a:prstGeom prst="roundRect">
            <a:avLst>
              <a:gd name="adj" fmla="val 8065"/>
            </a:avLst>
          </a:prstGeom>
          <a:solidFill>
            <a:srgbClr val="000000"/>
          </a:solidFill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6" name="Rounded Rectangle"/>
          <p:cNvSpPr/>
          <p:nvPr/>
        </p:nvSpPr>
        <p:spPr>
          <a:xfrm>
            <a:off x="10502900" y="8317702"/>
            <a:ext cx="6375400" cy="1727200"/>
          </a:xfrm>
          <a:prstGeom prst="roundRect">
            <a:avLst>
              <a:gd name="adj" fmla="val 11029"/>
            </a:avLst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7" name="Oval"/>
          <p:cNvSpPr/>
          <p:nvPr/>
        </p:nvSpPr>
        <p:spPr>
          <a:xfrm>
            <a:off x="10591800" y="8025602"/>
            <a:ext cx="152400" cy="127000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8" name="Oval"/>
          <p:cNvSpPr/>
          <p:nvPr/>
        </p:nvSpPr>
        <p:spPr>
          <a:xfrm>
            <a:off x="10871200" y="8025602"/>
            <a:ext cx="152400" cy="127000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9" name="Oval"/>
          <p:cNvSpPr/>
          <p:nvPr/>
        </p:nvSpPr>
        <p:spPr>
          <a:xfrm>
            <a:off x="11150600" y="8025602"/>
            <a:ext cx="152400" cy="1270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0" name="1c 27 10 53 =&gt; 1c 27 01 bb"/>
          <p:cNvSpPr txBox="1"/>
          <p:nvPr/>
        </p:nvSpPr>
        <p:spPr>
          <a:xfrm>
            <a:off x="10668761" y="8527251"/>
            <a:ext cx="563880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1c 27 10 53 =&gt; 1c 27 01 bb</a:t>
            </a:r>
          </a:p>
        </p:txBody>
      </p:sp>
      <p:pic>
        <p:nvPicPr>
          <p:cNvPr id="402" name="Line Line" descr="Line Line"/>
          <p:cNvPicPr>
            <a:picLocks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21560052">
            <a:off x="11583227" y="8874509"/>
            <a:ext cx="419101" cy="76201"/>
          </a:xfrm>
          <a:prstGeom prst="rect">
            <a:avLst/>
          </a:prstGeom>
        </p:spPr>
      </p:pic>
      <p:pic>
        <p:nvPicPr>
          <p:cNvPr id="404" name="Line Line" descr="Line Line"/>
          <p:cNvPicPr>
            <a:picLocks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 rot="16214275">
            <a:off x="11210421" y="7770903"/>
            <a:ext cx="1168475" cy="352235"/>
          </a:xfrm>
          <a:prstGeom prst="rect">
            <a:avLst/>
          </a:prstGeom>
        </p:spPr>
      </p:pic>
      <p:pic>
        <p:nvPicPr>
          <p:cNvPr id="406" name="Image" descr="Image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9639300" y="3617640"/>
            <a:ext cx="9455597" cy="360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Line Line" descr="Line Line"/>
          <p:cNvPicPr>
            <a:picLocks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9311680" y="9018240"/>
            <a:ext cx="1134019" cy="45719"/>
          </a:xfrm>
          <a:prstGeom prst="rect">
            <a:avLst/>
          </a:prstGeom>
        </p:spPr>
      </p:pic>
      <p:pic>
        <p:nvPicPr>
          <p:cNvPr id="416" name="Line Line" descr="Line Line"/>
          <p:cNvPicPr>
            <a:picLocks/>
          </p:cNvPicPr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 rot="21560052">
            <a:off x="13906499" y="8876501"/>
            <a:ext cx="419102" cy="76201"/>
          </a:xfrm>
          <a:prstGeom prst="rect">
            <a:avLst/>
          </a:prstGeom>
        </p:spPr>
      </p:pic>
      <p:pic>
        <p:nvPicPr>
          <p:cNvPr id="418" name="Line Line" descr="Line Line"/>
          <p:cNvPicPr>
            <a:picLocks/>
          </p:cNvPicPr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 rot="16163925">
            <a:off x="13581837" y="7987560"/>
            <a:ext cx="1016001" cy="76201"/>
          </a:xfrm>
          <a:prstGeom prst="rect">
            <a:avLst/>
          </a:prstGeom>
        </p:spPr>
      </p:pic>
      <p:pic>
        <p:nvPicPr>
          <p:cNvPr id="420" name="Line Line" descr="Line Line"/>
          <p:cNvPicPr>
            <a:picLocks/>
          </p:cNvPicPr>
          <p:nvPr/>
        </p:nvPicPr>
        <p:blipFill>
          <a:blip r:embed="rId10" cstate="print">
            <a:extLst/>
          </a:blip>
          <a:stretch>
            <a:fillRect/>
          </a:stretch>
        </p:blipFill>
        <p:spPr>
          <a:xfrm rot="21581005">
            <a:off x="14046073" y="7355653"/>
            <a:ext cx="5143501" cy="352235"/>
          </a:xfrm>
          <a:prstGeom prst="rect">
            <a:avLst/>
          </a:prstGeom>
        </p:spPr>
      </p:pic>
      <p:pic>
        <p:nvPicPr>
          <p:cNvPr id="422" name="Image" descr="Image"/>
          <p:cNvPicPr>
            <a:picLocks noChangeAspect="1"/>
          </p:cNvPicPr>
          <p:nvPr/>
        </p:nvPicPr>
        <p:blipFill>
          <a:blip r:embed="rId11" cstate="print">
            <a:extLst/>
          </a:blip>
          <a:stretch>
            <a:fillRect/>
          </a:stretch>
        </p:blipFill>
        <p:spPr>
          <a:xfrm rot="10800000" flipH="1">
            <a:off x="19507200" y="4913785"/>
            <a:ext cx="23241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Image" descr="Image"/>
          <p:cNvPicPr>
            <a:picLocks noChangeAspect="1"/>
          </p:cNvPicPr>
          <p:nvPr/>
        </p:nvPicPr>
        <p:blipFill>
          <a:blip r:embed="rId11" cstate="print">
            <a:extLst/>
          </a:blip>
          <a:stretch>
            <a:fillRect/>
          </a:stretch>
        </p:blipFill>
        <p:spPr>
          <a:xfrm rot="10800000" flipH="1">
            <a:off x="19507200" y="7898285"/>
            <a:ext cx="2324100" cy="2324100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Oval"/>
          <p:cNvSpPr/>
          <p:nvPr/>
        </p:nvSpPr>
        <p:spPr>
          <a:xfrm>
            <a:off x="20066000" y="5269385"/>
            <a:ext cx="1219200" cy="812800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5" name="Oval"/>
          <p:cNvSpPr/>
          <p:nvPr/>
        </p:nvSpPr>
        <p:spPr>
          <a:xfrm>
            <a:off x="20370800" y="5459885"/>
            <a:ext cx="609600" cy="4191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6" name="Oval"/>
          <p:cNvSpPr/>
          <p:nvPr/>
        </p:nvSpPr>
        <p:spPr>
          <a:xfrm>
            <a:off x="20053300" y="8253885"/>
            <a:ext cx="1219200" cy="812800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7" name="Oval"/>
          <p:cNvSpPr/>
          <p:nvPr/>
        </p:nvSpPr>
        <p:spPr>
          <a:xfrm>
            <a:off x="20358100" y="8457085"/>
            <a:ext cx="609600" cy="4191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8" name="01 : Occupée"/>
          <p:cNvSpPr txBox="1"/>
          <p:nvPr/>
        </p:nvSpPr>
        <p:spPr>
          <a:xfrm>
            <a:off x="19841845" y="6930418"/>
            <a:ext cx="1667511" cy="411734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01 : Occupée</a:t>
            </a:r>
          </a:p>
        </p:txBody>
      </p:sp>
      <p:sp>
        <p:nvSpPr>
          <p:cNvPr id="429" name="00 : Libre"/>
          <p:cNvSpPr txBox="1"/>
          <p:nvPr/>
        </p:nvSpPr>
        <p:spPr>
          <a:xfrm>
            <a:off x="20026376" y="9914918"/>
            <a:ext cx="1196849" cy="411734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00 : </a:t>
            </a:r>
            <a:r>
              <a:rPr lang="fr-FR" dirty="0" smtClean="0"/>
              <a:t>Libre</a:t>
            </a:r>
            <a:endParaRPr lang="fr-FR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01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 dirty="0"/>
          </a:p>
        </p:txBody>
      </p:sp>
      <p:pic>
        <p:nvPicPr>
          <p:cNvPr id="394" name="Image" descr="Image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 rot="16200000">
            <a:off x="2068368" y="2788971"/>
            <a:ext cx="6949207" cy="9265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111880" y="8298160"/>
            <a:ext cx="11593855" cy="4608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grpSp>
        <p:nvGrpSpPr>
          <p:cNvPr id="44" name="Groupe 43"/>
          <p:cNvGrpSpPr/>
          <p:nvPr/>
        </p:nvGrpSpPr>
        <p:grpSpPr>
          <a:xfrm>
            <a:off x="13523422" y="4337721"/>
            <a:ext cx="8749699" cy="3082280"/>
            <a:chOff x="14496248" y="5057782"/>
            <a:chExt cx="6705597" cy="2362191"/>
          </a:xfrm>
        </p:grpSpPr>
        <p:sp>
          <p:nvSpPr>
            <p:cNvPr id="395" name="Rounded Rectangle"/>
            <p:cNvSpPr/>
            <p:nvPr/>
          </p:nvSpPr>
          <p:spPr>
            <a:xfrm>
              <a:off x="14496248" y="5057782"/>
              <a:ext cx="6705597" cy="2362191"/>
            </a:xfrm>
            <a:prstGeom prst="roundRect">
              <a:avLst>
                <a:gd name="adj" fmla="val 8065"/>
              </a:avLst>
            </a:prstGeom>
            <a:solidFill>
              <a:srgbClr val="000000"/>
            </a:solidFill>
            <a:ln w="38100">
              <a:solidFill>
                <a:srgbClr val="929292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6" name="Rounded Rectangle"/>
            <p:cNvSpPr/>
            <p:nvPr/>
          </p:nvSpPr>
          <p:spPr>
            <a:xfrm>
              <a:off x="14661349" y="5502279"/>
              <a:ext cx="6375397" cy="1727193"/>
            </a:xfrm>
            <a:prstGeom prst="roundRect">
              <a:avLst>
                <a:gd name="adj" fmla="val 11029"/>
              </a:avLst>
            </a:prstGeom>
            <a:ln w="38100">
              <a:solidFill>
                <a:srgbClr val="929292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7" name="Oval"/>
            <p:cNvSpPr/>
            <p:nvPr/>
          </p:nvSpPr>
          <p:spPr>
            <a:xfrm>
              <a:off x="14750248" y="5210181"/>
              <a:ext cx="152400" cy="127000"/>
            </a:xfrm>
            <a:prstGeom prst="ellipse">
              <a:avLst/>
            </a:prstGeom>
            <a:solidFill>
              <a:srgbClr val="ED220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8" name="Oval"/>
            <p:cNvSpPr/>
            <p:nvPr/>
          </p:nvSpPr>
          <p:spPr>
            <a:xfrm>
              <a:off x="15029648" y="5210179"/>
              <a:ext cx="152400" cy="126999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9" name="Oval"/>
            <p:cNvSpPr/>
            <p:nvPr/>
          </p:nvSpPr>
          <p:spPr>
            <a:xfrm>
              <a:off x="15309047" y="5210180"/>
              <a:ext cx="152400" cy="127000"/>
            </a:xfrm>
            <a:prstGeom prst="ellipse">
              <a:avLst/>
            </a:prstGeom>
            <a:solidFill>
              <a:srgbClr val="60D93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1" name="1c 27 85 c8 =&gt; 1c 27 00 06 00 1d 96"/>
            <p:cNvSpPr txBox="1"/>
            <p:nvPr/>
          </p:nvSpPr>
          <p:spPr>
            <a:xfrm>
              <a:off x="14826448" y="5721868"/>
              <a:ext cx="5638798" cy="3616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rPr sz="2400" dirty="0"/>
                <a:t>1c 27 85 c8 =&gt; 1c 27 00 06 00 1d 96</a:t>
              </a:r>
            </a:p>
          </p:txBody>
        </p:sp>
        <p:pic>
          <p:nvPicPr>
            <p:cNvPr id="407" name="Line Line" descr="Line Line"/>
            <p:cNvPicPr>
              <a:picLocks/>
            </p:cNvPicPr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 rot="21560052">
              <a:off x="15628545" y="6068345"/>
              <a:ext cx="419102" cy="76201"/>
            </a:xfrm>
            <a:prstGeom prst="rect">
              <a:avLst/>
            </a:prstGeom>
          </p:spPr>
        </p:pic>
      </p:grpSp>
      <p:pic>
        <p:nvPicPr>
          <p:cNvPr id="38" name="Line Line" descr="Line Line"/>
          <p:cNvPicPr>
            <a:picLocks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10175776" y="6137920"/>
            <a:ext cx="3456384" cy="72008"/>
          </a:xfrm>
          <a:prstGeom prst="rect">
            <a:avLst/>
          </a:prstGeom>
        </p:spPr>
      </p:pic>
      <p:pic>
        <p:nvPicPr>
          <p:cNvPr id="409" name="Line Line" descr="Line Line"/>
          <p:cNvPicPr>
            <a:picLocks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 rot="16214275">
            <a:off x="13963472" y="6820838"/>
            <a:ext cx="2590805" cy="362355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7304568" y="9738320"/>
            <a:ext cx="864096" cy="595035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52" name="Connecteur droit 51"/>
          <p:cNvCxnSpPr/>
          <p:nvPr/>
        </p:nvCxnSpPr>
        <p:spPr>
          <a:xfrm>
            <a:off x="18456696" y="5633864"/>
            <a:ext cx="28803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19032760" y="5633864"/>
            <a:ext cx="288032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19608824" y="5633864"/>
            <a:ext cx="288032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8600712" y="5633864"/>
            <a:ext cx="216024" cy="3888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9176776" y="5633864"/>
            <a:ext cx="936104" cy="39604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19752840" y="5633864"/>
            <a:ext cx="1368152" cy="3888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8384688" y="9746953"/>
            <a:ext cx="936104" cy="59503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680832" y="9738320"/>
            <a:ext cx="936104" cy="595035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904968" y="9733578"/>
            <a:ext cx="576064" cy="595035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 flipH="1">
            <a:off x="17736616" y="5633864"/>
            <a:ext cx="288032" cy="3888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Partie Physique"/>
          <p:cNvSpPr txBox="1">
            <a:spLocks/>
          </p:cNvSpPr>
          <p:nvPr/>
        </p:nvSpPr>
        <p:spPr>
          <a:xfrm>
            <a:off x="778396" y="355600"/>
            <a:ext cx="10477500" cy="1435100"/>
          </a:xfrm>
          <a:prstGeom prst="rect">
            <a:avLst/>
          </a:prstGeom>
        </p:spPr>
        <p:txBody>
          <a:bodyPr vert="horz" lIns="217709" tIns="108855" rIns="217709" bIns="108855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80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P</a:t>
            </a:r>
            <a:r>
              <a:rPr kumimoji="0" lang="fr-FR" sz="98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artie </a:t>
            </a:r>
            <a:r>
              <a:rPr kumimoji="0" lang="fr-FR" sz="980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P</a:t>
            </a:r>
            <a:r>
              <a:rPr kumimoji="0" lang="fr-FR" sz="98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hysique</a:t>
            </a:r>
            <a:endParaRPr kumimoji="0" lang="fr-FR" sz="98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Bahnschrift Light" pitchFamily="34" charset="0"/>
              <a:ea typeface="+mj-ea"/>
              <a:cs typeface="+mj-cs"/>
            </a:endParaRPr>
          </a:p>
        </p:txBody>
      </p:sp>
      <p:sp>
        <p:nvSpPr>
          <p:cNvPr id="30" name="Décodage des trames du capteur"/>
          <p:cNvSpPr txBox="1"/>
          <p:nvPr/>
        </p:nvSpPr>
        <p:spPr>
          <a:xfrm>
            <a:off x="958752" y="1521430"/>
            <a:ext cx="1430020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Décodage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des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trames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du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capteur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17880632" y="5633864"/>
            <a:ext cx="288032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1280</TotalTime>
  <Words>424</Words>
  <Application>Microsoft Office PowerPoint</Application>
  <PresentationFormat>Personnalisé</PresentationFormat>
  <Paragraphs>117</Paragraphs>
  <Slides>16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Rotonde</vt:lpstr>
      <vt:lpstr>Cirpark Modbus :  Gestion d'un parking privé</vt:lpstr>
      <vt:lpstr>Diapositive 2</vt:lpstr>
      <vt:lpstr>Présentation du projet</vt:lpstr>
      <vt:lpstr>Répartitions des tâches</vt:lpstr>
      <vt:lpstr>Matériels</vt:lpstr>
      <vt:lpstr>Diagramme de cas d'utilisation</vt:lpstr>
      <vt:lpstr>Diagramme de déploiement</vt:lpstr>
      <vt:lpstr>Partie Physique</vt:lpstr>
      <vt:lpstr>Diapositive 9</vt:lpstr>
      <vt:lpstr>Diapositive 10</vt:lpstr>
      <vt:lpstr>Tâche personnelle</vt:lpstr>
      <vt:lpstr>Diapositive 12</vt:lpstr>
      <vt:lpstr>Diapositive 13</vt:lpstr>
      <vt:lpstr>Diapositive 14</vt:lpstr>
      <vt:lpstr>Diapositive 15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Cirpark Modbus :  Gestion d'un parking privé</dc:title>
  <cp:lastModifiedBy>abhavsar</cp:lastModifiedBy>
  <cp:revision>150</cp:revision>
  <dcterms:modified xsi:type="dcterms:W3CDTF">2022-06-09T10:13:35Z</dcterms:modified>
</cp:coreProperties>
</file>