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7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FFFF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>
        <p:scale>
          <a:sx n="50" d="100"/>
          <a:sy n="50" d="100"/>
        </p:scale>
        <p:origin x="-972" y="-31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21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Apprendre</a:t>
            </a:r>
            <a:r>
              <a:rPr lang="fr-FR" baseline="0" dirty="0" smtClean="0"/>
              <a:t> à faire un checksum</a:t>
            </a:r>
          </a:p>
          <a:p>
            <a:r>
              <a:rPr lang="fr-FR" baseline="0" dirty="0" smtClean="0"/>
              <a:t>Etudier la trame en détaille </a:t>
            </a:r>
          </a:p>
          <a:p>
            <a:r>
              <a:rPr lang="fr-FR" baseline="0" dirty="0" smtClean="0"/>
              <a:t>	- temps d’un bit </a:t>
            </a:r>
          </a:p>
          <a:p>
            <a:r>
              <a:rPr lang="fr-FR" baseline="0" dirty="0" smtClean="0"/>
              <a:t>	</a:t>
            </a:r>
            <a:r>
              <a:rPr lang="fr-FR" baseline="0" smtClean="0"/>
              <a:t>- Calculer le débit </a:t>
            </a:r>
            <a:endParaRPr lang="fr-FR" baseline="0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onnées clés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Données clés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 Citation notable 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ntgolfières vues de dessous avec un ciel bleu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Gros plan sur la partie supérieure d’une montgolfière vue de dessus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Montgolfières vues de dessous avec un ciel bleu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ontgolfières vues de dessous avec un ciel bleu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os plan sur la partie supérieure d’une montgolfière vue de dessus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23" name="Auteur et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et date</a:t>
            </a:r>
          </a:p>
        </p:txBody>
      </p:sp>
      <p:sp>
        <p:nvSpPr>
          <p:cNvPr id="2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e montgolfière vue de dessous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4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61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Montgolfières vues de dessous avec un ciel bleu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Titre de section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80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Titre de l’ordre du jour</a:t>
            </a:r>
          </a:p>
        </p:txBody>
      </p:sp>
      <p:sp>
        <p:nvSpPr>
          <p:cNvPr id="89" name="Sous-titre de l’ordre du jour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l’ordre du jour</a:t>
            </a:r>
          </a:p>
        </p:txBody>
      </p:sp>
      <p:sp>
        <p:nvSpPr>
          <p:cNvPr id="90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Rubriques de l’ordre du jour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11" Type="http://schemas.openxmlformats.org/officeDocument/2006/relationships/image" Target="../media/image47.jpe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AVSAR Rashmi                     Lycée Louis Armand, 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 dirty="0">
                <a:latin typeface="Bahnschrift Light" pitchFamily="34" charset="0"/>
              </a:rPr>
              <a:t>BHAVSAR </a:t>
            </a:r>
            <a:r>
              <a:rPr lang="fr-FR" dirty="0" err="1" smtClean="0">
                <a:latin typeface="Bahnschrift Light" pitchFamily="34" charset="0"/>
              </a:rPr>
              <a:t>Aakash</a:t>
            </a:r>
            <a:r>
              <a:rPr dirty="0">
                <a:latin typeface="Bahnschrift Light" pitchFamily="34" charset="0"/>
              </a:rPr>
              <a:t>									      					</a:t>
            </a:r>
            <a:r>
              <a:rPr dirty="0" err="1">
                <a:latin typeface="Bahnschrift Light" pitchFamily="34" charset="0"/>
              </a:rPr>
              <a:t>Lycée</a:t>
            </a:r>
            <a:r>
              <a:rPr dirty="0">
                <a:latin typeface="Bahnschrift Light" pitchFamily="34" charset="0"/>
              </a:rPr>
              <a:t> Louis Armand, 2022</a:t>
            </a:r>
          </a:p>
        </p:txBody>
      </p:sp>
      <p:sp>
        <p:nvSpPr>
          <p:cNvPr id="152" name="Cirpark Modbus :…"/>
          <p:cNvSpPr txBox="1">
            <a:spLocks noGrp="1"/>
          </p:cNvSpPr>
          <p:nvPr>
            <p:ph type="ctrTitle"/>
          </p:nvPr>
        </p:nvSpPr>
        <p:spPr>
          <a:xfrm>
            <a:off x="888996" y="4340290"/>
            <a:ext cx="19126201" cy="4648201"/>
          </a:xfrm>
          <a:prstGeom prst="rect">
            <a:avLst/>
          </a:prstGeom>
        </p:spPr>
        <p:txBody>
          <a:bodyPr/>
          <a:lstStyle/>
          <a:p>
            <a:pPr>
              <a:defRPr sz="10600" spc="-211"/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Cirpark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Modbus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: </a:t>
            </a:r>
          </a:p>
          <a:p>
            <a:pPr>
              <a:defRPr sz="10600" spc="-211"/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Gestion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d'un parking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privé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53" name="Revue 2"/>
          <p:cNvSpPr txBox="1">
            <a:spLocks noGrp="1"/>
          </p:cNvSpPr>
          <p:nvPr>
            <p:ph type="subTitle" sz="quarter" idx="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Bahnschrift Light" pitchFamily="34" charset="0"/>
              </a:rPr>
              <a:t>Revue 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 cstate="print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Partie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Physique</a:t>
            </a:r>
          </a:p>
        </p:txBody>
      </p:sp>
      <p:sp>
        <p:nvSpPr>
          <p:cNvPr id="391" name="Décodage des trames du capteur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16200000">
            <a:off x="1754408" y="3686080"/>
            <a:ext cx="6502129" cy="8669505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ounded Rectangle"/>
          <p:cNvSpPr/>
          <p:nvPr/>
        </p:nvSpPr>
        <p:spPr>
          <a:xfrm>
            <a:off x="10337800" y="7873202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6" name="Rounded Rectangle"/>
          <p:cNvSpPr/>
          <p:nvPr/>
        </p:nvSpPr>
        <p:spPr>
          <a:xfrm>
            <a:off x="10502900" y="8317702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7" name="Oval"/>
          <p:cNvSpPr/>
          <p:nvPr/>
        </p:nvSpPr>
        <p:spPr>
          <a:xfrm>
            <a:off x="10591800" y="8025602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Oval"/>
          <p:cNvSpPr/>
          <p:nvPr/>
        </p:nvSpPr>
        <p:spPr>
          <a:xfrm>
            <a:off x="10871200" y="8025602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9" name="Oval"/>
          <p:cNvSpPr/>
          <p:nvPr/>
        </p:nvSpPr>
        <p:spPr>
          <a:xfrm>
            <a:off x="11150600" y="8025602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1c 27 10 53 =&gt; 1c 27 01 bb"/>
          <p:cNvSpPr txBox="1"/>
          <p:nvPr/>
        </p:nvSpPr>
        <p:spPr>
          <a:xfrm>
            <a:off x="10668761" y="8527251"/>
            <a:ext cx="5638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1c 27 10 53 =&gt; 1c 27 01 bb</a:t>
            </a:r>
          </a:p>
        </p:txBody>
      </p:sp>
      <p:pic>
        <p:nvPicPr>
          <p:cNvPr id="402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60052">
            <a:off x="11583227" y="8874509"/>
            <a:ext cx="419101" cy="76201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6214275">
            <a:off x="11210421" y="7770903"/>
            <a:ext cx="1168475" cy="352235"/>
          </a:xfrm>
          <a:prstGeom prst="rect">
            <a:avLst/>
          </a:prstGeom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9639300" y="3617640"/>
            <a:ext cx="9455597" cy="360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9311680" y="9018240"/>
            <a:ext cx="1134019" cy="45719"/>
          </a:xfrm>
          <a:prstGeom prst="rect">
            <a:avLst/>
          </a:prstGeom>
        </p:spPr>
      </p:pic>
      <p:pic>
        <p:nvPicPr>
          <p:cNvPr id="416" name="Line Line" descr="Line Line"/>
          <p:cNvPicPr>
            <a:picLocks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rot="21560052">
            <a:off x="13906499" y="8876501"/>
            <a:ext cx="419102" cy="76201"/>
          </a:xfrm>
          <a:prstGeom prst="rect">
            <a:avLst/>
          </a:prstGeom>
        </p:spPr>
      </p:pic>
      <p:pic>
        <p:nvPicPr>
          <p:cNvPr id="418" name="Line Line" descr="Line Line"/>
          <p:cNvPicPr>
            <a:picLocks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 rot="16163925">
            <a:off x="13581837" y="7987560"/>
            <a:ext cx="1016001" cy="76201"/>
          </a:xfrm>
          <a:prstGeom prst="rect">
            <a:avLst/>
          </a:prstGeom>
        </p:spPr>
      </p:pic>
      <p:pic>
        <p:nvPicPr>
          <p:cNvPr id="420" name="Line Line" descr="Line Line"/>
          <p:cNvPicPr>
            <a:picLocks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 rot="21581005">
            <a:off x="14046073" y="7355653"/>
            <a:ext cx="5143501" cy="352235"/>
          </a:xfrm>
          <a:prstGeom prst="rect">
            <a:avLst/>
          </a:prstGeom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10800000" flipH="1">
            <a:off x="19507200" y="4913785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10800000" flipH="1">
            <a:off x="19507200" y="7898285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Oval"/>
          <p:cNvSpPr/>
          <p:nvPr/>
        </p:nvSpPr>
        <p:spPr>
          <a:xfrm>
            <a:off x="20066000" y="5269385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Oval"/>
          <p:cNvSpPr/>
          <p:nvPr/>
        </p:nvSpPr>
        <p:spPr>
          <a:xfrm>
            <a:off x="20370800" y="5459885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6" name="Oval"/>
          <p:cNvSpPr/>
          <p:nvPr/>
        </p:nvSpPr>
        <p:spPr>
          <a:xfrm>
            <a:off x="20053300" y="8253885"/>
            <a:ext cx="1219200" cy="812800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7" name="Oval"/>
          <p:cNvSpPr/>
          <p:nvPr/>
        </p:nvSpPr>
        <p:spPr>
          <a:xfrm>
            <a:off x="20358100" y="8457085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8" name="01 : Occupée"/>
          <p:cNvSpPr txBox="1"/>
          <p:nvPr/>
        </p:nvSpPr>
        <p:spPr>
          <a:xfrm>
            <a:off x="19841845" y="6930418"/>
            <a:ext cx="1667511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01 : Occupée</a:t>
            </a:r>
          </a:p>
        </p:txBody>
      </p:sp>
      <p:sp>
        <p:nvSpPr>
          <p:cNvPr id="429" name="00 : Libre"/>
          <p:cNvSpPr txBox="1"/>
          <p:nvPr/>
        </p:nvSpPr>
        <p:spPr>
          <a:xfrm>
            <a:off x="20026376" y="9914918"/>
            <a:ext cx="1196849" cy="411734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00 : </a:t>
            </a:r>
            <a:r>
              <a:rPr lang="fr-FR" dirty="0" smtClean="0"/>
              <a:t>Libre</a:t>
            </a:r>
            <a:endParaRPr lang="fr-FR" dirty="0"/>
          </a:p>
        </p:txBody>
      </p:sp>
      <p:sp>
        <p:nvSpPr>
          <p:cNvPr id="33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Partie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Physique</a:t>
            </a:r>
          </a:p>
        </p:txBody>
      </p:sp>
      <p:sp>
        <p:nvSpPr>
          <p:cNvPr id="391" name="Décodage des trames du capteur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pic>
        <p:nvPicPr>
          <p:cNvPr id="394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16200000">
            <a:off x="2068368" y="2788971"/>
            <a:ext cx="6949207" cy="9265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111880" y="8298160"/>
            <a:ext cx="11050393" cy="439248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33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 dirty="0"/>
          </a:p>
        </p:txBody>
      </p:sp>
      <p:grpSp>
        <p:nvGrpSpPr>
          <p:cNvPr id="44" name="Groupe 43"/>
          <p:cNvGrpSpPr/>
          <p:nvPr/>
        </p:nvGrpSpPr>
        <p:grpSpPr>
          <a:xfrm>
            <a:off x="13523422" y="4337720"/>
            <a:ext cx="8749698" cy="3082280"/>
            <a:chOff x="14496256" y="5057800"/>
            <a:chExt cx="6705600" cy="2362200"/>
          </a:xfrm>
        </p:grpSpPr>
        <p:sp>
          <p:nvSpPr>
            <p:cNvPr id="395" name="Rounded Rectangle"/>
            <p:cNvSpPr/>
            <p:nvPr/>
          </p:nvSpPr>
          <p:spPr>
            <a:xfrm>
              <a:off x="14496256" y="5057800"/>
              <a:ext cx="6705600" cy="2362200"/>
            </a:xfrm>
            <a:prstGeom prst="roundRect">
              <a:avLst>
                <a:gd name="adj" fmla="val 8065"/>
              </a:avLst>
            </a:prstGeom>
            <a:solidFill>
              <a:srgbClr val="000000"/>
            </a:solidFill>
            <a:ln w="38100">
              <a:solidFill>
                <a:srgbClr val="929292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" name="Rounded Rectangle"/>
            <p:cNvSpPr/>
            <p:nvPr/>
          </p:nvSpPr>
          <p:spPr>
            <a:xfrm>
              <a:off x="14661356" y="5502300"/>
              <a:ext cx="6375400" cy="1727200"/>
            </a:xfrm>
            <a:prstGeom prst="roundRect">
              <a:avLst>
                <a:gd name="adj" fmla="val 11029"/>
              </a:avLst>
            </a:prstGeom>
            <a:ln w="38100">
              <a:solidFill>
                <a:srgbClr val="929292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" name="Oval"/>
            <p:cNvSpPr/>
            <p:nvPr/>
          </p:nvSpPr>
          <p:spPr>
            <a:xfrm>
              <a:off x="14750256" y="5210200"/>
              <a:ext cx="152400" cy="127000"/>
            </a:xfrm>
            <a:prstGeom prst="ellipse">
              <a:avLst/>
            </a:prstGeom>
            <a:solidFill>
              <a:srgbClr val="ED220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" name="Oval"/>
            <p:cNvSpPr/>
            <p:nvPr/>
          </p:nvSpPr>
          <p:spPr>
            <a:xfrm>
              <a:off x="15029656" y="5210200"/>
              <a:ext cx="152400" cy="127000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" name="Oval"/>
            <p:cNvSpPr/>
            <p:nvPr/>
          </p:nvSpPr>
          <p:spPr>
            <a:xfrm>
              <a:off x="15309056" y="5210200"/>
              <a:ext cx="152400" cy="12700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" name="1c 27 85 c8 =&gt; 1c 27 00 06 00 1d 96"/>
            <p:cNvSpPr txBox="1"/>
            <p:nvPr/>
          </p:nvSpPr>
          <p:spPr>
            <a:xfrm>
              <a:off x="14826456" y="5721886"/>
              <a:ext cx="5638800" cy="3616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2400" dirty="0"/>
                <a:t>1c 27 85 c8 =&gt; 1c 27 00 06 00 1d 96</a:t>
              </a:r>
            </a:p>
          </p:txBody>
        </p:sp>
        <p:pic>
          <p:nvPicPr>
            <p:cNvPr id="407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60052">
              <a:off x="15628545" y="6068345"/>
              <a:ext cx="419102" cy="76201"/>
            </a:xfrm>
            <a:prstGeom prst="rect">
              <a:avLst/>
            </a:prstGeom>
          </p:spPr>
        </p:pic>
        <p:pic>
          <p:nvPicPr>
            <p:cNvPr id="34" name="Line Line" descr="Line Line"/>
            <p:cNvPicPr>
              <a:picLocks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 rot="21560052">
              <a:off x="17780623" y="6055960"/>
              <a:ext cx="330572" cy="48447"/>
            </a:xfrm>
            <a:prstGeom prst="rect">
              <a:avLst/>
            </a:prstGeom>
          </p:spPr>
        </p:pic>
      </p:grpSp>
      <p:pic>
        <p:nvPicPr>
          <p:cNvPr id="38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0175776" y="6137920"/>
            <a:ext cx="3456384" cy="72008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16214275">
            <a:off x="13963472" y="6820838"/>
            <a:ext cx="2590805" cy="36235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6944528" y="9738320"/>
            <a:ext cx="864096" cy="595035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18456696" y="5633864"/>
            <a:ext cx="2880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9032760" y="5633864"/>
            <a:ext cx="28803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9608824" y="5633864"/>
            <a:ext cx="288032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8528704" y="5633864"/>
            <a:ext cx="72008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9176776" y="5633864"/>
            <a:ext cx="648072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9752840" y="5633864"/>
            <a:ext cx="1008112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8024648" y="9746953"/>
            <a:ext cx="936104" cy="59503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320792" y="9738320"/>
            <a:ext cx="936104" cy="595035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472920" y="9733578"/>
            <a:ext cx="576064" cy="59503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17448584" y="5633864"/>
            <a:ext cx="576064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546100" y="3556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Partie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Physique</a:t>
            </a:r>
          </a:p>
        </p:txBody>
      </p:sp>
      <p:sp>
        <p:nvSpPr>
          <p:cNvPr id="432" name="Ultrason"/>
          <p:cNvSpPr txBox="1"/>
          <p:nvPr/>
        </p:nvSpPr>
        <p:spPr>
          <a:xfrm>
            <a:off x="54686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Ultrason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433" name="Principe détection de présence…"/>
          <p:cNvSpPr txBox="1"/>
          <p:nvPr/>
        </p:nvSpPr>
        <p:spPr>
          <a:xfrm>
            <a:off x="4370425" y="4188917"/>
            <a:ext cx="9420150" cy="414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FFFFFF"/>
                </a:solidFill>
              </a:rPr>
              <a:t>Principe </a:t>
            </a:r>
            <a:r>
              <a:rPr dirty="0" err="1">
                <a:solidFill>
                  <a:srgbClr val="FFFFFF"/>
                </a:solidFill>
              </a:rPr>
              <a:t>détection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présence</a:t>
            </a:r>
            <a:endParaRPr dirty="0">
              <a:solidFill>
                <a:srgbClr val="FFFFFF"/>
              </a:solidFill>
            </a:endParaRPr>
          </a:p>
          <a:p>
            <a:r>
              <a:rPr dirty="0">
                <a:solidFill>
                  <a:srgbClr val="FFFFFF"/>
                </a:solidFill>
              </a:rPr>
              <a:t>Types de </a:t>
            </a:r>
            <a:r>
              <a:rPr dirty="0" err="1">
                <a:solidFill>
                  <a:srgbClr val="FFFFFF"/>
                </a:solidFill>
              </a:rPr>
              <a:t>capteurs</a:t>
            </a:r>
            <a:r>
              <a:rPr dirty="0">
                <a:solidFill>
                  <a:srgbClr val="FFFFFF"/>
                </a:solidFill>
              </a:rPr>
              <a:t> qui </a:t>
            </a:r>
            <a:r>
              <a:rPr dirty="0" err="1">
                <a:solidFill>
                  <a:srgbClr val="FFFFFF"/>
                </a:solidFill>
              </a:rPr>
              <a:t>peuvent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exister</a:t>
            </a:r>
            <a:endParaRPr dirty="0">
              <a:solidFill>
                <a:srgbClr val="FFFFFF"/>
              </a:solidFill>
            </a:endParaRPr>
          </a:p>
          <a:p>
            <a:r>
              <a:rPr dirty="0">
                <a:solidFill>
                  <a:srgbClr val="FFFFFF"/>
                </a:solidFill>
              </a:rPr>
              <a:t>A </a:t>
            </a:r>
            <a:r>
              <a:rPr dirty="0" err="1">
                <a:solidFill>
                  <a:srgbClr val="FFFFFF"/>
                </a:solidFill>
              </a:rPr>
              <a:t>partir</a:t>
            </a:r>
            <a:r>
              <a:rPr dirty="0">
                <a:solidFill>
                  <a:srgbClr val="FFFFFF"/>
                </a:solidFill>
              </a:rPr>
              <a:t> de la documentation du </a:t>
            </a:r>
            <a:r>
              <a:rPr dirty="0" err="1">
                <a:solidFill>
                  <a:srgbClr val="FFFFFF"/>
                </a:solidFill>
              </a:rPr>
              <a:t>capteur</a:t>
            </a:r>
            <a:r>
              <a:rPr dirty="0">
                <a:solidFill>
                  <a:srgbClr val="FFFFFF"/>
                </a:solidFill>
              </a:rPr>
              <a:t>, </a:t>
            </a:r>
            <a:r>
              <a:rPr dirty="0" err="1">
                <a:solidFill>
                  <a:srgbClr val="FFFFFF"/>
                </a:solidFill>
              </a:rPr>
              <a:t>différent</a:t>
            </a:r>
            <a:r>
              <a:rPr dirty="0">
                <a:solidFill>
                  <a:srgbClr val="FFFFFF"/>
                </a:solidFill>
              </a:rPr>
              <a:t> types de </a:t>
            </a:r>
            <a:r>
              <a:rPr dirty="0" err="1">
                <a:solidFill>
                  <a:srgbClr val="FFFFFF"/>
                </a:solidFill>
              </a:rPr>
              <a:t>détection</a:t>
            </a:r>
            <a:endParaRPr dirty="0">
              <a:solidFill>
                <a:srgbClr val="FFFFFF"/>
              </a:solidFill>
            </a:endParaRPr>
          </a:p>
          <a:p>
            <a:r>
              <a:rPr dirty="0" err="1">
                <a:solidFill>
                  <a:srgbClr val="FFFFFF"/>
                </a:solidFill>
              </a:rPr>
              <a:t>protocole</a:t>
            </a:r>
            <a:r>
              <a:rPr dirty="0">
                <a:solidFill>
                  <a:srgbClr val="FFFFFF"/>
                </a:solidFill>
              </a:rPr>
              <a:t> de communication des </a:t>
            </a:r>
            <a:r>
              <a:rPr dirty="0" err="1">
                <a:solidFill>
                  <a:srgbClr val="FFFFFF"/>
                </a:solidFill>
              </a:rPr>
              <a:t>capteurs</a:t>
            </a:r>
            <a:r>
              <a:rPr dirty="0">
                <a:solidFill>
                  <a:srgbClr val="FFFFFF"/>
                </a:solidFill>
              </a:rPr>
              <a:t> SP3</a:t>
            </a:r>
          </a:p>
          <a:p>
            <a:endParaRPr dirty="0">
              <a:solidFill>
                <a:srgbClr val="FFFFFF"/>
              </a:solidFill>
            </a:endParaRPr>
          </a:p>
          <a:p>
            <a:endParaRPr dirty="0">
              <a:solidFill>
                <a:srgbClr val="FFFFFF"/>
              </a:solidFill>
            </a:endParaRPr>
          </a:p>
          <a:p>
            <a:endParaRPr dirty="0">
              <a:solidFill>
                <a:srgbClr val="FFFFFF"/>
              </a:solidFill>
            </a:endParaRPr>
          </a:p>
          <a:p>
            <a:endParaRPr dirty="0">
              <a:solidFill>
                <a:srgbClr val="FFFFFF"/>
              </a:solidFill>
            </a:endParaRPr>
          </a:p>
          <a:p>
            <a:r>
              <a:rPr dirty="0" err="1">
                <a:solidFill>
                  <a:srgbClr val="FFFFFF"/>
                </a:solidFill>
              </a:rPr>
              <a:t>Activités</a:t>
            </a:r>
            <a:endParaRPr dirty="0">
              <a:solidFill>
                <a:srgbClr val="FFFFFF"/>
              </a:solidFill>
            </a:endParaRPr>
          </a:p>
          <a:p>
            <a:r>
              <a:rPr dirty="0" err="1">
                <a:solidFill>
                  <a:srgbClr val="FFFFFF"/>
                </a:solidFill>
              </a:rPr>
              <a:t>Visualisation</a:t>
            </a:r>
            <a:r>
              <a:rPr dirty="0">
                <a:solidFill>
                  <a:srgbClr val="FFFFFF"/>
                </a:solidFill>
              </a:rPr>
              <a:t> des </a:t>
            </a:r>
            <a:r>
              <a:rPr dirty="0" err="1">
                <a:solidFill>
                  <a:srgbClr val="FFFFFF"/>
                </a:solidFill>
              </a:rPr>
              <a:t>trames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ultrasonores</a:t>
            </a:r>
            <a:endParaRPr dirty="0">
              <a:solidFill>
                <a:srgbClr val="FFFFFF"/>
              </a:solidFill>
            </a:endParaRPr>
          </a:p>
          <a:p>
            <a:r>
              <a:rPr dirty="0" err="1">
                <a:solidFill>
                  <a:srgbClr val="FFFFFF"/>
                </a:solidFill>
              </a:rPr>
              <a:t>Caractérisation</a:t>
            </a:r>
            <a:r>
              <a:rPr dirty="0">
                <a:solidFill>
                  <a:srgbClr val="FFFFFF"/>
                </a:solidFill>
              </a:rPr>
              <a:t> les </a:t>
            </a:r>
            <a:r>
              <a:rPr dirty="0" err="1">
                <a:solidFill>
                  <a:srgbClr val="FFFFFF"/>
                </a:solidFill>
              </a:rPr>
              <a:t>ultrason</a:t>
            </a:r>
            <a:r>
              <a:rPr dirty="0">
                <a:solidFill>
                  <a:srgbClr val="FFFFFF"/>
                </a:solidFill>
              </a:rPr>
              <a:t> des </a:t>
            </a:r>
            <a:r>
              <a:rPr dirty="0" err="1">
                <a:solidFill>
                  <a:srgbClr val="FFFFFF"/>
                </a:solidFill>
              </a:rPr>
              <a:t>capteurs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onclusion"/>
          <p:cNvSpPr txBox="1">
            <a:spLocks noGrp="1"/>
          </p:cNvSpPr>
          <p:nvPr>
            <p:ph type="title" idx="4294967295"/>
          </p:nvPr>
        </p:nvSpPr>
        <p:spPr>
          <a:xfrm>
            <a:off x="609600" y="3175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</a:p>
        </p:txBody>
      </p:sp>
      <p:sp>
        <p:nvSpPr>
          <p:cNvPr id="436" name="Rectangle"/>
          <p:cNvSpPr/>
          <p:nvPr/>
        </p:nvSpPr>
        <p:spPr>
          <a:xfrm>
            <a:off x="609600" y="257810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12306300" y="257810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609600" y="784860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12306300" y="784860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En Cours"/>
          <p:cNvSpPr txBox="1"/>
          <p:nvPr/>
        </p:nvSpPr>
        <p:spPr>
          <a:xfrm>
            <a:off x="813663" y="2793339"/>
            <a:ext cx="1811393" cy="595035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En Cours</a:t>
            </a:r>
          </a:p>
        </p:txBody>
      </p:sp>
      <p:sp>
        <p:nvSpPr>
          <p:cNvPr id="441" name="Terminer"/>
          <p:cNvSpPr txBox="1"/>
          <p:nvPr/>
        </p:nvSpPr>
        <p:spPr>
          <a:xfrm>
            <a:off x="12544297" y="2793339"/>
            <a:ext cx="1740862" cy="595035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Terminer</a:t>
            </a:r>
          </a:p>
        </p:txBody>
      </p:sp>
      <p:sp>
        <p:nvSpPr>
          <p:cNvPr id="442" name="Problèmes rencontrés"/>
          <p:cNvSpPr txBox="1"/>
          <p:nvPr/>
        </p:nvSpPr>
        <p:spPr>
          <a:xfrm>
            <a:off x="812545" y="8140039"/>
            <a:ext cx="4110100" cy="595035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Problèmes rencontrés</a:t>
            </a:r>
          </a:p>
        </p:txBody>
      </p:sp>
      <p:sp>
        <p:nvSpPr>
          <p:cNvPr id="443" name="Solutions envisagés"/>
          <p:cNvSpPr txBox="1"/>
          <p:nvPr/>
        </p:nvSpPr>
        <p:spPr>
          <a:xfrm>
            <a:off x="12547854" y="8140039"/>
            <a:ext cx="3747822" cy="59503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Solutions envisagés</a:t>
            </a:r>
          </a:p>
        </p:txBody>
      </p:sp>
      <p:sp>
        <p:nvSpPr>
          <p:cNvPr id="444" name="Étude du protocole Engine de Cirpark qui permet de récupérer les informations de tous les capteurs du parking"/>
          <p:cNvSpPr txBox="1"/>
          <p:nvPr/>
        </p:nvSpPr>
        <p:spPr>
          <a:xfrm>
            <a:off x="13335762" y="3514786"/>
            <a:ext cx="862330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</a:pPr>
            <a:r>
              <a:rPr lang="fr-FR" sz="3200" dirty="0" smtClean="0">
                <a:solidFill>
                  <a:srgbClr val="FFFFFF"/>
                </a:solidFill>
              </a:rPr>
              <a:t>Création d’une interface web d’accueil</a:t>
            </a:r>
          </a:p>
          <a:p>
            <a:pPr marL="914400" lvl="1" indent="-304800" algn="l">
              <a:buSzPct val="123000"/>
              <a:buChar char="•"/>
            </a:pPr>
            <a:r>
              <a:rPr lang="fr-FR" sz="3200" dirty="0" smtClean="0">
                <a:solidFill>
                  <a:srgbClr val="FFFFFF"/>
                </a:solidFill>
              </a:rPr>
              <a:t>Création d’une page avec l’état des places du parking </a:t>
            </a:r>
          </a:p>
        </p:txBody>
      </p:sp>
      <p:sp>
        <p:nvSpPr>
          <p:cNvPr id="445" name="Création d'une application graphique permettant d'ajouter et de simuler des capteurs de parking selon le protocole Cirpark"/>
          <p:cNvSpPr txBox="1"/>
          <p:nvPr/>
        </p:nvSpPr>
        <p:spPr>
          <a:xfrm>
            <a:off x="1790700" y="3877806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sz="3200" dirty="0" smtClean="0">
                <a:solidFill>
                  <a:srgbClr val="FFFFFF"/>
                </a:solidFill>
              </a:rPr>
              <a:t>Étudier l’API HTTP fournie par l’</a:t>
            </a:r>
            <a:r>
              <a:rPr lang="fr-FR" sz="3200" dirty="0" err="1" smtClean="0">
                <a:solidFill>
                  <a:srgbClr val="FFFFFF"/>
                </a:solidFill>
              </a:rPr>
              <a:t>Engine</a:t>
            </a:r>
            <a:r>
              <a:rPr lang="fr-FR" sz="3200" dirty="0" smtClean="0">
                <a:solidFill>
                  <a:srgbClr val="FFFFFF"/>
                </a:solidFill>
              </a:rPr>
              <a:t> de </a:t>
            </a:r>
            <a:r>
              <a:rPr lang="fr-FR" sz="3200" dirty="0" err="1" smtClean="0">
                <a:solidFill>
                  <a:srgbClr val="FFFFFF"/>
                </a:solidFill>
              </a:rPr>
              <a:t>Cirpark</a:t>
            </a:r>
            <a:endParaRPr lang="fr-FR" sz="3200" dirty="0" smtClean="0">
              <a:solidFill>
                <a:srgbClr val="FFFFFF"/>
              </a:solidFill>
            </a:endParaRPr>
          </a:p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sz="3200" dirty="0" smtClean="0">
                <a:solidFill>
                  <a:srgbClr val="FFFFFF"/>
                </a:solidFill>
              </a:rPr>
              <a:t>Afficher les statistiques de fréquentation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446" name="Connexion en TCP avec le serveur TCP/RF…"/>
          <p:cNvSpPr txBox="1"/>
          <p:nvPr/>
        </p:nvSpPr>
        <p:spPr>
          <a:xfrm>
            <a:off x="1790700" y="8918636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/>
              <a:t>Transfert des fichiers dans le mini-pc</a:t>
            </a: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/>
              <a:t>Convertir la réponse XML du </a:t>
            </a:r>
            <a:r>
              <a:rPr lang="fr-FR" sz="3200" dirty="0" err="1" smtClean="0"/>
              <a:t>Cirpark</a:t>
            </a:r>
            <a:endParaRPr sz="3200" dirty="0"/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447" name="Connexion en UDP avec le serveur TCP/RF…"/>
          <p:cNvSpPr txBox="1"/>
          <p:nvPr/>
        </p:nvSpPr>
        <p:spPr>
          <a:xfrm>
            <a:off x="13335000" y="9114056"/>
            <a:ext cx="862330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rgbClr val="FFFFFF"/>
                </a:solidFill>
              </a:rPr>
              <a:t>Utiliser un code en JavaScript pour XML</a:t>
            </a:r>
            <a:endParaRPr sz="3200" dirty="0" smtClean="0">
              <a:solidFill>
                <a:srgbClr val="FFFFFF"/>
              </a:solidFill>
            </a:endParaRPr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15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park Modbus :…"/>
          <p:cNvSpPr txBox="1">
            <a:spLocks/>
          </p:cNvSpPr>
          <p:nvPr/>
        </p:nvSpPr>
        <p:spPr>
          <a:xfrm>
            <a:off x="888996" y="4340290"/>
            <a:ext cx="19126201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0" marR="0" lvl="0" indent="0" algn="l" defTabSz="243833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spc="-211"/>
            </a:pPr>
            <a:r>
              <a:rPr lang="fr-FR" sz="10600" b="1" spc="-21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  <a:ea typeface="Helvetica Neue Medium"/>
                <a:cs typeface="Helvetica Neue Medium"/>
                <a:sym typeface="Helvetica Neue Medium"/>
              </a:rPr>
              <a:t>CONCLUSION</a:t>
            </a:r>
            <a:endParaRPr kumimoji="0" lang="fr-FR" sz="10600" b="1" i="0" u="none" strike="noStrike" kern="0" cap="none" spc="-211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Light" pitchFamily="34" charset="0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>
            <a:spLocks noGrp="1"/>
          </p:cNvSpPr>
          <p:nvPr>
            <p:ph type="body" sz="quarter" idx="1"/>
          </p:nvPr>
        </p:nvSpPr>
        <p:spPr>
          <a:xfrm>
            <a:off x="650948" y="305272"/>
            <a:ext cx="21971000" cy="184358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10600" spc="-211"/>
            </a:lvl1pPr>
          </a:lstStyle>
          <a:p>
            <a:pPr algn="l"/>
            <a:r>
              <a:rPr sz="85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Sommaire</a:t>
            </a:r>
            <a:endParaRPr sz="8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57" name="Présentation du projet…"/>
          <p:cNvSpPr/>
          <p:nvPr/>
        </p:nvSpPr>
        <p:spPr>
          <a:xfrm>
            <a:off x="3548002" y="2143092"/>
            <a:ext cx="16618000" cy="10675982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marL="1409700" lvl="1" indent="-800100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dirty="0" err="1">
                <a:latin typeface="Bahnschrift Light" pitchFamily="34" charset="0"/>
              </a:rPr>
              <a:t>Présentation</a:t>
            </a:r>
            <a:r>
              <a:rPr dirty="0">
                <a:latin typeface="Bahnschrift Light" pitchFamily="34" charset="0"/>
              </a:rPr>
              <a:t> du </a:t>
            </a:r>
            <a:r>
              <a:rPr dirty="0" err="1">
                <a:latin typeface="Bahnschrift Light" pitchFamily="34" charset="0"/>
              </a:rPr>
              <a:t>projet</a:t>
            </a:r>
            <a:endParaRPr dirty="0">
              <a:latin typeface="Bahnschrift Light" pitchFamily="34" charset="0"/>
            </a:endParaRPr>
          </a:p>
          <a:p>
            <a:pPr marL="1409700" lvl="1" indent="-800100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dirty="0" err="1">
                <a:latin typeface="Bahnschrift Light" pitchFamily="34" charset="0"/>
              </a:rPr>
              <a:t>Répartition</a:t>
            </a:r>
            <a:r>
              <a:rPr dirty="0">
                <a:latin typeface="Bahnschrift Light" pitchFamily="34" charset="0"/>
              </a:rPr>
              <a:t> des </a:t>
            </a:r>
            <a:r>
              <a:rPr dirty="0" err="1">
                <a:latin typeface="Bahnschrift Light" pitchFamily="34" charset="0"/>
              </a:rPr>
              <a:t>tâches</a:t>
            </a:r>
            <a:endParaRPr dirty="0">
              <a:latin typeface="Bahnschrift Light" pitchFamily="34" charset="0"/>
            </a:endParaRPr>
          </a:p>
          <a:p>
            <a:pPr marL="1409700" lvl="1" indent="-800100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dirty="0" err="1" smtClean="0">
                <a:latin typeface="Bahnschrift Light" pitchFamily="34" charset="0"/>
              </a:rPr>
              <a:t>Tâche</a:t>
            </a:r>
            <a:r>
              <a:rPr dirty="0" smtClean="0">
                <a:latin typeface="Bahnschrift Light" pitchFamily="34" charset="0"/>
              </a:rPr>
              <a:t> </a:t>
            </a:r>
            <a:r>
              <a:rPr dirty="0" err="1" smtClean="0">
                <a:latin typeface="Bahnschrift Light" pitchFamily="34" charset="0"/>
              </a:rPr>
              <a:t>personnelle</a:t>
            </a:r>
            <a:endParaRPr dirty="0" smtClean="0">
              <a:latin typeface="Bahnschrift Light" pitchFamily="34" charset="0"/>
            </a:endParaRPr>
          </a:p>
        </p:txBody>
      </p:sp>
      <p:sp>
        <p:nvSpPr>
          <p:cNvPr id="15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>
            <a:spLocks noGrp="1"/>
          </p:cNvSpPr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Présentation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projet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65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9500952">
            <a:off x="11131688" y="5055355"/>
            <a:ext cx="5893066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67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2715">
            <a:off x="11655143" y="6697940"/>
            <a:ext cx="7279973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69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2437321">
            <a:off x="10972039" y="8720085"/>
            <a:ext cx="6235714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71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5906776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blurRad="127000" dist="2413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rcRect l="5625" t="1750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25400">
            <a:miter lim="400000"/>
          </a:ln>
          <a:effectLst>
            <a:outerShdw blurRad="127000" dist="1778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épartitions des tâches"/>
          <p:cNvSpPr txBox="1">
            <a:spLocks noGrp="1"/>
          </p:cNvSpPr>
          <p:nvPr>
            <p:ph type="title" idx="4294967295"/>
          </p:nvPr>
        </p:nvSpPr>
        <p:spPr>
          <a:xfrm>
            <a:off x="711200" y="533400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Répartitions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tâches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78" name="Rectangle"/>
          <p:cNvSpPr/>
          <p:nvPr/>
        </p:nvSpPr>
        <p:spPr>
          <a:xfrm>
            <a:off x="1689100" y="2514600"/>
            <a:ext cx="3606800" cy="5359400"/>
          </a:xfrm>
          <a:prstGeom prst="flowChartAlternateProcess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 flipH="1">
            <a:off x="7518400" y="2514600"/>
            <a:ext cx="3606800" cy="5359400"/>
          </a:xfrm>
          <a:prstGeom prst="round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endParaRPr/>
          </a:p>
        </p:txBody>
      </p:sp>
      <p:sp>
        <p:nvSpPr>
          <p:cNvPr id="181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Rounded Rectangle"/>
          <p:cNvSpPr/>
          <p:nvPr/>
        </p:nvSpPr>
        <p:spPr>
          <a:xfrm>
            <a:off x="135128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191262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 flipH="1">
            <a:off x="13525500" y="2514600"/>
            <a:ext cx="3606800" cy="5219700"/>
          </a:xfrm>
          <a:prstGeom prst="round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 flipH="1">
            <a:off x="19138900" y="2514600"/>
            <a:ext cx="3606800" cy="5219700"/>
          </a:xfrm>
          <a:prstGeom prst="roundRect">
            <a:avLst/>
          </a:prstGeom>
          <a:solidFill>
            <a:srgbClr val="98B7FE">
              <a:alpha val="66000"/>
            </a:srgb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Développement de pages web permettant aux…"/>
          <p:cNvSpPr txBox="1"/>
          <p:nvPr/>
        </p:nvSpPr>
        <p:spPr>
          <a:xfrm>
            <a:off x="7789544" y="3555999"/>
            <a:ext cx="320040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/>
              <a:t>Développement</a:t>
            </a:r>
            <a:r>
              <a:rPr dirty="0"/>
              <a:t> de pages web </a:t>
            </a:r>
            <a:r>
              <a:rPr dirty="0" err="1"/>
              <a:t>permettant</a:t>
            </a:r>
            <a:r>
              <a:rPr dirty="0"/>
              <a:t> aux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/>
              <a:t>abonnés</a:t>
            </a:r>
            <a:r>
              <a:rPr dirty="0"/>
              <a:t> </a:t>
            </a:r>
            <a:r>
              <a:rPr dirty="0" err="1"/>
              <a:t>d’effectuer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réservation</a:t>
            </a:r>
            <a:r>
              <a:rPr dirty="0"/>
              <a:t> de </a:t>
            </a:r>
            <a:r>
              <a:rPr dirty="0" err="1"/>
              <a:t>leur</a:t>
            </a:r>
            <a:r>
              <a:rPr dirty="0"/>
              <a:t> place</a:t>
            </a:r>
          </a:p>
        </p:txBody>
      </p:sp>
      <p:sp>
        <p:nvSpPr>
          <p:cNvPr id="187" name="Développement de pages web permettant…"/>
          <p:cNvSpPr txBox="1"/>
          <p:nvPr/>
        </p:nvSpPr>
        <p:spPr>
          <a:xfrm>
            <a:off x="1858645" y="3035300"/>
            <a:ext cx="3276601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de pages web permettant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l’affichage en temps réel de l’état du parking et l’affichage des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statistiques de fréquentation du parking</a:t>
            </a:r>
          </a:p>
        </p:txBody>
      </p:sp>
      <p:sp>
        <p:nvSpPr>
          <p:cNvPr id="188" name="Développement d’une application de gestion…"/>
          <p:cNvSpPr txBox="1"/>
          <p:nvPr/>
        </p:nvSpPr>
        <p:spPr>
          <a:xfrm>
            <a:off x="13808558" y="3556000"/>
            <a:ext cx="31369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/>
              <a:t>Développement</a:t>
            </a:r>
            <a:r>
              <a:rPr dirty="0"/>
              <a:t> </a:t>
            </a:r>
            <a:r>
              <a:rPr dirty="0" err="1"/>
              <a:t>d’une</a:t>
            </a:r>
            <a:r>
              <a:rPr dirty="0"/>
              <a:t> application de </a:t>
            </a:r>
            <a:r>
              <a:rPr dirty="0" err="1"/>
              <a:t>gestion</a:t>
            </a:r>
            <a:r>
              <a:rPr dirty="0"/>
              <a:t>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/>
              <a:t>des </a:t>
            </a:r>
            <a:r>
              <a:rPr dirty="0" err="1"/>
              <a:t>informations</a:t>
            </a:r>
            <a:r>
              <a:rPr dirty="0"/>
              <a:t> </a:t>
            </a:r>
            <a:r>
              <a:rPr dirty="0" err="1"/>
              <a:t>affichées</a:t>
            </a:r>
            <a:r>
              <a:rPr dirty="0"/>
              <a:t> </a:t>
            </a:r>
            <a:r>
              <a:rPr dirty="0" err="1"/>
              <a:t>sur</a:t>
            </a:r>
            <a:r>
              <a:rPr dirty="0"/>
              <a:t> </a:t>
            </a:r>
            <a:r>
              <a:rPr dirty="0" err="1"/>
              <a:t>l’écran</a:t>
            </a:r>
            <a:r>
              <a:rPr dirty="0"/>
              <a:t> </a:t>
            </a:r>
            <a:r>
              <a:rPr dirty="0" err="1"/>
              <a:t>géant</a:t>
            </a:r>
            <a:endParaRPr dirty="0"/>
          </a:p>
        </p:txBody>
      </p:sp>
      <p:sp>
        <p:nvSpPr>
          <p:cNvPr id="189" name="Développement d’un simulateur de capteur de…"/>
          <p:cNvSpPr txBox="1"/>
          <p:nvPr/>
        </p:nvSpPr>
        <p:spPr>
          <a:xfrm>
            <a:off x="19562444" y="3555999"/>
            <a:ext cx="3001011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Développement d’un simulateur de capteur de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place de parking</a:t>
            </a:r>
          </a:p>
        </p:txBody>
      </p:sp>
      <p:sp>
        <p:nvSpPr>
          <p:cNvPr id="190" name="KARANUNAYAKE Dilshan"/>
          <p:cNvSpPr txBox="1"/>
          <p:nvPr/>
        </p:nvSpPr>
        <p:spPr>
          <a:xfrm>
            <a:off x="7695835" y="8153399"/>
            <a:ext cx="33655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KARANUNAYAKE Dilshan</a:t>
            </a:r>
          </a:p>
        </p:txBody>
      </p:sp>
      <p:sp>
        <p:nvSpPr>
          <p:cNvPr id="191" name="BHAVSAR Aakash"/>
          <p:cNvSpPr txBox="1"/>
          <p:nvPr/>
        </p:nvSpPr>
        <p:spPr>
          <a:xfrm>
            <a:off x="2255790" y="8153399"/>
            <a:ext cx="23368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Aakash</a:t>
            </a:r>
          </a:p>
        </p:txBody>
      </p:sp>
      <p:sp>
        <p:nvSpPr>
          <p:cNvPr id="192" name="BHAVSAR Rashmi"/>
          <p:cNvSpPr txBox="1"/>
          <p:nvPr/>
        </p:nvSpPr>
        <p:spPr>
          <a:xfrm>
            <a:off x="197612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t>BHAVSAR Rashmi</a:t>
            </a:r>
          </a:p>
        </p:txBody>
      </p:sp>
      <p:sp>
        <p:nvSpPr>
          <p:cNvPr id="193" name="CAILLARD…"/>
          <p:cNvSpPr txBox="1"/>
          <p:nvPr/>
        </p:nvSpPr>
        <p:spPr>
          <a:xfrm>
            <a:off x="14147800" y="8153399"/>
            <a:ext cx="23368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t>Yoan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 cstate="print">
            <a:alphaModFix amt="49000"/>
            <a:extLst/>
          </a:blip>
          <a:stretch>
            <a:fillRect/>
          </a:stretch>
        </p:blipFill>
        <p:spPr>
          <a:xfrm>
            <a:off x="19367500" y="9486900"/>
            <a:ext cx="3162300" cy="3162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908124" y="94869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8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atérielles"/>
          <p:cNvSpPr txBox="1">
            <a:spLocks noGrp="1"/>
          </p:cNvSpPr>
          <p:nvPr>
            <p:ph type="title" idx="4294967295"/>
          </p:nvPr>
        </p:nvSpPr>
        <p:spPr>
          <a:xfrm>
            <a:off x="1054100" y="209863"/>
            <a:ext cx="8775700" cy="143316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Matériels</a:t>
            </a:r>
            <a:endParaRPr lang="fr-FR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1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grpSp>
        <p:nvGrpSpPr>
          <p:cNvPr id="204" name="Group"/>
          <p:cNvGrpSpPr/>
          <p:nvPr/>
        </p:nvGrpSpPr>
        <p:grpSpPr>
          <a:xfrm>
            <a:off x="38100" y="1803399"/>
            <a:ext cx="4114800" cy="3431755"/>
            <a:chOff x="0" y="0"/>
            <a:chExt cx="4114800" cy="3431753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647700" y="0"/>
              <a:ext cx="2819401" cy="28194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3" name="Title"/>
            <p:cNvSpPr/>
            <p:nvPr/>
          </p:nvSpPr>
          <p:spPr>
            <a:xfrm>
              <a:off x="0" y="2921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Serveur TCP/RF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107950" y="5638799"/>
            <a:ext cx="4114800" cy="3292055"/>
            <a:chOff x="0" y="0"/>
            <a:chExt cx="4114800" cy="3292053"/>
          </a:xfrm>
        </p:grpSpPr>
        <p:pic>
          <p:nvPicPr>
            <p:cNvPr id="205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717550" y="0"/>
              <a:ext cx="2679701" cy="26797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127000" dist="127000" dir="2700000" rotWithShape="0">
                <a:srgbClr val="000000">
                  <a:alpha val="54000"/>
                </a:srgbClr>
              </a:outerShdw>
            </a:effectLst>
          </p:spPr>
        </p:pic>
        <p:sp>
          <p:nvSpPr>
            <p:cNvPr id="206" name="Title"/>
            <p:cNvSpPr/>
            <p:nvPr/>
          </p:nvSpPr>
          <p:spPr>
            <a:xfrm>
              <a:off x="0" y="27813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Serveur Web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14300" y="9241877"/>
            <a:ext cx="4114800" cy="3304755"/>
            <a:chOff x="0" y="0"/>
            <a:chExt cx="4114800" cy="3304753"/>
          </a:xfrm>
        </p:grpSpPr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3" cstate="print">
              <a:alphaModFix amt="46000"/>
              <a:extLst/>
            </a:blip>
            <a:stretch>
              <a:fillRect/>
            </a:stretch>
          </p:blipFill>
          <p:spPr>
            <a:xfrm>
              <a:off x="711200" y="0"/>
              <a:ext cx="2692401" cy="2692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9" name="Title"/>
            <p:cNvSpPr/>
            <p:nvPr/>
          </p:nvSpPr>
          <p:spPr>
            <a:xfrm>
              <a:off x="0" y="27940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PC</a:t>
              </a:r>
            </a:p>
          </p:txBody>
        </p:sp>
      </p:grpSp>
      <p:pic>
        <p:nvPicPr>
          <p:cNvPr id="211" name="Image" descr="Image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562600" y="7378700"/>
            <a:ext cx="2916420" cy="172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"/>
          <p:cNvGrpSpPr/>
          <p:nvPr/>
        </p:nvGrpSpPr>
        <p:grpSpPr>
          <a:xfrm>
            <a:off x="4184650" y="8305800"/>
            <a:ext cx="4114800" cy="1882354"/>
            <a:chOff x="0" y="0"/>
            <a:chExt cx="4114800" cy="1882353"/>
          </a:xfrm>
        </p:grpSpPr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rcRect l="6464" t="9259" r="9490" b="29012"/>
            <a:stretch>
              <a:fillRect/>
            </a:stretch>
          </p:blipFill>
          <p:spPr>
            <a:xfrm>
              <a:off x="654050" y="0"/>
              <a:ext cx="28067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itle"/>
            <p:cNvSpPr/>
            <p:nvPr/>
          </p:nvSpPr>
          <p:spPr>
            <a:xfrm>
              <a:off x="0" y="13716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Afficheurs 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4376298" y="3606800"/>
            <a:ext cx="4114801" cy="3215854"/>
            <a:chOff x="0" y="0"/>
            <a:chExt cx="4114800" cy="3215853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Capteurs SP3+</a:t>
              </a:r>
            </a:p>
          </p:txBody>
        </p:sp>
      </p:grpSp>
      <p:sp>
        <p:nvSpPr>
          <p:cNvPr id="218" name="Logiciels"/>
          <p:cNvSpPr txBox="1"/>
          <p:nvPr/>
        </p:nvSpPr>
        <p:spPr>
          <a:xfrm>
            <a:off x="12065000" y="209863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Logiciels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rcRect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4" cstate="print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iagramme de cas d'utilisation"/>
          <p:cNvSpPr txBox="1">
            <a:spLocks noGrp="1"/>
          </p:cNvSpPr>
          <p:nvPr>
            <p:ph type="title" idx="4294967295"/>
          </p:nvPr>
        </p:nvSpPr>
        <p:spPr>
          <a:xfrm>
            <a:off x="406400" y="330200"/>
            <a:ext cx="14605000" cy="1435100"/>
          </a:xfrm>
          <a:prstGeom prst="rect">
            <a:avLst/>
          </a:prstGeom>
        </p:spPr>
        <p:txBody>
          <a:bodyPr/>
          <a:lstStyle>
            <a:lvl1pPr defTabSz="2292038">
              <a:defRPr sz="7990" spc="-159"/>
            </a:lvl1pPr>
          </a:lstStyle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Diagramme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cas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d'utilisation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grpSp>
        <p:nvGrpSpPr>
          <p:cNvPr id="232" name="Group"/>
          <p:cNvGrpSpPr/>
          <p:nvPr/>
        </p:nvGrpSpPr>
        <p:grpSpPr>
          <a:xfrm>
            <a:off x="6115049" y="3371849"/>
            <a:ext cx="3048002" cy="1897634"/>
            <a:chOff x="0" y="0"/>
            <a:chExt cx="3048000" cy="1897632"/>
          </a:xfrm>
        </p:grpSpPr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3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Client</a:t>
              </a:r>
            </a:p>
          </p:txBody>
        </p:sp>
      </p:grpSp>
      <p:sp>
        <p:nvSpPr>
          <p:cNvPr id="233" name="Récupération données"/>
          <p:cNvSpPr/>
          <p:nvPr/>
        </p:nvSpPr>
        <p:spPr>
          <a:xfrm>
            <a:off x="9448800" y="2209800"/>
            <a:ext cx="2133600" cy="533400"/>
          </a:xfrm>
          <a:prstGeom prst="roundRect">
            <a:avLst>
              <a:gd name="adj" fmla="val 35714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Récupération</a:t>
            </a:r>
            <a:r>
              <a:rPr dirty="0"/>
              <a:t> </a:t>
            </a:r>
            <a:r>
              <a:rPr dirty="0" err="1"/>
              <a:t>données</a:t>
            </a:r>
            <a:endParaRPr dirty="0"/>
          </a:p>
        </p:txBody>
      </p:sp>
      <p:sp>
        <p:nvSpPr>
          <p:cNvPr id="234" name="Afficher état parking"/>
          <p:cNvSpPr/>
          <p:nvPr/>
        </p:nvSpPr>
        <p:spPr>
          <a:xfrm>
            <a:off x="94488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Afficher</a:t>
            </a:r>
            <a:r>
              <a:rPr dirty="0"/>
              <a:t> </a:t>
            </a:r>
            <a:r>
              <a:rPr dirty="0" err="1"/>
              <a:t>état</a:t>
            </a:r>
            <a:r>
              <a:rPr dirty="0"/>
              <a:t> parking</a:t>
            </a:r>
          </a:p>
        </p:txBody>
      </p:sp>
      <p:sp>
        <p:nvSpPr>
          <p:cNvPr id="235" name="Actualiser parking"/>
          <p:cNvSpPr/>
          <p:nvPr/>
        </p:nvSpPr>
        <p:spPr>
          <a:xfrm>
            <a:off x="9448800" y="3810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Actualiser parking</a:t>
            </a:r>
          </a:p>
        </p:txBody>
      </p:sp>
      <p:sp>
        <p:nvSpPr>
          <p:cNvPr id="236" name="Authentification"/>
          <p:cNvSpPr/>
          <p:nvPr/>
        </p:nvSpPr>
        <p:spPr>
          <a:xfrm>
            <a:off x="9448800" y="4406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Authentification</a:t>
            </a:r>
          </a:p>
        </p:txBody>
      </p:sp>
      <p:sp>
        <p:nvSpPr>
          <p:cNvPr id="237" name="Gérer réservation"/>
          <p:cNvSpPr/>
          <p:nvPr/>
        </p:nvSpPr>
        <p:spPr>
          <a:xfrm>
            <a:off x="9448800" y="56007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Gérer</a:t>
            </a:r>
            <a:r>
              <a:rPr dirty="0"/>
              <a:t> </a:t>
            </a:r>
            <a:r>
              <a:rPr dirty="0" err="1"/>
              <a:t>réservation</a:t>
            </a:r>
            <a:endParaRPr dirty="0"/>
          </a:p>
        </p:txBody>
      </p:sp>
      <p:sp>
        <p:nvSpPr>
          <p:cNvPr id="238" name="Gérer place"/>
          <p:cNvSpPr/>
          <p:nvPr/>
        </p:nvSpPr>
        <p:spPr>
          <a:xfrm>
            <a:off x="9448800" y="50038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Gérer</a:t>
            </a:r>
            <a:r>
              <a:rPr dirty="0"/>
              <a:t> place</a:t>
            </a:r>
          </a:p>
        </p:txBody>
      </p:sp>
      <p:sp>
        <p:nvSpPr>
          <p:cNvPr id="239" name="Sauvegarder parking"/>
          <p:cNvSpPr/>
          <p:nvPr/>
        </p:nvSpPr>
        <p:spPr>
          <a:xfrm>
            <a:off x="12687300" y="283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Sauvegarder</a:t>
            </a:r>
            <a:r>
              <a:rPr dirty="0"/>
              <a:t> parking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6127749" y="6781799"/>
            <a:ext cx="3048002" cy="1897634"/>
            <a:chOff x="0" y="0"/>
            <a:chExt cx="3048000" cy="18976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1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Admin</a:t>
              </a:r>
            </a:p>
          </p:txBody>
        </p:sp>
      </p:grpSp>
      <p:sp>
        <p:nvSpPr>
          <p:cNvPr id="243" name="Gérer parking"/>
          <p:cNvSpPr/>
          <p:nvPr/>
        </p:nvSpPr>
        <p:spPr>
          <a:xfrm>
            <a:off x="9448800" y="6756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parking</a:t>
            </a:r>
          </a:p>
        </p:txBody>
      </p:sp>
      <p:sp>
        <p:nvSpPr>
          <p:cNvPr id="244" name="Gérer tarif et paiement"/>
          <p:cNvSpPr/>
          <p:nvPr/>
        </p:nvSpPr>
        <p:spPr>
          <a:xfrm>
            <a:off x="9448800" y="7340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Gérer tarif et paiement</a:t>
            </a:r>
          </a:p>
        </p:txBody>
      </p:sp>
      <p:sp>
        <p:nvSpPr>
          <p:cNvPr id="245" name="Consulter historique"/>
          <p:cNvSpPr/>
          <p:nvPr/>
        </p:nvSpPr>
        <p:spPr>
          <a:xfrm>
            <a:off x="94488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Consulter historique</a:t>
            </a:r>
          </a:p>
        </p:txBody>
      </p:sp>
      <p:sp>
        <p:nvSpPr>
          <p:cNvPr id="246" name="Récupérer données"/>
          <p:cNvSpPr/>
          <p:nvPr/>
        </p:nvSpPr>
        <p:spPr>
          <a:xfrm>
            <a:off x="12687300" y="79121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Récupérer données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076949" y="10452099"/>
            <a:ext cx="3048002" cy="1897634"/>
            <a:chOff x="0" y="0"/>
            <a:chExt cx="3048000" cy="18976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8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Client</a:t>
              </a:r>
            </a:p>
          </p:txBody>
        </p:sp>
      </p:grpSp>
      <p:sp>
        <p:nvSpPr>
          <p:cNvPr id="250" name="Afficher contenu playlist"/>
          <p:cNvSpPr/>
          <p:nvPr/>
        </p:nvSpPr>
        <p:spPr>
          <a:xfrm>
            <a:off x="9448800" y="95250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Afficher contenu playlist</a:t>
            </a:r>
          </a:p>
        </p:txBody>
      </p:sp>
      <p:sp>
        <p:nvSpPr>
          <p:cNvPr id="251" name="Envoyer image"/>
          <p:cNvSpPr/>
          <p:nvPr/>
        </p:nvSpPr>
        <p:spPr>
          <a:xfrm>
            <a:off x="9448800" y="101219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Envoyer image</a:t>
            </a:r>
          </a:p>
        </p:txBody>
      </p:sp>
      <p:sp>
        <p:nvSpPr>
          <p:cNvPr id="252" name="Convertir TCP/RS"/>
          <p:cNvSpPr/>
          <p:nvPr/>
        </p:nvSpPr>
        <p:spPr>
          <a:xfrm>
            <a:off x="9448800" y="106934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Convertir TCP/RS</a:t>
            </a:r>
          </a:p>
        </p:txBody>
      </p:sp>
      <p:sp>
        <p:nvSpPr>
          <p:cNvPr id="253" name="Simuler"/>
          <p:cNvSpPr/>
          <p:nvPr/>
        </p:nvSpPr>
        <p:spPr>
          <a:xfrm>
            <a:off x="9448800" y="11277600"/>
            <a:ext cx="2133600" cy="495300"/>
          </a:xfrm>
          <a:prstGeom prst="roundRect">
            <a:avLst>
              <a:gd name="adj" fmla="val 38462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Simuler</a:t>
            </a:r>
          </a:p>
        </p:txBody>
      </p:sp>
      <p:sp>
        <p:nvSpPr>
          <p:cNvPr id="254" name="Création d'une application graphique"/>
          <p:cNvSpPr/>
          <p:nvPr/>
        </p:nvSpPr>
        <p:spPr>
          <a:xfrm>
            <a:off x="9448800" y="11849100"/>
            <a:ext cx="2133600" cy="609600"/>
          </a:xfrm>
          <a:prstGeom prst="roundRect">
            <a:avLst>
              <a:gd name="adj" fmla="val 3125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Création d'une application graphique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16548218" y="8153399"/>
            <a:ext cx="3352801" cy="1901089"/>
            <a:chOff x="0" y="0"/>
            <a:chExt cx="3352800" cy="1901087"/>
          </a:xfrm>
        </p:grpSpPr>
        <p:sp>
          <p:nvSpPr>
            <p:cNvPr id="255" name="Television"/>
            <p:cNvSpPr/>
            <p:nvPr/>
          </p:nvSpPr>
          <p:spPr>
            <a:xfrm>
              <a:off x="558681" y="0"/>
              <a:ext cx="2235438" cy="136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675" y="1107"/>
                  </a:moveTo>
                  <a:lnTo>
                    <a:pt x="20920" y="1107"/>
                  </a:lnTo>
                  <a:lnTo>
                    <a:pt x="20920" y="19403"/>
                  </a:lnTo>
                  <a:lnTo>
                    <a:pt x="675" y="19403"/>
                  </a:lnTo>
                  <a:lnTo>
                    <a:pt x="675" y="1107"/>
                  </a:lnTo>
                  <a:close/>
                  <a:moveTo>
                    <a:pt x="945" y="1558"/>
                  </a:moveTo>
                  <a:lnTo>
                    <a:pt x="945" y="18952"/>
                  </a:lnTo>
                  <a:lnTo>
                    <a:pt x="20645" y="18952"/>
                  </a:lnTo>
                  <a:lnTo>
                    <a:pt x="20645" y="1558"/>
                  </a:lnTo>
                  <a:lnTo>
                    <a:pt x="945" y="1558"/>
                  </a:lnTo>
                  <a:close/>
                  <a:moveTo>
                    <a:pt x="19683" y="20211"/>
                  </a:moveTo>
                  <a:cubicBezTo>
                    <a:pt x="19791" y="20211"/>
                    <a:pt x="19877" y="20352"/>
                    <a:pt x="19877" y="20529"/>
                  </a:cubicBezTo>
                  <a:cubicBezTo>
                    <a:pt x="19877" y="20706"/>
                    <a:pt x="19791" y="20847"/>
                    <a:pt x="19683" y="20847"/>
                  </a:cubicBezTo>
                  <a:cubicBezTo>
                    <a:pt x="19575" y="20847"/>
                    <a:pt x="19489" y="20706"/>
                    <a:pt x="19489" y="20529"/>
                  </a:cubicBezTo>
                  <a:cubicBezTo>
                    <a:pt x="19489" y="20352"/>
                    <a:pt x="19575" y="20211"/>
                    <a:pt x="19683" y="20211"/>
                  </a:cubicBezTo>
                  <a:close/>
                  <a:moveTo>
                    <a:pt x="20412" y="20211"/>
                  </a:moveTo>
                  <a:cubicBezTo>
                    <a:pt x="20520" y="20211"/>
                    <a:pt x="20606" y="20352"/>
                    <a:pt x="20606" y="20529"/>
                  </a:cubicBezTo>
                  <a:cubicBezTo>
                    <a:pt x="20606" y="20706"/>
                    <a:pt x="20520" y="20847"/>
                    <a:pt x="20412" y="20847"/>
                  </a:cubicBezTo>
                  <a:cubicBezTo>
                    <a:pt x="20304" y="20847"/>
                    <a:pt x="20218" y="20706"/>
                    <a:pt x="20218" y="20529"/>
                  </a:cubicBezTo>
                  <a:cubicBezTo>
                    <a:pt x="20218" y="20352"/>
                    <a:pt x="20304" y="20211"/>
                    <a:pt x="20412" y="20211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6" name="Title"/>
            <p:cNvSpPr/>
            <p:nvPr/>
          </p:nvSpPr>
          <p:spPr>
            <a:xfrm>
              <a:off x="0" y="1464692"/>
              <a:ext cx="3352801" cy="436396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 b="1">
                  <a:solidFill>
                    <a:srgbClr val="000000"/>
                  </a:solidFill>
                </a:defRPr>
              </a:lvl1pPr>
            </a:lstStyle>
            <a:p>
              <a:r>
                <a:rPr>
                  <a:solidFill>
                    <a:srgbClr val="FFFFFF"/>
                  </a:solidFill>
                </a:rPr>
                <a:t>Écran Géant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6783049" y="10769599"/>
            <a:ext cx="3048002" cy="1897634"/>
            <a:chOff x="0" y="0"/>
            <a:chExt cx="3048000" cy="18976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2" cstate="print">
              <a:extLst/>
            </a:blip>
            <a:srcRect/>
            <a:stretch>
              <a:fillRect/>
            </a:stretch>
          </p:blipFill>
          <p:spPr>
            <a:xfrm>
              <a:off x="831850" y="0"/>
              <a:ext cx="1384301" cy="13843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59" name="Title"/>
            <p:cNvSpPr/>
            <p:nvPr/>
          </p:nvSpPr>
          <p:spPr>
            <a:xfrm>
              <a:off x="0" y="1485900"/>
              <a:ext cx="3048001" cy="41173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000" b="1">
                  <a:solidFill>
                    <a:srgbClr val="000000"/>
                  </a:solidFill>
                </a:defRPr>
              </a:lvl1pPr>
            </a:lstStyle>
            <a:p>
              <a:r>
                <a:rPr smtClean="0">
                  <a:solidFill>
                    <a:srgbClr val="FFFFFF"/>
                  </a:solidFill>
                </a:rPr>
                <a:t>Capteur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61" name="Line"/>
          <p:cNvSpPr/>
          <p:nvPr/>
        </p:nvSpPr>
        <p:spPr>
          <a:xfrm>
            <a:off x="8065338" y="4318000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2" name="Line"/>
          <p:cNvSpPr/>
          <p:nvPr/>
        </p:nvSpPr>
        <p:spPr>
          <a:xfrm flipH="1" flipV="1">
            <a:off x="8297555" y="2488637"/>
            <a:ext cx="1302" cy="33655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3" name="Line"/>
          <p:cNvSpPr/>
          <p:nvPr/>
        </p:nvSpPr>
        <p:spPr>
          <a:xfrm>
            <a:off x="8293142" y="2498603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4" name="Line"/>
          <p:cNvSpPr/>
          <p:nvPr/>
        </p:nvSpPr>
        <p:spPr>
          <a:xfrm>
            <a:off x="8280403" y="30713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5" name="Line"/>
          <p:cNvSpPr/>
          <p:nvPr/>
        </p:nvSpPr>
        <p:spPr>
          <a:xfrm>
            <a:off x="8293103" y="40746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6" name="Line"/>
          <p:cNvSpPr/>
          <p:nvPr/>
        </p:nvSpPr>
        <p:spPr>
          <a:xfrm>
            <a:off x="8305803" y="46588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7" name="Line"/>
          <p:cNvSpPr/>
          <p:nvPr/>
        </p:nvSpPr>
        <p:spPr>
          <a:xfrm>
            <a:off x="8293103" y="52557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>
            <a:off x="8280403" y="587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9" name="Line"/>
          <p:cNvSpPr/>
          <p:nvPr/>
        </p:nvSpPr>
        <p:spPr>
          <a:xfrm>
            <a:off x="11582403" y="3045958"/>
            <a:ext cx="1130294" cy="390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0" name="Line"/>
          <p:cNvSpPr/>
          <p:nvPr/>
        </p:nvSpPr>
        <p:spPr>
          <a:xfrm>
            <a:off x="8064542" y="75913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1" name="Line"/>
          <p:cNvSpPr/>
          <p:nvPr/>
        </p:nvSpPr>
        <p:spPr>
          <a:xfrm flipV="1">
            <a:off x="8302596" y="7029462"/>
            <a:ext cx="4686" cy="1148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2" name="Line"/>
          <p:cNvSpPr/>
          <p:nvPr/>
        </p:nvSpPr>
        <p:spPr>
          <a:xfrm>
            <a:off x="8280403" y="702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3" name="Line"/>
          <p:cNvSpPr/>
          <p:nvPr/>
        </p:nvSpPr>
        <p:spPr>
          <a:xfrm>
            <a:off x="8293103" y="7592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Line"/>
          <p:cNvSpPr/>
          <p:nvPr/>
        </p:nvSpPr>
        <p:spPr>
          <a:xfrm>
            <a:off x="8280403" y="8164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5" name="Line"/>
          <p:cNvSpPr/>
          <p:nvPr/>
        </p:nvSpPr>
        <p:spPr>
          <a:xfrm flipV="1">
            <a:off x="11569703" y="8142421"/>
            <a:ext cx="1130266" cy="89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14820918" y="8160783"/>
            <a:ext cx="1562277" cy="97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Line"/>
          <p:cNvSpPr/>
          <p:nvPr/>
        </p:nvSpPr>
        <p:spPr>
          <a:xfrm flipH="1" flipV="1">
            <a:off x="16375245" y="8138101"/>
            <a:ext cx="8217" cy="226515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16383017" y="8842503"/>
            <a:ext cx="724011" cy="11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9" name="Line"/>
          <p:cNvSpPr/>
          <p:nvPr/>
        </p:nvSpPr>
        <p:spPr>
          <a:xfrm>
            <a:off x="11582203" y="10376483"/>
            <a:ext cx="4787968" cy="19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0" name="Line"/>
          <p:cNvSpPr/>
          <p:nvPr/>
        </p:nvSpPr>
        <p:spPr>
          <a:xfrm>
            <a:off x="11607800" y="11517927"/>
            <a:ext cx="6222977" cy="17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81" name="Line Line" descr="Line Line"/>
          <p:cNvPicPr>
            <a:picLocks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21592998">
            <a:off x="571514" y="6417371"/>
            <a:ext cx="1079501" cy="76201"/>
          </a:xfrm>
          <a:prstGeom prst="rect">
            <a:avLst/>
          </a:prstGeom>
        </p:spPr>
      </p:pic>
      <p:pic>
        <p:nvPicPr>
          <p:cNvPr id="283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92998">
            <a:off x="571499" y="6718299"/>
            <a:ext cx="1079502" cy="76201"/>
          </a:xfrm>
          <a:prstGeom prst="rect">
            <a:avLst/>
          </a:prstGeom>
        </p:spPr>
      </p:pic>
      <p:pic>
        <p:nvPicPr>
          <p:cNvPr id="285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21592998">
            <a:off x="571499" y="7010399"/>
            <a:ext cx="1079502" cy="76201"/>
          </a:xfrm>
          <a:prstGeom prst="rect">
            <a:avLst/>
          </a:prstGeom>
        </p:spPr>
      </p:pic>
      <p:pic>
        <p:nvPicPr>
          <p:cNvPr id="287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21592998">
            <a:off x="571499" y="7302499"/>
            <a:ext cx="1079502" cy="76201"/>
          </a:xfrm>
          <a:prstGeom prst="rect">
            <a:avLst/>
          </a:prstGeom>
        </p:spPr>
      </p:pic>
      <p:sp>
        <p:nvSpPr>
          <p:cNvPr id="289" name="Aakash"/>
          <p:cNvSpPr txBox="1"/>
          <p:nvPr/>
        </p:nvSpPr>
        <p:spPr>
          <a:xfrm>
            <a:off x="1766061" y="6283097"/>
            <a:ext cx="195580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Aakash</a:t>
            </a:r>
          </a:p>
        </p:txBody>
      </p:sp>
      <p:sp>
        <p:nvSpPr>
          <p:cNvPr id="290" name="Dilshan"/>
          <p:cNvSpPr txBox="1"/>
          <p:nvPr/>
        </p:nvSpPr>
        <p:spPr>
          <a:xfrm>
            <a:off x="1765300" y="6587897"/>
            <a:ext cx="19558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Dilshan</a:t>
            </a:r>
          </a:p>
        </p:txBody>
      </p:sp>
      <p:sp>
        <p:nvSpPr>
          <p:cNvPr id="291" name="Yoan"/>
          <p:cNvSpPr txBox="1"/>
          <p:nvPr/>
        </p:nvSpPr>
        <p:spPr>
          <a:xfrm>
            <a:off x="1765300" y="6905397"/>
            <a:ext cx="19558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Yoan</a:t>
            </a:r>
          </a:p>
        </p:txBody>
      </p:sp>
      <p:sp>
        <p:nvSpPr>
          <p:cNvPr id="292" name="Rashmi"/>
          <p:cNvSpPr txBox="1"/>
          <p:nvPr/>
        </p:nvSpPr>
        <p:spPr>
          <a:xfrm>
            <a:off x="1765300" y="7184797"/>
            <a:ext cx="19558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Rashmi</a:t>
            </a:r>
          </a:p>
        </p:txBody>
      </p:sp>
      <p:sp>
        <p:nvSpPr>
          <p:cNvPr id="293" name="Line"/>
          <p:cNvSpPr/>
          <p:nvPr/>
        </p:nvSpPr>
        <p:spPr>
          <a:xfrm>
            <a:off x="8280403" y="10958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4" name="Line"/>
          <p:cNvSpPr/>
          <p:nvPr/>
        </p:nvSpPr>
        <p:spPr>
          <a:xfrm>
            <a:off x="8293103" y="11529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5" name="Line"/>
          <p:cNvSpPr/>
          <p:nvPr/>
        </p:nvSpPr>
        <p:spPr>
          <a:xfrm>
            <a:off x="8280403" y="121010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6" name="Line"/>
          <p:cNvSpPr/>
          <p:nvPr/>
        </p:nvSpPr>
        <p:spPr>
          <a:xfrm>
            <a:off x="8293103" y="10386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7" name="Line"/>
          <p:cNvSpPr/>
          <p:nvPr/>
        </p:nvSpPr>
        <p:spPr>
          <a:xfrm>
            <a:off x="8280403" y="9751558"/>
            <a:ext cx="1181094" cy="40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Line"/>
          <p:cNvSpPr/>
          <p:nvPr/>
        </p:nvSpPr>
        <p:spPr>
          <a:xfrm flipV="1">
            <a:off x="8272939" y="9751001"/>
            <a:ext cx="25107" cy="23678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9" name="Line"/>
          <p:cNvSpPr/>
          <p:nvPr/>
        </p:nvSpPr>
        <p:spPr>
          <a:xfrm>
            <a:off x="8001042" y="11198103"/>
            <a:ext cx="255183" cy="65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9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iagramme de déploiement"/>
          <p:cNvSpPr txBox="1">
            <a:spLocks noGrp="1"/>
          </p:cNvSpPr>
          <p:nvPr>
            <p:ph type="title" idx="4294967295"/>
          </p:nvPr>
        </p:nvSpPr>
        <p:spPr>
          <a:xfrm>
            <a:off x="762000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Diagramme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déploiement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302" name="PC"/>
          <p:cNvSpPr/>
          <p:nvPr/>
        </p:nvSpPr>
        <p:spPr>
          <a:xfrm>
            <a:off x="4292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PC</a:t>
            </a:r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sz="36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3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 dirty="0"/>
          </a:p>
        </p:txBody>
      </p:sp>
      <p:sp>
        <p:nvSpPr>
          <p:cNvPr id="304" name="Serveur TCP/RF"/>
          <p:cNvSpPr/>
          <p:nvPr/>
        </p:nvSpPr>
        <p:spPr>
          <a:xfrm>
            <a:off x="84836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TCP/RF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5" name="Écran Géant"/>
          <p:cNvSpPr/>
          <p:nvPr/>
        </p:nvSpPr>
        <p:spPr>
          <a:xfrm>
            <a:off x="17551400" y="26035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Écran Géant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Capteurs"/>
          <p:cNvSpPr/>
          <p:nvPr/>
        </p:nvSpPr>
        <p:spPr>
          <a:xfrm>
            <a:off x="17551400" y="8051800"/>
            <a:ext cx="2260600" cy="20574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Capteurs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Engine"/>
          <p:cNvSpPr/>
          <p:nvPr/>
        </p:nvSpPr>
        <p:spPr>
          <a:xfrm>
            <a:off x="8636000" y="7543800"/>
            <a:ext cx="1600200" cy="977900"/>
          </a:xfrm>
          <a:prstGeom prst="rect">
            <a:avLst/>
          </a:prstGeom>
          <a:solidFill>
            <a:srgbClr val="9A9A9A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Engine</a:t>
            </a:r>
          </a:p>
        </p:txBody>
      </p:sp>
      <p:sp>
        <p:nvSpPr>
          <p:cNvPr id="308" name="Serveur BDD"/>
          <p:cNvSpPr/>
          <p:nvPr/>
        </p:nvSpPr>
        <p:spPr>
          <a:xfrm>
            <a:off x="12573000" y="6248400"/>
            <a:ext cx="1905000" cy="2413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Serveur BDD</a:t>
            </a:r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  <a:p>
            <a:pPr algn="l" defTabSz="825500">
              <a:defRPr sz="3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Line"/>
          <p:cNvSpPr/>
          <p:nvPr/>
        </p:nvSpPr>
        <p:spPr>
          <a:xfrm flipV="1">
            <a:off x="6414333" y="7502044"/>
            <a:ext cx="2070082" cy="1497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V="1">
            <a:off x="10362682" y="7524311"/>
            <a:ext cx="2223010" cy="123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 flipV="1">
            <a:off x="14503428" y="7510998"/>
            <a:ext cx="825500" cy="90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Line"/>
          <p:cNvSpPr/>
          <p:nvPr/>
        </p:nvSpPr>
        <p:spPr>
          <a:xfrm flipH="1">
            <a:off x="15332576" y="3701407"/>
            <a:ext cx="17027" cy="55153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3" name="Line"/>
          <p:cNvSpPr/>
          <p:nvPr/>
        </p:nvSpPr>
        <p:spPr>
          <a:xfrm>
            <a:off x="15341627" y="3689036"/>
            <a:ext cx="2209801" cy="4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15340379" y="9194832"/>
            <a:ext cx="2222520" cy="86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5" name="UDP"/>
          <p:cNvSpPr txBox="1"/>
          <p:nvPr/>
        </p:nvSpPr>
        <p:spPr>
          <a:xfrm>
            <a:off x="11056150" y="6977089"/>
            <a:ext cx="82390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UDP</a:t>
            </a:r>
          </a:p>
        </p:txBody>
      </p:sp>
      <p:sp>
        <p:nvSpPr>
          <p:cNvPr id="316" name="HTTP"/>
          <p:cNvSpPr txBox="1"/>
          <p:nvPr/>
        </p:nvSpPr>
        <p:spPr>
          <a:xfrm>
            <a:off x="15955136" y="30654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HTTP</a:t>
            </a:r>
          </a:p>
        </p:txBody>
      </p:sp>
      <p:sp>
        <p:nvSpPr>
          <p:cNvPr id="317" name="ModBus"/>
          <p:cNvSpPr txBox="1"/>
          <p:nvPr/>
        </p:nvSpPr>
        <p:spPr>
          <a:xfrm>
            <a:off x="6654558" y="6938989"/>
            <a:ext cx="142288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ModBus</a:t>
            </a:r>
          </a:p>
        </p:txBody>
      </p:sp>
      <p:sp>
        <p:nvSpPr>
          <p:cNvPr id="318" name="RS"/>
          <p:cNvSpPr txBox="1"/>
          <p:nvPr/>
        </p:nvSpPr>
        <p:spPr>
          <a:xfrm>
            <a:off x="16074097" y="9237689"/>
            <a:ext cx="56700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RS</a:t>
            </a:r>
          </a:p>
        </p:txBody>
      </p:sp>
      <p:sp>
        <p:nvSpPr>
          <p:cNvPr id="319" name="Rectangle"/>
          <p:cNvSpPr/>
          <p:nvPr/>
        </p:nvSpPr>
        <p:spPr>
          <a:xfrm>
            <a:off x="12458700" y="5994400"/>
            <a:ext cx="2311400" cy="28194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12293600" y="5905500"/>
            <a:ext cx="2603500" cy="30226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1" name="Line Line" descr="Line Line"/>
          <p:cNvPicPr>
            <a:picLocks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21592998">
            <a:off x="571514" y="11852971"/>
            <a:ext cx="1079501" cy="76201"/>
          </a:xfrm>
          <a:prstGeom prst="rect">
            <a:avLst/>
          </a:prstGeom>
        </p:spPr>
      </p:pic>
      <p:pic>
        <p:nvPicPr>
          <p:cNvPr id="323" name="Line Line" descr="Line Line"/>
          <p:cNvPicPr>
            <a:picLocks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21592998">
            <a:off x="571499" y="12153899"/>
            <a:ext cx="1079502" cy="76201"/>
          </a:xfrm>
          <a:prstGeom prst="rect">
            <a:avLst/>
          </a:prstGeom>
        </p:spPr>
      </p:pic>
      <p:pic>
        <p:nvPicPr>
          <p:cNvPr id="325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92998">
            <a:off x="571499" y="12445999"/>
            <a:ext cx="1079502" cy="76201"/>
          </a:xfrm>
          <a:prstGeom prst="rect">
            <a:avLst/>
          </a:prstGeom>
        </p:spPr>
      </p:pic>
      <p:pic>
        <p:nvPicPr>
          <p:cNvPr id="327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21592998">
            <a:off x="571499" y="12738099"/>
            <a:ext cx="1079502" cy="76201"/>
          </a:xfrm>
          <a:prstGeom prst="rect">
            <a:avLst/>
          </a:prstGeom>
        </p:spPr>
      </p:pic>
      <p:sp>
        <p:nvSpPr>
          <p:cNvPr id="329" name="Aakash"/>
          <p:cNvSpPr txBox="1"/>
          <p:nvPr/>
        </p:nvSpPr>
        <p:spPr>
          <a:xfrm>
            <a:off x="1766061" y="11718697"/>
            <a:ext cx="195580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Aakash</a:t>
            </a:r>
          </a:p>
        </p:txBody>
      </p:sp>
      <p:sp>
        <p:nvSpPr>
          <p:cNvPr id="330" name="Dilshan"/>
          <p:cNvSpPr txBox="1"/>
          <p:nvPr/>
        </p:nvSpPr>
        <p:spPr>
          <a:xfrm>
            <a:off x="1765300" y="12023497"/>
            <a:ext cx="19558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Dilshan</a:t>
            </a:r>
          </a:p>
        </p:txBody>
      </p:sp>
      <p:sp>
        <p:nvSpPr>
          <p:cNvPr id="331" name="Yoan"/>
          <p:cNvSpPr txBox="1"/>
          <p:nvPr/>
        </p:nvSpPr>
        <p:spPr>
          <a:xfrm>
            <a:off x="1765300" y="12340997"/>
            <a:ext cx="19558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Yoan</a:t>
            </a:r>
          </a:p>
        </p:txBody>
      </p:sp>
      <p:sp>
        <p:nvSpPr>
          <p:cNvPr id="332" name="Rashmi"/>
          <p:cNvSpPr txBox="1"/>
          <p:nvPr/>
        </p:nvSpPr>
        <p:spPr>
          <a:xfrm>
            <a:off x="1765300" y="12620397"/>
            <a:ext cx="195580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b="1"/>
            </a:lvl1pPr>
          </a:lstStyle>
          <a:p>
            <a:r>
              <a:rPr>
                <a:solidFill>
                  <a:srgbClr val="FFFFFF"/>
                </a:solidFill>
              </a:rPr>
              <a:t>Rashmi</a:t>
            </a:r>
          </a:p>
        </p:txBody>
      </p:sp>
      <p:sp>
        <p:nvSpPr>
          <p:cNvPr id="333" name="Interface Graphique"/>
          <p:cNvSpPr/>
          <p:nvPr/>
        </p:nvSpPr>
        <p:spPr>
          <a:xfrm>
            <a:off x="17576800" y="5232400"/>
            <a:ext cx="2260600" cy="19431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</a:defRPr>
            </a:pPr>
            <a:r>
              <a:t>Interface Graphique</a:t>
            </a:r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  <a:p>
            <a:pPr defTabSz="825500">
              <a:defRPr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>
            <a:off x="15316200" y="6311665"/>
            <a:ext cx="2273300" cy="48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5" name="HTTP"/>
          <p:cNvSpPr txBox="1"/>
          <p:nvPr/>
        </p:nvSpPr>
        <p:spPr>
          <a:xfrm>
            <a:off x="15929736" y="5694389"/>
            <a:ext cx="982727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600" b="1">
                <a:solidFill>
                  <a:srgbClr val="C632FD"/>
                </a:solidFill>
              </a:defRPr>
            </a:lvl1pPr>
          </a:lstStyle>
          <a:p>
            <a:r>
              <a:rPr>
                <a:solidFill>
                  <a:srgbClr val="FFFFFF"/>
                </a:solidFill>
              </a:rPr>
              <a:t>HTTP</a:t>
            </a:r>
          </a:p>
        </p:txBody>
      </p:sp>
      <p:sp>
        <p:nvSpPr>
          <p:cNvPr id="336" name="Computer"/>
          <p:cNvSpPr/>
          <p:nvPr/>
        </p:nvSpPr>
        <p:spPr>
          <a:xfrm>
            <a:off x="4622800" y="7226300"/>
            <a:ext cx="1259012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Coins"/>
          <p:cNvSpPr/>
          <p:nvPr/>
        </p:nvSpPr>
        <p:spPr>
          <a:xfrm>
            <a:off x="13017500" y="7366000"/>
            <a:ext cx="1012958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Television"/>
          <p:cNvSpPr/>
          <p:nvPr/>
        </p:nvSpPr>
        <p:spPr>
          <a:xfrm>
            <a:off x="17843500" y="3352800"/>
            <a:ext cx="1687042" cy="10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675" y="1107"/>
                </a:moveTo>
                <a:lnTo>
                  <a:pt x="20920" y="1107"/>
                </a:lnTo>
                <a:lnTo>
                  <a:pt x="20920" y="19403"/>
                </a:lnTo>
                <a:lnTo>
                  <a:pt x="675" y="19403"/>
                </a:lnTo>
                <a:lnTo>
                  <a:pt x="675" y="1107"/>
                </a:lnTo>
                <a:close/>
                <a:moveTo>
                  <a:pt x="945" y="1558"/>
                </a:moveTo>
                <a:lnTo>
                  <a:pt x="945" y="18952"/>
                </a:lnTo>
                <a:lnTo>
                  <a:pt x="20645" y="18952"/>
                </a:lnTo>
                <a:lnTo>
                  <a:pt x="20645" y="1558"/>
                </a:lnTo>
                <a:lnTo>
                  <a:pt x="945" y="1558"/>
                </a:lnTo>
                <a:close/>
                <a:moveTo>
                  <a:pt x="19683" y="20211"/>
                </a:moveTo>
                <a:cubicBezTo>
                  <a:pt x="19791" y="20211"/>
                  <a:pt x="19877" y="20352"/>
                  <a:pt x="19877" y="20529"/>
                </a:cubicBezTo>
                <a:cubicBezTo>
                  <a:pt x="19877" y="20706"/>
                  <a:pt x="19791" y="20847"/>
                  <a:pt x="19683" y="20847"/>
                </a:cubicBezTo>
                <a:cubicBezTo>
                  <a:pt x="19575" y="20847"/>
                  <a:pt x="19489" y="20706"/>
                  <a:pt x="19489" y="20529"/>
                </a:cubicBezTo>
                <a:cubicBezTo>
                  <a:pt x="19489" y="20352"/>
                  <a:pt x="19575" y="20211"/>
                  <a:pt x="19683" y="20211"/>
                </a:cubicBezTo>
                <a:close/>
                <a:moveTo>
                  <a:pt x="20412" y="20211"/>
                </a:moveTo>
                <a:cubicBezTo>
                  <a:pt x="20520" y="20211"/>
                  <a:pt x="20606" y="20352"/>
                  <a:pt x="20606" y="20529"/>
                </a:cubicBezTo>
                <a:cubicBezTo>
                  <a:pt x="20606" y="20706"/>
                  <a:pt x="20520" y="20847"/>
                  <a:pt x="20412" y="20847"/>
                </a:cubicBezTo>
                <a:cubicBezTo>
                  <a:pt x="20304" y="20847"/>
                  <a:pt x="20218" y="20706"/>
                  <a:pt x="20218" y="20529"/>
                </a:cubicBezTo>
                <a:cubicBezTo>
                  <a:pt x="20218" y="20352"/>
                  <a:pt x="20304" y="20211"/>
                  <a:pt x="20412" y="20211"/>
                </a:cubicBezTo>
                <a:close/>
              </a:path>
            </a:pathLst>
          </a:custGeom>
          <a:solidFill>
            <a:srgbClr val="1A1A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7678400" y="8242300"/>
            <a:ext cx="20574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8129250" y="6007100"/>
            <a:ext cx="1181100" cy="1181100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Rectangle"/>
          <p:cNvSpPr/>
          <p:nvPr/>
        </p:nvSpPr>
        <p:spPr>
          <a:xfrm>
            <a:off x="17437100" y="4978400"/>
            <a:ext cx="2705100" cy="22987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7310100" y="4864100"/>
            <a:ext cx="2946400" cy="2527300"/>
          </a:xfrm>
          <a:prstGeom prst="rect">
            <a:avLst/>
          </a:prstGeom>
          <a:ln w="508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8293100" y="5969000"/>
            <a:ext cx="2425700" cy="28829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17411700" y="7747000"/>
            <a:ext cx="2730500" cy="2527300"/>
          </a:xfrm>
          <a:prstGeom prst="rect">
            <a:avLst/>
          </a:prstGeom>
          <a:ln w="508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Rectangle"/>
          <p:cNvSpPr/>
          <p:nvPr/>
        </p:nvSpPr>
        <p:spPr>
          <a:xfrm>
            <a:off x="17437100" y="2336800"/>
            <a:ext cx="2692400" cy="23114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7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9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1" name="Line"/>
          <p:cNvSpPr/>
          <p:nvPr/>
        </p:nvSpPr>
        <p:spPr>
          <a:xfrm flipV="1">
            <a:off x="8493030" y="6100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2" name="Line"/>
          <p:cNvSpPr/>
          <p:nvPr/>
        </p:nvSpPr>
        <p:spPr>
          <a:xfrm flipV="1">
            <a:off x="10359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3" name="Line"/>
          <p:cNvSpPr/>
          <p:nvPr/>
        </p:nvSpPr>
        <p:spPr>
          <a:xfrm flipV="1">
            <a:off x="10398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4" name="Line"/>
          <p:cNvSpPr/>
          <p:nvPr/>
        </p:nvSpPr>
        <p:spPr>
          <a:xfrm>
            <a:off x="86995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5" name="Line"/>
          <p:cNvSpPr/>
          <p:nvPr/>
        </p:nvSpPr>
        <p:spPr>
          <a:xfrm>
            <a:off x="10582554" y="60706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6" name="Line"/>
          <p:cNvSpPr/>
          <p:nvPr/>
        </p:nvSpPr>
        <p:spPr>
          <a:xfrm flipV="1">
            <a:off x="12569730" y="6087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7" name="Line"/>
          <p:cNvSpPr/>
          <p:nvPr/>
        </p:nvSpPr>
        <p:spPr>
          <a:xfrm flipV="1">
            <a:off x="14423930" y="6113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 flipV="1">
            <a:off x="14449330" y="8538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>
            <a:off x="12750804" y="6093252"/>
            <a:ext cx="1879592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>
            <a:off x="14633854" y="6096018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Line"/>
          <p:cNvSpPr/>
          <p:nvPr/>
        </p:nvSpPr>
        <p:spPr>
          <a:xfrm flipV="1">
            <a:off x="4330678" y="6090208"/>
            <a:ext cx="210058" cy="1433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2" name="Line"/>
          <p:cNvSpPr/>
          <p:nvPr/>
        </p:nvSpPr>
        <p:spPr>
          <a:xfrm flipV="1">
            <a:off x="6168930" y="61259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3" name="Line"/>
          <p:cNvSpPr/>
          <p:nvPr/>
        </p:nvSpPr>
        <p:spPr>
          <a:xfrm flipV="1">
            <a:off x="6207030" y="85262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4" name="Line"/>
          <p:cNvSpPr/>
          <p:nvPr/>
        </p:nvSpPr>
        <p:spPr>
          <a:xfrm>
            <a:off x="4520760" y="6104227"/>
            <a:ext cx="1879593" cy="54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5" name="Line"/>
          <p:cNvSpPr/>
          <p:nvPr/>
        </p:nvSpPr>
        <p:spPr>
          <a:xfrm>
            <a:off x="6385518" y="6098481"/>
            <a:ext cx="18525" cy="24637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flipV="1">
            <a:off x="17560830" y="24810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Line"/>
          <p:cNvSpPr/>
          <p:nvPr/>
        </p:nvSpPr>
        <p:spPr>
          <a:xfrm flipV="1">
            <a:off x="19770630" y="2468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8" name="Line"/>
          <p:cNvSpPr/>
          <p:nvPr/>
        </p:nvSpPr>
        <p:spPr>
          <a:xfrm flipV="1">
            <a:off x="17767155" y="2467769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9" name="Line"/>
          <p:cNvSpPr/>
          <p:nvPr/>
        </p:nvSpPr>
        <p:spPr>
          <a:xfrm flipV="1">
            <a:off x="19821430" y="4434685"/>
            <a:ext cx="142268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H="1">
            <a:off x="19946729" y="2491483"/>
            <a:ext cx="8569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1" name="Line"/>
          <p:cNvSpPr/>
          <p:nvPr/>
        </p:nvSpPr>
        <p:spPr>
          <a:xfrm flipV="1">
            <a:off x="17598930" y="50845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2" name="Line"/>
          <p:cNvSpPr/>
          <p:nvPr/>
        </p:nvSpPr>
        <p:spPr>
          <a:xfrm flipV="1">
            <a:off x="19808730" y="50718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3" name="Line"/>
          <p:cNvSpPr/>
          <p:nvPr/>
        </p:nvSpPr>
        <p:spPr>
          <a:xfrm flipV="1">
            <a:off x="17805404" y="50768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4" name="Line"/>
          <p:cNvSpPr/>
          <p:nvPr/>
        </p:nvSpPr>
        <p:spPr>
          <a:xfrm flipV="1">
            <a:off x="19855392" y="70583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5" name="Line"/>
          <p:cNvSpPr/>
          <p:nvPr/>
        </p:nvSpPr>
        <p:spPr>
          <a:xfrm flipH="1">
            <a:off x="19979165" y="5099059"/>
            <a:ext cx="8570" cy="19938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6" name="Line"/>
          <p:cNvSpPr/>
          <p:nvPr/>
        </p:nvSpPr>
        <p:spPr>
          <a:xfrm flipV="1">
            <a:off x="17573530" y="79293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7" name="Line"/>
          <p:cNvSpPr/>
          <p:nvPr/>
        </p:nvSpPr>
        <p:spPr>
          <a:xfrm flipV="1">
            <a:off x="19783330" y="7916617"/>
            <a:ext cx="210057" cy="143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8" name="Line"/>
          <p:cNvSpPr/>
          <p:nvPr/>
        </p:nvSpPr>
        <p:spPr>
          <a:xfrm flipV="1">
            <a:off x="17780004" y="7921602"/>
            <a:ext cx="2209865" cy="63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9" name="Line"/>
          <p:cNvSpPr/>
          <p:nvPr/>
        </p:nvSpPr>
        <p:spPr>
          <a:xfrm flipV="1">
            <a:off x="19829992" y="10004701"/>
            <a:ext cx="142269" cy="107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0" name="Line"/>
          <p:cNvSpPr/>
          <p:nvPr/>
        </p:nvSpPr>
        <p:spPr>
          <a:xfrm>
            <a:off x="19962333" y="7943859"/>
            <a:ext cx="16513" cy="2070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596900" y="4064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Tâche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personnelle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7344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des statistique 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128" y="3329608"/>
            <a:ext cx="15712962" cy="8251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>
            <a:off x="3623048" y="6785992"/>
            <a:ext cx="496855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86744" y="6425952"/>
            <a:ext cx="252028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rgbClr val="FFFFFF"/>
                </a:solidFill>
              </a:rPr>
              <a:t>État actuellement occupé  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88944" y="5201816"/>
            <a:ext cx="97155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88944" y="8209756"/>
            <a:ext cx="9620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1625048" y="5417840"/>
            <a:ext cx="2209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rgbClr val="FFFFFF"/>
                </a:solidFill>
              </a:rPr>
              <a:t>: Occupé  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481032" y="8442176"/>
            <a:ext cx="2209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rgbClr val="FFFFFF"/>
                </a:solidFill>
              </a:rPr>
              <a:t>: Libre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596900" y="406400"/>
            <a:ext cx="10477500" cy="14351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Tâche</a:t>
            </a:r>
            <a:r>
              <a:rPr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personnelle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6579"/>
          <a:stretch>
            <a:fillRect/>
          </a:stretch>
        </p:blipFill>
        <p:spPr bwMode="auto">
          <a:xfrm>
            <a:off x="13704168" y="2897560"/>
            <a:ext cx="10030827" cy="538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20" y="8946232"/>
            <a:ext cx="12149830" cy="3817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28" y="3185592"/>
            <a:ext cx="12346066" cy="489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32160" y="10386392"/>
            <a:ext cx="102179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avec flèche 7"/>
          <p:cNvCxnSpPr>
            <a:endCxn id="1026" idx="1"/>
          </p:cNvCxnSpPr>
          <p:nvPr/>
        </p:nvCxnSpPr>
        <p:spPr>
          <a:xfrm flipV="1">
            <a:off x="11615936" y="10710428"/>
            <a:ext cx="2016224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0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392</Words>
  <Application>Microsoft Office PowerPoint</Application>
  <PresentationFormat>Personnalisé</PresentationFormat>
  <Paragraphs>136</Paragraphs>
  <Slides>14</Slides>
  <Notes>2</Notes>
  <HiddenSlides>9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30_BasicColor</vt:lpstr>
      <vt:lpstr>Cirpark Modbus :  Gestion d'un parking privé</vt:lpstr>
      <vt:lpstr>Diapositive 2</vt:lpstr>
      <vt:lpstr>Présentation du projet</vt:lpstr>
      <vt:lpstr>Répartitions des tâches</vt:lpstr>
      <vt:lpstr>Matériels</vt:lpstr>
      <vt:lpstr>Diagramme de cas d'utilisation</vt:lpstr>
      <vt:lpstr>Diagramme de déploiement</vt:lpstr>
      <vt:lpstr>Tâche personnelle</vt:lpstr>
      <vt:lpstr>Tâche personnelle</vt:lpstr>
      <vt:lpstr>Partie Physique</vt:lpstr>
      <vt:lpstr>Partie Physique</vt:lpstr>
      <vt:lpstr>Partie Physique</vt:lpstr>
      <vt:lpstr>Conclusion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Cirpark Modbus :  Gestion d'un parking privé</dc:title>
  <cp:lastModifiedBy>abhavsar</cp:lastModifiedBy>
  <cp:revision>73</cp:revision>
  <dcterms:modified xsi:type="dcterms:W3CDTF">2022-04-20T13:44:27Z</dcterms:modified>
</cp:coreProperties>
</file>