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2.xml" ContentType="application/vnd.openxmlformats-officedocument.presentationml.notesSlide+xml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7">
              <a:lnSpc>
                <a:spcPct val="100000"/>
              </a:lnSpc>
              <a:defRPr sz="2100"/>
            </a:pPr>
            <a:r>
              <a:t>Pour optimiser la circulation des véhicules, un centre commercial souhaite améliorer l'accueil de ses </a:t>
            </a:r>
          </a:p>
          <a:p>
            <a:pPr defTabSz="2438337">
              <a:lnSpc>
                <a:spcPct val="100000"/>
              </a:lnSpc>
              <a:defRPr sz="2100"/>
            </a:pPr>
            <a:r>
              <a:t>clients dans son parking. Elle souhaite permettre à ses clients de :</a:t>
            </a:r>
          </a:p>
          <a:p>
            <a:pPr defTabSz="2438337">
              <a:lnSpc>
                <a:spcPct val="100000"/>
              </a:lnSpc>
              <a:defRPr sz="2100"/>
            </a:pPr>
          </a:p>
          <a:p>
            <a:pPr defTabSz="2438337">
              <a:lnSpc>
                <a:spcPct val="100000"/>
              </a:lnSpc>
              <a:defRPr sz="2100"/>
            </a:pPr>
            <a:r>
              <a:t>- réserver une place de parking à l'avance </a:t>
            </a:r>
          </a:p>
          <a:p>
            <a:pPr defTabSz="2438337">
              <a:lnSpc>
                <a:spcPct val="100000"/>
              </a:lnSpc>
              <a:defRPr sz="2100"/>
            </a:pPr>
            <a:r>
              <a:t>- guider ses clients jusqu'à leur place de parking réservée.</a:t>
            </a:r>
          </a:p>
          <a:p>
            <a:pPr defTabSz="2438337">
              <a:lnSpc>
                <a:spcPct val="100000"/>
              </a:lnSpc>
              <a:defRPr sz="2100"/>
            </a:pPr>
          </a:p>
          <a:p>
            <a:pPr defTabSz="2438337">
              <a:lnSpc>
                <a:spcPct val="100000"/>
              </a:lnSpc>
              <a:defRPr sz="2100"/>
            </a:pPr>
            <a:r>
              <a:t>Le centre commercial veut également permettre aux </a:t>
            </a:r>
          </a:p>
          <a:p>
            <a:pPr defTabSz="2438337">
              <a:lnSpc>
                <a:spcPct val="100000"/>
              </a:lnSpc>
              <a:defRPr sz="2100"/>
            </a:pPr>
            <a:r>
              <a:t>gérants de magasin d'afficher leur publicité sur un </a:t>
            </a:r>
          </a:p>
          <a:p>
            <a:pPr defTabSz="2438337">
              <a:lnSpc>
                <a:spcPct val="100000"/>
              </a:lnSpc>
              <a:defRPr sz="2100"/>
            </a:pPr>
            <a:r>
              <a:t>afficheur géant à l'entrée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2" name="Shape 4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Caractéristique du protocole de communication des capteurs</a:t>
            </a:r>
          </a:p>
          <a:p>
            <a:pPr/>
            <a:r>
              <a:t>Créer un protocole de mesure de la trame</a:t>
            </a:r>
          </a:p>
          <a:p>
            <a:pPr/>
          </a:p>
          <a:p>
            <a:pPr/>
            <a:r>
              <a:t>Activités :</a:t>
            </a:r>
          </a:p>
          <a:p>
            <a:pPr/>
            <a:r>
              <a:t>Visualiser les trames , vérifier le débit, la durée de la trame</a:t>
            </a:r>
          </a:p>
          <a:p>
            <a:pPr/>
            <a:r>
              <a:t>D'après le protocole,décoder la trame et faire un lien avec vos mesures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niveau 1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Auteur et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Sous-titre de la présentation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 niveau 1…"/>
          <p:cNvSpPr txBox="1"/>
          <p:nvPr>
            <p:ph type="body" sz="quarter" idx="1" hasCustomPrompt="1"/>
          </p:nvPr>
        </p:nvSpPr>
        <p:spPr>
          <a:xfrm>
            <a:off x="2480823" y="10675453"/>
            <a:ext cx="201492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Texte niveau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 Citation notable »</a:t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/>
          <p:nvPr>
            <p:ph type="pic" sz="quarter" idx="21"/>
          </p:nvPr>
        </p:nvSpPr>
        <p:spPr>
          <a:xfrm>
            <a:off x="15436504" y="1270000"/>
            <a:ext cx="8167169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Gros plan sur la partie supérieure d’une montgolfière vue de dessus"/>
          <p:cNvSpPr/>
          <p:nvPr>
            <p:ph type="pic" sz="quarter" idx="22"/>
          </p:nvPr>
        </p:nvSpPr>
        <p:spPr>
          <a:xfrm>
            <a:off x="15461772" y="7085972"/>
            <a:ext cx="8148416" cy="54322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Montgolfières vues de dessous avec un ciel bleu"/>
          <p:cNvSpPr/>
          <p:nvPr>
            <p:ph type="pic" idx="23"/>
          </p:nvPr>
        </p:nvSpPr>
        <p:spPr>
          <a:xfrm>
            <a:off x="-124636" y="1270000"/>
            <a:ext cx="16859221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Auteur et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 niveau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Sous-titre de la présentation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Texte niveau 1…"/>
          <p:cNvSpPr txBox="1"/>
          <p:nvPr>
            <p:ph type="body" sz="quarter" idx="1" hasCustomPrompt="1"/>
          </p:nvPr>
        </p:nvSpPr>
        <p:spPr>
          <a:xfrm>
            <a:off x="1206500" y="2245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 niveau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Texte de puce de diapositive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 niveau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 niveau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Texte de puce de diapositive</a:t>
            </a:r>
          </a:p>
        </p:txBody>
      </p:sp>
      <p:sp>
        <p:nvSpPr>
          <p:cNvPr id="62" name="Montgolfières vues de dessous avec un ciel bleu"/>
          <p:cNvSpPr/>
          <p:nvPr>
            <p:ph type="pic" idx="22"/>
          </p:nvPr>
        </p:nvSpPr>
        <p:spPr>
          <a:xfrm>
            <a:off x="8432800" y="1263846"/>
            <a:ext cx="16850011" cy="1118820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Texte niveau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Texte niveau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Texte niveau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Rubriques de l’ordre du jour</a:t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8.png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AVSAR Rashmi                     Lycée Louis Armand, 2022"/>
          <p:cNvSpPr txBox="1"/>
          <p:nvPr>
            <p:ph type="body" sz="quarter" idx="1"/>
          </p:nvPr>
        </p:nvSpPr>
        <p:spPr>
          <a:xfrm>
            <a:off x="1201341" y="11847162"/>
            <a:ext cx="21971002" cy="636981"/>
          </a:xfrm>
          <a:prstGeom prst="rect">
            <a:avLst/>
          </a:prstGeom>
        </p:spPr>
        <p:txBody>
          <a:bodyPr/>
          <a:lstStyle>
            <a:lvl1pPr defTabSz="775969">
              <a:lnSpc>
                <a:spcPct val="90000"/>
              </a:lnSpc>
              <a:defRPr sz="3300"/>
            </a:lvl1pPr>
          </a:lstStyle>
          <a:p>
            <a:pPr/>
            <a:r>
              <a:t>KARUNANAYAKE Dilshan									      					Lycée Louis Armand, 2022</a:t>
            </a:r>
          </a:p>
        </p:txBody>
      </p:sp>
      <p:sp>
        <p:nvSpPr>
          <p:cNvPr id="152" name="Cirpark Modbus :…"/>
          <p:cNvSpPr txBox="1"/>
          <p:nvPr>
            <p:ph type="title"/>
          </p:nvPr>
        </p:nvSpPr>
        <p:spPr>
          <a:xfrm>
            <a:off x="888994" y="4340290"/>
            <a:ext cx="21971008" cy="4648203"/>
          </a:xfrm>
          <a:prstGeom prst="rect">
            <a:avLst/>
          </a:prstGeom>
        </p:spPr>
        <p:txBody>
          <a:bodyPr/>
          <a:lstStyle/>
          <a:p>
            <a:pPr>
              <a:defRPr spc="-300" sz="10600"/>
            </a:pPr>
            <a:r>
              <a:t>Cirpark Modbus : </a:t>
            </a:r>
            <a:endParaRPr spc="-209"/>
          </a:p>
          <a:p>
            <a:pPr>
              <a:defRPr spc="-300" sz="10600"/>
            </a:pPr>
            <a:r>
              <a:t>Gestion d'un parking privé</a:t>
            </a:r>
          </a:p>
        </p:txBody>
      </p:sp>
      <p:sp>
        <p:nvSpPr>
          <p:cNvPr id="153" name="Revue 2"/>
          <p:cNvSpPr txBox="1"/>
          <p:nvPr/>
        </p:nvSpPr>
        <p:spPr>
          <a:xfrm>
            <a:off x="1201342" y="8988490"/>
            <a:ext cx="21971002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Revue 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ect">
            <a:avLst/>
          </a:prstGeom>
          <a:ln w="12700">
            <a:miter lim="400000"/>
          </a:ln>
          <a:effectLst>
            <a:reflection blurRad="0" stA="18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Image 9" descr="Image 9"/>
          <p:cNvPicPr>
            <a:picLocks noChangeAspect="1"/>
          </p:cNvPicPr>
          <p:nvPr/>
        </p:nvPicPr>
        <p:blipFill>
          <a:blip r:embed="rId2">
            <a:extLst/>
          </a:blip>
          <a:srcRect l="0" t="0" r="38142" b="0"/>
          <a:stretch>
            <a:fillRect/>
          </a:stretch>
        </p:blipFill>
        <p:spPr>
          <a:xfrm>
            <a:off x="753112" y="387911"/>
            <a:ext cx="10420392" cy="8268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33442" b="0"/>
          <a:stretch>
            <a:fillRect/>
          </a:stretch>
        </p:blipFill>
        <p:spPr>
          <a:xfrm>
            <a:off x="2976405" y="10270080"/>
            <a:ext cx="5973846" cy="3506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mage (1).png" descr="image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3149" y="9770005"/>
            <a:ext cx="10631608" cy="554693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Connexion Réussie"/>
          <p:cNvSpPr txBox="1"/>
          <p:nvPr/>
        </p:nvSpPr>
        <p:spPr>
          <a:xfrm>
            <a:off x="740011" y="9048962"/>
            <a:ext cx="11357883" cy="461367"/>
          </a:xfrm>
          <a:prstGeom prst="rect">
            <a:avLst/>
          </a:prstGeom>
          <a:solidFill>
            <a:srgbClr val="0082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Connexion Réussie </a:t>
            </a:r>
          </a:p>
        </p:txBody>
      </p:sp>
      <p:sp>
        <p:nvSpPr>
          <p:cNvPr id="433" name="Connexion échouée"/>
          <p:cNvSpPr txBox="1"/>
          <p:nvPr/>
        </p:nvSpPr>
        <p:spPr>
          <a:xfrm>
            <a:off x="12892724" y="9048962"/>
            <a:ext cx="11357883" cy="461367"/>
          </a:xfrm>
          <a:prstGeom prst="rect">
            <a:avLst/>
          </a:prstGeom>
          <a:solidFill>
            <a:srgbClr val="0082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Connexion échouée </a:t>
            </a:r>
          </a:p>
        </p:txBody>
      </p:sp>
      <p:pic>
        <p:nvPicPr>
          <p:cNvPr id="434" name="Image 7" descr="Imag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00214" y="10630219"/>
            <a:ext cx="6542904" cy="2046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 10" descr="Image 10"/>
          <p:cNvPicPr>
            <a:picLocks noChangeAspect="1"/>
          </p:cNvPicPr>
          <p:nvPr/>
        </p:nvPicPr>
        <p:blipFill>
          <a:blip r:embed="rId6">
            <a:alphaModFix amt="75789"/>
            <a:extLst/>
          </a:blip>
          <a:srcRect l="0" t="0" r="14590" b="49609"/>
          <a:stretch>
            <a:fillRect/>
          </a:stretch>
        </p:blipFill>
        <p:spPr>
          <a:xfrm>
            <a:off x="13273799" y="9524614"/>
            <a:ext cx="10229149" cy="1172604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ache personelle"/>
          <p:cNvSpPr txBox="1"/>
          <p:nvPr/>
        </p:nvSpPr>
        <p:spPr>
          <a:xfrm>
            <a:off x="17194517" y="-679"/>
            <a:ext cx="7060135" cy="120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145" sz="7300">
                <a:solidFill>
                  <a:schemeClr val="accent1">
                    <a:lumOff val="-9999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Tache personelle</a:t>
            </a:r>
          </a:p>
        </p:txBody>
      </p:sp>
      <p:sp>
        <p:nvSpPr>
          <p:cNvPr id="437" name="Gestion de connexion"/>
          <p:cNvSpPr txBox="1"/>
          <p:nvPr/>
        </p:nvSpPr>
        <p:spPr>
          <a:xfrm>
            <a:off x="15361854" y="1096303"/>
            <a:ext cx="8829288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584200">
              <a:defRPr sz="3600"/>
            </a:lvl1pPr>
          </a:lstStyle>
          <a:p>
            <a:pPr/>
            <a:r>
              <a:t>Gestion de connexion</a:t>
            </a:r>
          </a:p>
        </p:txBody>
      </p:sp>
      <p:sp>
        <p:nvSpPr>
          <p:cNvPr id="438" name="Rectangle"/>
          <p:cNvSpPr/>
          <p:nvPr/>
        </p:nvSpPr>
        <p:spPr>
          <a:xfrm>
            <a:off x="1768887" y="3700829"/>
            <a:ext cx="6236915" cy="1179608"/>
          </a:xfrm>
          <a:prstGeom prst="rect">
            <a:avLst/>
          </a:prstGeom>
          <a:ln w="50800">
            <a:solidFill>
              <a:schemeClr val="accent3">
                <a:satOff val="-7500"/>
                <a:lumOff val="-10588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39" name="Rectangle"/>
          <p:cNvSpPr/>
          <p:nvPr/>
        </p:nvSpPr>
        <p:spPr>
          <a:xfrm>
            <a:off x="1768887" y="4918446"/>
            <a:ext cx="6236915" cy="1179609"/>
          </a:xfrm>
          <a:prstGeom prst="rect">
            <a:avLst/>
          </a:prstGeom>
          <a:ln w="50800">
            <a:solidFill>
              <a:srgbClr val="CC1D15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pic>
        <p:nvPicPr>
          <p:cNvPr id="440" name="Image 4" descr="Image 4"/>
          <p:cNvPicPr>
            <a:picLocks noChangeAspect="1"/>
          </p:cNvPicPr>
          <p:nvPr/>
        </p:nvPicPr>
        <p:blipFill>
          <a:blip r:embed="rId7">
            <a:extLst/>
          </a:blip>
          <a:srcRect l="0" t="0" r="0" b="17373"/>
          <a:stretch>
            <a:fillRect/>
          </a:stretch>
        </p:blipFill>
        <p:spPr>
          <a:xfrm>
            <a:off x="15738574" y="2821174"/>
            <a:ext cx="5666218" cy="6007366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Mode Console"/>
          <p:cNvSpPr txBox="1"/>
          <p:nvPr/>
        </p:nvSpPr>
        <p:spPr>
          <a:xfrm>
            <a:off x="12892724" y="2045505"/>
            <a:ext cx="11357883" cy="461366"/>
          </a:xfrm>
          <a:prstGeom prst="rect">
            <a:avLst/>
          </a:prstGeom>
          <a:solidFill>
            <a:srgbClr val="0082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Mode Console</a:t>
            </a:r>
          </a:p>
        </p:txBody>
      </p:sp>
      <p:sp>
        <p:nvSpPr>
          <p:cNvPr id="442" name="Rectangle"/>
          <p:cNvSpPr/>
          <p:nvPr/>
        </p:nvSpPr>
        <p:spPr>
          <a:xfrm>
            <a:off x="1768887" y="3150813"/>
            <a:ext cx="6236915" cy="238568"/>
          </a:xfrm>
          <a:prstGeom prst="rect">
            <a:avLst/>
          </a:prstGeom>
          <a:ln w="50800">
            <a:solidFill>
              <a:srgbClr val="ADA81E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43" name="Ligne"/>
          <p:cNvSpPr/>
          <p:nvPr/>
        </p:nvSpPr>
        <p:spPr>
          <a:xfrm>
            <a:off x="8055360" y="3258927"/>
            <a:ext cx="7661596" cy="1535733"/>
          </a:xfrm>
          <a:prstGeom prst="line">
            <a:avLst/>
          </a:prstGeom>
          <a:ln w="114300">
            <a:solidFill>
              <a:schemeClr val="accent4">
                <a:lumOff val="10049"/>
              </a:schemeClr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44" name="Ligne"/>
          <p:cNvSpPr/>
          <p:nvPr/>
        </p:nvSpPr>
        <p:spPr>
          <a:xfrm>
            <a:off x="8055360" y="5683943"/>
            <a:ext cx="7293487" cy="3333734"/>
          </a:xfrm>
          <a:prstGeom prst="line">
            <a:avLst/>
          </a:prstGeom>
          <a:ln w="114300">
            <a:solidFill>
              <a:srgbClr val="FF4D44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45" name="Ligne"/>
          <p:cNvSpPr/>
          <p:nvPr/>
        </p:nvSpPr>
        <p:spPr>
          <a:xfrm flipH="1">
            <a:off x="1136828" y="4255621"/>
            <a:ext cx="1" cy="4780179"/>
          </a:xfrm>
          <a:prstGeom prst="line">
            <a:avLst/>
          </a:prstGeom>
          <a:ln w="114300">
            <a:solidFill>
              <a:schemeClr val="accent3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46" name="Ligne"/>
          <p:cNvSpPr/>
          <p:nvPr/>
        </p:nvSpPr>
        <p:spPr>
          <a:xfrm>
            <a:off x="1090402" y="4290633"/>
            <a:ext cx="666472" cy="1"/>
          </a:xfrm>
          <a:prstGeom prst="line">
            <a:avLst/>
          </a:prstGeom>
          <a:ln w="139700">
            <a:solidFill>
              <a:srgbClr val="1DFF25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artie Physique"/>
          <p:cNvSpPr txBox="1"/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Partie Physique</a:t>
            </a:r>
          </a:p>
        </p:txBody>
      </p:sp>
      <p:sp>
        <p:nvSpPr>
          <p:cNvPr id="449" name="Décodage des trames du capteur"/>
          <p:cNvSpPr txBox="1"/>
          <p:nvPr/>
        </p:nvSpPr>
        <p:spPr>
          <a:xfrm>
            <a:off x="546862" y="1521429"/>
            <a:ext cx="14300202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Décodage des trames du capteur </a:t>
            </a:r>
          </a:p>
        </p:txBody>
      </p:sp>
      <p:sp>
        <p:nvSpPr>
          <p:cNvPr id="450" name="Caractéristique du protocole de communication des capteurs…"/>
          <p:cNvSpPr txBox="1"/>
          <p:nvPr/>
        </p:nvSpPr>
        <p:spPr>
          <a:xfrm>
            <a:off x="18023781" y="1436269"/>
            <a:ext cx="836677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4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281362" y="1900236"/>
            <a:ext cx="5133977" cy="684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3281362" y="7138986"/>
            <a:ext cx="5133977" cy="6845302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Rounded Rectangle"/>
          <p:cNvSpPr/>
          <p:nvPr/>
        </p:nvSpPr>
        <p:spPr>
          <a:xfrm>
            <a:off x="10337800" y="6083300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4" name="Rounded Rectangle"/>
          <p:cNvSpPr/>
          <p:nvPr/>
        </p:nvSpPr>
        <p:spPr>
          <a:xfrm>
            <a:off x="10502900" y="6527800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5" name="Oval"/>
          <p:cNvSpPr/>
          <p:nvPr/>
        </p:nvSpPr>
        <p:spPr>
          <a:xfrm>
            <a:off x="10591800" y="6235700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6" name="Oval"/>
          <p:cNvSpPr/>
          <p:nvPr/>
        </p:nvSpPr>
        <p:spPr>
          <a:xfrm>
            <a:off x="10871200" y="6235700"/>
            <a:ext cx="152400" cy="127000"/>
          </a:xfrm>
          <a:prstGeom prst="ellipse">
            <a:avLst/>
          </a:prstGeom>
          <a:solidFill>
            <a:srgbClr val="FEAD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7" name="Oval"/>
          <p:cNvSpPr/>
          <p:nvPr/>
        </p:nvSpPr>
        <p:spPr>
          <a:xfrm>
            <a:off x="11150600" y="6235700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8" name="1c 27 10 53 =&gt; 1c 27 01 bb"/>
          <p:cNvSpPr txBox="1"/>
          <p:nvPr/>
        </p:nvSpPr>
        <p:spPr>
          <a:xfrm>
            <a:off x="10668761" y="6737349"/>
            <a:ext cx="563880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1c 27 10 53 =&gt; 1c 27 01 bb</a:t>
            </a:r>
          </a:p>
        </p:txBody>
      </p:sp>
      <p:sp>
        <p:nvSpPr>
          <p:cNvPr id="459" name="1c 27 85 c8 =&gt; 1c 27 00 06 00 1d 96"/>
          <p:cNvSpPr txBox="1"/>
          <p:nvPr/>
        </p:nvSpPr>
        <p:spPr>
          <a:xfrm>
            <a:off x="10668000" y="7512049"/>
            <a:ext cx="56388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1c 27 85 c8 =&gt; 1c 27 00 06 00 1d 96</a:t>
            </a:r>
          </a:p>
        </p:txBody>
      </p:sp>
      <p:pic>
        <p:nvPicPr>
          <p:cNvPr id="460" name="Line Line" descr="Line 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60052">
            <a:off x="11583227" y="7084607"/>
            <a:ext cx="419102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Line Line" descr="Line Lin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16736">
            <a:off x="10819065" y="5587343"/>
            <a:ext cx="1955802" cy="352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0" b="35929"/>
          <a:stretch>
            <a:fillRect/>
          </a:stretch>
        </p:blipFill>
        <p:spPr>
          <a:xfrm>
            <a:off x="9639300" y="2959100"/>
            <a:ext cx="7704667" cy="187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Line Line" descr="Line 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60052">
            <a:off x="11595099" y="7899399"/>
            <a:ext cx="419103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Line Line" descr="Line Lin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162672">
            <a:off x="10253009" y="9490777"/>
            <a:ext cx="3128839" cy="352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0" r="0" b="50651"/>
          <a:stretch>
            <a:fillRect/>
          </a:stretch>
        </p:blipFill>
        <p:spPr>
          <a:xfrm>
            <a:off x="9389698" y="11376714"/>
            <a:ext cx="9452583" cy="1854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Line Line" descr="Line Lin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2810812">
            <a:off x="8992926" y="6348224"/>
            <a:ext cx="1676452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Line Line" descr="Line Lin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7689980">
            <a:off x="8346220" y="8972291"/>
            <a:ext cx="2946430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Line Line" descr="Line Lin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21560052">
            <a:off x="13906498" y="7086599"/>
            <a:ext cx="419103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Line Line" descr="Line Lin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6163925">
            <a:off x="13581837" y="6197658"/>
            <a:ext cx="1016002" cy="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Line Line" descr="Line Lin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1594884">
            <a:off x="14046108" y="5539089"/>
            <a:ext cx="5969015" cy="352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flipH="1" rot="10800000">
            <a:off x="20358100" y="2857500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flipH="1" rot="10800000">
            <a:off x="20434300" y="5842000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Oval"/>
          <p:cNvSpPr/>
          <p:nvPr/>
        </p:nvSpPr>
        <p:spPr>
          <a:xfrm>
            <a:off x="20916900" y="3213100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4" name="Oval"/>
          <p:cNvSpPr/>
          <p:nvPr/>
        </p:nvSpPr>
        <p:spPr>
          <a:xfrm>
            <a:off x="21221700" y="34036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5" name="Oval"/>
          <p:cNvSpPr/>
          <p:nvPr/>
        </p:nvSpPr>
        <p:spPr>
          <a:xfrm>
            <a:off x="20980400" y="6197600"/>
            <a:ext cx="1219200" cy="812800"/>
          </a:xfrm>
          <a:prstGeom prst="ellipse">
            <a:avLst/>
          </a:prstGeom>
          <a:solidFill>
            <a:srgbClr val="1EB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6" name="Oval"/>
          <p:cNvSpPr/>
          <p:nvPr/>
        </p:nvSpPr>
        <p:spPr>
          <a:xfrm>
            <a:off x="21285200" y="6400800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77" name="01 : Occupée"/>
          <p:cNvSpPr txBox="1"/>
          <p:nvPr/>
        </p:nvSpPr>
        <p:spPr>
          <a:xfrm>
            <a:off x="20692744" y="4874133"/>
            <a:ext cx="1667511" cy="41173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01 : Occupée</a:t>
            </a:r>
          </a:p>
        </p:txBody>
      </p:sp>
      <p:sp>
        <p:nvSpPr>
          <p:cNvPr id="478" name="00 : Libre"/>
          <p:cNvSpPr txBox="1"/>
          <p:nvPr/>
        </p:nvSpPr>
        <p:spPr>
          <a:xfrm>
            <a:off x="20953475" y="7858632"/>
            <a:ext cx="1196849" cy="41173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00 : Libre</a:t>
            </a:r>
          </a:p>
        </p:txBody>
      </p:sp>
      <p:sp>
        <p:nvSpPr>
          <p:cNvPr id="479" name="CntOK : Nombre d'impulsions détectées, à l'intérieur de la distance programmés"/>
          <p:cNvSpPr txBox="1"/>
          <p:nvPr/>
        </p:nvSpPr>
        <p:spPr>
          <a:xfrm>
            <a:off x="12535661" y="8924327"/>
            <a:ext cx="6908801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b="1" sz="1400"/>
            </a:pPr>
            <a:r>
              <a:t>CntOK : </a:t>
            </a:r>
            <a:r>
              <a:rPr b="0"/>
              <a:t>Nombre d'impulsions détectées, à l'intérieur de la distance programmés</a:t>
            </a:r>
          </a:p>
        </p:txBody>
      </p:sp>
      <p:sp>
        <p:nvSpPr>
          <p:cNvPr id="480" name="CntNOK : Nombre d'impulsions détectées, en dehors de la distance programmés"/>
          <p:cNvSpPr txBox="1"/>
          <p:nvPr/>
        </p:nvSpPr>
        <p:spPr>
          <a:xfrm>
            <a:off x="12534900" y="9279927"/>
            <a:ext cx="69088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b="1" sz="1400"/>
            </a:pPr>
            <a:r>
              <a:t>CntNOK : </a:t>
            </a:r>
            <a:r>
              <a:rPr b="0"/>
              <a:t>Nombre d'impulsions détectées, en dehors de la distance programmés</a:t>
            </a:r>
          </a:p>
        </p:txBody>
      </p:sp>
      <p:sp>
        <p:nvSpPr>
          <p:cNvPr id="481" name="CntOUT : Nombre d'impulsions détectées qui sortent de la marge et ne reviennent pas."/>
          <p:cNvSpPr txBox="1"/>
          <p:nvPr/>
        </p:nvSpPr>
        <p:spPr>
          <a:xfrm>
            <a:off x="12534900" y="9648227"/>
            <a:ext cx="71755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b="1" sz="1400"/>
            </a:pPr>
            <a:r>
              <a:t>CntOUT : </a:t>
            </a:r>
            <a:r>
              <a:rPr b="0"/>
              <a:t>Nombre d'impulsions détectées qui sortent de la marge et ne reviennent pas.</a:t>
            </a:r>
          </a:p>
        </p:txBody>
      </p:sp>
      <p:sp>
        <p:nvSpPr>
          <p:cNvPr id="482" name="CntOUT : Entrée de la détection des impulsions"/>
          <p:cNvSpPr txBox="1"/>
          <p:nvPr/>
        </p:nvSpPr>
        <p:spPr>
          <a:xfrm>
            <a:off x="12534900" y="9991127"/>
            <a:ext cx="54610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b="1" sz="1400"/>
            </a:pPr>
            <a:r>
              <a:t>CntOUT : </a:t>
            </a:r>
            <a:r>
              <a:rPr b="0"/>
              <a:t>Entrée de la détection des impulsions</a:t>
            </a:r>
          </a:p>
        </p:txBody>
      </p:sp>
      <p:sp>
        <p:nvSpPr>
          <p:cNvPr id="483" name="Square"/>
          <p:cNvSpPr/>
          <p:nvPr/>
        </p:nvSpPr>
        <p:spPr>
          <a:xfrm>
            <a:off x="13919200" y="7543800"/>
            <a:ext cx="330200" cy="330200"/>
          </a:xfrm>
          <a:prstGeom prst="rect">
            <a:avLst/>
          </a:prstGeom>
          <a:ln w="50800">
            <a:solidFill>
              <a:srgbClr val="FEAD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4" name="Rectangle"/>
          <p:cNvSpPr/>
          <p:nvPr/>
        </p:nvSpPr>
        <p:spPr>
          <a:xfrm>
            <a:off x="14401800" y="7543800"/>
            <a:ext cx="292100" cy="3429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5" name="Rectangle"/>
          <p:cNvSpPr/>
          <p:nvPr/>
        </p:nvSpPr>
        <p:spPr>
          <a:xfrm>
            <a:off x="14846300" y="7543800"/>
            <a:ext cx="292100" cy="34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6" name="Rectangle"/>
          <p:cNvSpPr/>
          <p:nvPr/>
        </p:nvSpPr>
        <p:spPr>
          <a:xfrm>
            <a:off x="15290800" y="7531100"/>
            <a:ext cx="330200" cy="355600"/>
          </a:xfrm>
          <a:prstGeom prst="rect">
            <a:avLst/>
          </a:prstGeom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7" name="Rectangle"/>
          <p:cNvSpPr/>
          <p:nvPr/>
        </p:nvSpPr>
        <p:spPr>
          <a:xfrm>
            <a:off x="12293600" y="8978900"/>
            <a:ext cx="165100" cy="177800"/>
          </a:xfrm>
          <a:prstGeom prst="rect">
            <a:avLst/>
          </a:prstGeom>
          <a:solidFill>
            <a:srgbClr val="FEAD00"/>
          </a:solidFill>
          <a:ln w="50800">
            <a:solidFill>
              <a:srgbClr val="FEAD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8" name="Rectangle"/>
          <p:cNvSpPr/>
          <p:nvPr/>
        </p:nvSpPr>
        <p:spPr>
          <a:xfrm>
            <a:off x="12293600" y="9359900"/>
            <a:ext cx="165100" cy="177800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89" name="Rectangle"/>
          <p:cNvSpPr/>
          <p:nvPr/>
        </p:nvSpPr>
        <p:spPr>
          <a:xfrm>
            <a:off x="12293600" y="9702800"/>
            <a:ext cx="165100" cy="177800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0" name="Rectangle"/>
          <p:cNvSpPr/>
          <p:nvPr/>
        </p:nvSpPr>
        <p:spPr>
          <a:xfrm>
            <a:off x="12293600" y="10071100"/>
            <a:ext cx="165100" cy="1778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onclusion"/>
          <p:cNvSpPr txBox="1"/>
          <p:nvPr>
            <p:ph type="title" idx="4294967295"/>
          </p:nvPr>
        </p:nvSpPr>
        <p:spPr>
          <a:xfrm>
            <a:off x="609600" y="317500"/>
            <a:ext cx="10477500" cy="14351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Conclusion</a:t>
            </a:r>
          </a:p>
        </p:txBody>
      </p:sp>
      <p:grpSp>
        <p:nvGrpSpPr>
          <p:cNvPr id="497" name="Rectangle"/>
          <p:cNvGrpSpPr/>
          <p:nvPr/>
        </p:nvGrpSpPr>
        <p:grpSpPr>
          <a:xfrm>
            <a:off x="609600" y="2578100"/>
            <a:ext cx="11391900" cy="5003800"/>
            <a:chOff x="0" y="0"/>
            <a:chExt cx="11391900" cy="5003800"/>
          </a:xfrm>
        </p:grpSpPr>
        <p:sp>
          <p:nvSpPr>
            <p:cNvPr id="495" name="Rectangle"/>
            <p:cNvSpPr/>
            <p:nvPr/>
          </p:nvSpPr>
          <p:spPr>
            <a:xfrm>
              <a:off x="0" y="0"/>
              <a:ext cx="11391900" cy="500380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sz="2000">
                  <a:solidFill>
                    <a:srgbClr val="5E5E5E"/>
                  </a:solidFill>
                </a:defRPr>
              </a:pPr>
            </a:p>
          </p:txBody>
        </p:sp>
        <p:sp>
          <p:nvSpPr>
            <p:cNvPr id="496" name="INFORMATIQUE…"/>
            <p:cNvSpPr txBox="1"/>
            <p:nvPr/>
          </p:nvSpPr>
          <p:spPr>
            <a:xfrm>
              <a:off x="0" y="371855"/>
              <a:ext cx="11391900" cy="4260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1"/>
              </a:pPr>
            </a:p>
            <a:p>
              <a:pPr algn="l">
                <a:defRPr b="1"/>
              </a:pPr>
            </a:p>
            <a:p>
              <a:pPr algn="l">
                <a:defRPr b="1"/>
              </a:pPr>
              <a:r>
                <a:t>INFORMATIQUE</a:t>
              </a:r>
            </a:p>
            <a:p>
              <a:pPr lvl="4" marL="342900" indent="-342900" algn="l">
                <a:buSzPct val="100000"/>
                <a:buFont typeface="Arial"/>
                <a:buChar char="•"/>
                <a:defRPr>
                  <a:solidFill>
                    <a:srgbClr val="434343"/>
                  </a:solidFill>
                  <a:latin typeface="docs-Roboto"/>
                  <a:ea typeface="docs-Roboto"/>
                  <a:cs typeface="docs-Roboto"/>
                  <a:sym typeface="docs-Roboto"/>
                </a:defRPr>
              </a:pPr>
              <a:r>
                <a:t> Gérer la connexion/déconnexion des abonnés sur le site web du centre commercial : création de compte</a:t>
              </a:r>
              <a:endParaRPr b="1">
                <a:latin typeface="+mj-lt"/>
                <a:ea typeface="+mj-ea"/>
                <a:cs typeface="+mj-cs"/>
                <a:sym typeface="Helvetica Neue"/>
              </a:endParaRPr>
            </a:p>
            <a:p>
              <a:pPr algn="l">
                <a:defRPr b="1"/>
              </a:pPr>
            </a:p>
            <a:p>
              <a:pPr algn="l">
                <a:defRPr b="1"/>
              </a:pPr>
            </a:p>
            <a:p>
              <a:pPr algn="l">
                <a:defRPr b="1"/>
              </a:pPr>
              <a:r>
                <a:t>PHYSIQUE </a:t>
              </a:r>
            </a:p>
            <a:p>
              <a:pPr lvl="1" marL="863600" indent="-254000" algn="l">
                <a:buSzPct val="123000"/>
                <a:buChar char="•"/>
                <a:defRPr sz="2000"/>
              </a:pPr>
            </a:p>
            <a:p>
              <a:pPr lvl="1" marL="863600" indent="-254000" algn="l">
                <a:buSzPct val="123000"/>
                <a:buChar char="•"/>
                <a:defRPr sz="2000"/>
              </a:pPr>
              <a:r>
                <a:t>Étude de différents types de détection , protocole de communication des capteurs SP3</a:t>
              </a:r>
            </a:p>
            <a:p>
              <a:pPr marL="254000" indent="-254000" algn="l">
                <a:buSzPct val="123000"/>
                <a:buChar char="•"/>
                <a:defRPr sz="2000"/>
              </a:pPr>
            </a:p>
            <a:p>
              <a:pPr lvl="1" marL="863600" indent="-254000" algn="l">
                <a:buSzPct val="123000"/>
                <a:buChar char="•"/>
                <a:defRPr sz="2000"/>
              </a:pPr>
              <a:r>
                <a:t>Visualisation des trames ultrasonores et caractérisations des ultrasons des capteurs</a:t>
              </a:r>
            </a:p>
          </p:txBody>
        </p:sp>
      </p:grpSp>
      <p:grpSp>
        <p:nvGrpSpPr>
          <p:cNvPr id="500" name="Rectangle"/>
          <p:cNvGrpSpPr/>
          <p:nvPr/>
        </p:nvGrpSpPr>
        <p:grpSpPr>
          <a:xfrm>
            <a:off x="12298181" y="2578100"/>
            <a:ext cx="11391901" cy="5003800"/>
            <a:chOff x="0" y="0"/>
            <a:chExt cx="11391900" cy="5003800"/>
          </a:xfrm>
        </p:grpSpPr>
        <p:sp>
          <p:nvSpPr>
            <p:cNvPr id="498" name="Rectangle"/>
            <p:cNvSpPr/>
            <p:nvPr/>
          </p:nvSpPr>
          <p:spPr>
            <a:xfrm>
              <a:off x="0" y="0"/>
              <a:ext cx="11391900" cy="50038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5E5E5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99" name="INFORMATIQUE…"/>
            <p:cNvSpPr txBox="1"/>
            <p:nvPr/>
          </p:nvSpPr>
          <p:spPr>
            <a:xfrm>
              <a:off x="0" y="727155"/>
              <a:ext cx="11391900" cy="3549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INFORMATIQUE</a:t>
              </a:r>
            </a:p>
            <a:p>
              <a:pPr marL="457200" indent="-457200" defTabSz="825500">
                <a:buSzPct val="100000"/>
                <a:buFont typeface="Arial"/>
                <a:buChar char="•"/>
                <a:defRPr sz="3200">
                  <a:latin typeface="docs-Roboto"/>
                  <a:ea typeface="docs-Roboto"/>
                  <a:cs typeface="docs-Roboto"/>
                  <a:sym typeface="docs-Roboto"/>
                </a:defRPr>
              </a:pPr>
              <a:r>
                <a:t>Mettre en place un MLD (modèle logique des données) pour enregistrer les informations des abonnées</a:t>
              </a:r>
              <a:r>
                <a:rPr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  <a:endParaRPr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algn="l"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PHYSIQUE</a:t>
              </a:r>
            </a:p>
            <a:p>
              <a:pPr marL="457200" indent="-457200" defTabSz="825500">
                <a:buSzPct val="100000"/>
                <a:buFont typeface="Arial"/>
                <a:buChar char="•"/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Étude de la fonction permettant de récupérer l'état des capteurs</a:t>
              </a:r>
            </a:p>
            <a:p>
              <a:pPr marL="457200" indent="-457200" defTabSz="825500">
                <a:buSzPct val="100000"/>
                <a:buFont typeface="Arial"/>
                <a:buChar char="•"/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Visualisation et décodage des trames</a:t>
              </a:r>
            </a:p>
          </p:txBody>
        </p:sp>
      </p:grpSp>
      <p:grpSp>
        <p:nvGrpSpPr>
          <p:cNvPr id="505" name="Rectangle"/>
          <p:cNvGrpSpPr/>
          <p:nvPr/>
        </p:nvGrpSpPr>
        <p:grpSpPr>
          <a:xfrm>
            <a:off x="635000" y="7801895"/>
            <a:ext cx="11417300" cy="5507705"/>
            <a:chOff x="0" y="0"/>
            <a:chExt cx="11417300" cy="5507704"/>
          </a:xfrm>
        </p:grpSpPr>
        <p:sp>
          <p:nvSpPr>
            <p:cNvPr id="501" name="Rectangle"/>
            <p:cNvSpPr/>
            <p:nvPr/>
          </p:nvSpPr>
          <p:spPr>
            <a:xfrm>
              <a:off x="0" y="0"/>
              <a:ext cx="11391900" cy="50038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5E5E5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2" name="Codage en AJAX pour gérer la connexion/déconnexion des abonnées…"/>
            <p:cNvSpPr/>
            <p:nvPr/>
          </p:nvSpPr>
          <p:spPr>
            <a:xfrm>
              <a:off x="25400" y="2501900"/>
              <a:ext cx="113919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 defTabSz="825500">
                <a:buSzPct val="100000"/>
                <a:buFont typeface="Arial"/>
                <a:buChar char="•"/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Codage en AJAX pour gérer la connexion/déconnexion des abonnées </a:t>
              </a:r>
              <a:endParaRPr>
                <a:solidFill>
                  <a:srgbClr val="FFFFFF"/>
                </a:solidFill>
              </a:endParaRPr>
            </a:p>
            <a:p>
              <a:pPr marL="457200" indent="-457200" defTabSz="825500">
                <a:buSzPct val="100000"/>
                <a:buFont typeface="Arial"/>
                <a:buChar char="•"/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Donner les droits dans la base donnée  </a:t>
              </a:r>
            </a:p>
          </p:txBody>
        </p:sp>
        <p:sp>
          <p:nvSpPr>
            <p:cNvPr id="503" name="INFORMATIQUE"/>
            <p:cNvSpPr/>
            <p:nvPr/>
          </p:nvSpPr>
          <p:spPr>
            <a:xfrm>
              <a:off x="259198" y="14775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2437764">
                <a:defRPr b="1">
                  <a:ln w="12801" cap="flat">
                    <a:solidFill>
                      <a:srgbClr val="000000"/>
                    </a:solidFill>
                    <a:prstDash val="solid"/>
                    <a:miter lim="400000"/>
                  </a:ln>
                </a:defRPr>
              </a:lvl1pPr>
            </a:lstStyle>
            <a:p>
              <a:pPr/>
              <a:r>
                <a:t>INFORMATIQUE</a:t>
              </a:r>
            </a:p>
          </p:txBody>
        </p:sp>
        <p:sp>
          <p:nvSpPr>
            <p:cNvPr id="504" name="Visualisation et synchronisation du spectre"/>
            <p:cNvSpPr/>
            <p:nvPr/>
          </p:nvSpPr>
          <p:spPr>
            <a:xfrm>
              <a:off x="4267200" y="423770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240631" indent="-240631">
                <a:buSzPct val="60000"/>
                <a:buBlip>
                  <a:blip r:embed="rId2"/>
                </a:buBlip>
                <a:defRPr b="1"/>
              </a:lvl1pPr>
            </a:lstStyle>
            <a:p>
              <a:pPr/>
              <a:r>
                <a:t>Visualisation et synchronisation du spectre  </a:t>
              </a:r>
            </a:p>
          </p:txBody>
        </p:sp>
      </p:grpSp>
      <p:grpSp>
        <p:nvGrpSpPr>
          <p:cNvPr id="508" name="Rectangle"/>
          <p:cNvGrpSpPr/>
          <p:nvPr/>
        </p:nvGrpSpPr>
        <p:grpSpPr>
          <a:xfrm>
            <a:off x="12298181" y="7801895"/>
            <a:ext cx="11391901" cy="5003801"/>
            <a:chOff x="0" y="0"/>
            <a:chExt cx="11391900" cy="5003800"/>
          </a:xfrm>
        </p:grpSpPr>
        <p:sp>
          <p:nvSpPr>
            <p:cNvPr id="506" name="Rectangle"/>
            <p:cNvSpPr/>
            <p:nvPr/>
          </p:nvSpPr>
          <p:spPr>
            <a:xfrm>
              <a:off x="0" y="0"/>
              <a:ext cx="11391900" cy="5003800"/>
            </a:xfrm>
            <a:prstGeom prst="rect">
              <a:avLst/>
            </a:prstGeom>
            <a:solidFill>
              <a:srgbClr val="DA77F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5E5E5E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7" name="Voir les cours sur l’Ajax…"/>
            <p:cNvSpPr txBox="1"/>
            <p:nvPr/>
          </p:nvSpPr>
          <p:spPr>
            <a:xfrm>
              <a:off x="0" y="1714044"/>
              <a:ext cx="11391900" cy="1575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Voir les cours sur l’Ajax 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+</a:t>
              </a:r>
            </a:p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Des vidéo sur les droits sur BDD</a:t>
              </a:r>
            </a:p>
          </p:txBody>
        </p:sp>
      </p:grpSp>
      <p:sp>
        <p:nvSpPr>
          <p:cNvPr id="509" name="En Cours"/>
          <p:cNvSpPr txBox="1"/>
          <p:nvPr/>
        </p:nvSpPr>
        <p:spPr>
          <a:xfrm>
            <a:off x="813660" y="2798095"/>
            <a:ext cx="1948523" cy="585522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En Cours</a:t>
            </a:r>
          </a:p>
        </p:txBody>
      </p:sp>
      <p:sp>
        <p:nvSpPr>
          <p:cNvPr id="510" name="Terminer"/>
          <p:cNvSpPr txBox="1"/>
          <p:nvPr/>
        </p:nvSpPr>
        <p:spPr>
          <a:xfrm>
            <a:off x="12306300" y="2578099"/>
            <a:ext cx="1862282" cy="585522"/>
          </a:xfrm>
          <a:prstGeom prst="rect">
            <a:avLst/>
          </a:prstGeom>
          <a:solidFill>
            <a:srgbClr val="1EB0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Terminer</a:t>
            </a:r>
          </a:p>
        </p:txBody>
      </p:sp>
      <p:sp>
        <p:nvSpPr>
          <p:cNvPr id="511" name="Problèmes rencontrés"/>
          <p:cNvSpPr txBox="1"/>
          <p:nvPr/>
        </p:nvSpPr>
        <p:spPr>
          <a:xfrm>
            <a:off x="812545" y="8144795"/>
            <a:ext cx="4307093" cy="585522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Problèmes rencontrés</a:t>
            </a:r>
          </a:p>
        </p:txBody>
      </p:sp>
      <p:sp>
        <p:nvSpPr>
          <p:cNvPr id="512" name="Solutions envisagés"/>
          <p:cNvSpPr txBox="1"/>
          <p:nvPr/>
        </p:nvSpPr>
        <p:spPr>
          <a:xfrm>
            <a:off x="12547854" y="8144795"/>
            <a:ext cx="3787550" cy="585522"/>
          </a:xfrm>
          <a:prstGeom prst="rect">
            <a:avLst/>
          </a:prstGeom>
          <a:solidFill>
            <a:srgbClr val="DD206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Solutions envisagés</a:t>
            </a:r>
          </a:p>
        </p:txBody>
      </p:sp>
      <p:sp>
        <p:nvSpPr>
          <p:cNvPr id="513" name="PHYSIQUE"/>
          <p:cNvSpPr txBox="1"/>
          <p:nvPr/>
        </p:nvSpPr>
        <p:spPr>
          <a:xfrm>
            <a:off x="718836" y="11114803"/>
            <a:ext cx="16949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pPr/>
            <a:r>
              <a:t>PHYSIQUE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J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950671">
              <a:defRPr spc="-200" sz="9200"/>
            </a:pPr>
            <a:r>
              <a:t>Je </a:t>
            </a:r>
            <a:endParaRPr spc="-185"/>
          </a:p>
          <a:p>
            <a:pPr defTabSz="1950671">
              <a:defRPr spc="-200" sz="9200"/>
            </a:pPr>
            <a:r>
              <a:t>vous remercie </a:t>
            </a:r>
            <a:endParaRPr spc="-185"/>
          </a:p>
          <a:p>
            <a:pPr defTabSz="1950671">
              <a:defRPr spc="-200" sz="9200"/>
            </a:pPr>
            <a:r>
              <a:t>pour votre attention.</a:t>
            </a:r>
          </a:p>
        </p:txBody>
      </p:sp>
      <p:sp>
        <p:nvSpPr>
          <p:cNvPr id="516" name="Head with Shoulders"/>
          <p:cNvSpPr/>
          <p:nvPr/>
        </p:nvSpPr>
        <p:spPr>
          <a:xfrm>
            <a:off x="11239500" y="8940800"/>
            <a:ext cx="2030980" cy="1759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/>
          <p:nvPr>
            <p:ph type="body" sz="quarter" idx="1"/>
          </p:nvPr>
        </p:nvSpPr>
        <p:spPr>
          <a:xfrm>
            <a:off x="381000" y="5263743"/>
            <a:ext cx="21971000" cy="2006602"/>
          </a:xfrm>
          <a:prstGeom prst="rect">
            <a:avLst/>
          </a:prstGeom>
        </p:spPr>
        <p:txBody>
          <a:bodyPr/>
          <a:lstStyle>
            <a:lvl1pPr algn="r">
              <a:defRPr spc="-300" sz="10600"/>
            </a:lvl1pPr>
          </a:lstStyle>
          <a:p>
            <a:pPr/>
            <a:r>
              <a:t>Sommaire</a:t>
            </a:r>
          </a:p>
        </p:txBody>
      </p:sp>
      <p:grpSp>
        <p:nvGrpSpPr>
          <p:cNvPr id="159" name="Présentation du projet…"/>
          <p:cNvGrpSpPr/>
          <p:nvPr/>
        </p:nvGrpSpPr>
        <p:grpSpPr>
          <a:xfrm>
            <a:off x="2717800" y="2540000"/>
            <a:ext cx="11036300" cy="8394700"/>
            <a:chOff x="0" y="0"/>
            <a:chExt cx="11036300" cy="8394700"/>
          </a:xfrm>
        </p:grpSpPr>
        <p:sp>
          <p:nvSpPr>
            <p:cNvPr id="157" name="Rectangle"/>
            <p:cNvSpPr/>
            <p:nvPr/>
          </p:nvSpPr>
          <p:spPr>
            <a:xfrm>
              <a:off x="0" y="0"/>
              <a:ext cx="11036300" cy="8394700"/>
            </a:xfrm>
            <a:prstGeom prst="rect">
              <a:avLst/>
            </a:prstGeom>
            <a:solidFill>
              <a:srgbClr val="004D8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b="1" sz="5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Présentation du projet…"/>
            <p:cNvSpPr txBox="1"/>
            <p:nvPr/>
          </p:nvSpPr>
          <p:spPr>
            <a:xfrm>
              <a:off x="0" y="2202353"/>
              <a:ext cx="11036300" cy="3989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marL="1409700" indent="-800100" algn="l" defTabSz="825500">
                <a:buSzPct val="123000"/>
                <a:buChar char="•"/>
                <a:defRPr b="1" sz="6300">
                  <a:solidFill>
                    <a:srgbClr val="FFFFFF"/>
                  </a:solidFill>
                </a:defRPr>
              </a:pPr>
              <a:r>
                <a:t>Présentation du projet</a:t>
              </a:r>
            </a:p>
            <a:p>
              <a:pPr lvl="1" marL="1409700" indent="-800100" algn="l" defTabSz="825500">
                <a:buSzPct val="123000"/>
                <a:buChar char="•"/>
                <a:defRPr b="1" sz="6300">
                  <a:solidFill>
                    <a:srgbClr val="FFFFFF"/>
                  </a:solidFill>
                </a:defRPr>
              </a:pPr>
              <a:r>
                <a:t>Répartition des tâches</a:t>
              </a:r>
            </a:p>
            <a:p>
              <a:pPr lvl="1" marL="1409700" indent="-800100" algn="l" defTabSz="825500">
                <a:buSzPct val="123000"/>
                <a:buChar char="•"/>
                <a:defRPr b="1" sz="6300">
                  <a:solidFill>
                    <a:srgbClr val="FFFFFF"/>
                  </a:solidFill>
                </a:defRPr>
              </a:pPr>
              <a:r>
                <a:t>Tâche personnelle</a:t>
              </a:r>
            </a:p>
            <a:p>
              <a:pPr lvl="1" marL="1409700" indent="-800100" algn="l" defTabSz="825500">
                <a:buSzPct val="123000"/>
                <a:buChar char="•"/>
                <a:defRPr b="1" sz="6300">
                  <a:solidFill>
                    <a:srgbClr val="FFFFFF"/>
                  </a:solidFill>
                </a:defRPr>
              </a:pPr>
              <a:r>
                <a:t>Partie Physiqu</a:t>
              </a:r>
              <a:r>
                <a:rPr sz="5500"/>
                <a:t>e</a:t>
              </a:r>
            </a:p>
          </p:txBody>
        </p:sp>
      </p:grpSp>
      <p:sp>
        <p:nvSpPr>
          <p:cNvPr id="160" name="01"/>
          <p:cNvSpPr txBox="1"/>
          <p:nvPr>
            <p:ph type="sldNum" sz="quarter" idx="4294967295"/>
          </p:nvPr>
        </p:nvSpPr>
        <p:spPr>
          <a:xfrm>
            <a:off x="12065050" y="13080997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ésentation du projet"/>
          <p:cNvSpPr txBox="1"/>
          <p:nvPr>
            <p:ph type="title"/>
          </p:nvPr>
        </p:nvSpPr>
        <p:spPr>
          <a:xfrm>
            <a:off x="660400" y="5969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Présentation du projet</a:t>
            </a:r>
          </a:p>
        </p:txBody>
      </p:sp>
      <p:sp>
        <p:nvSpPr>
          <p:cNvPr id="163" name="Pour optimiser la circulation des véhicules, un centre commercial souhaite améliorer l'accueil de ses…"/>
          <p:cNvSpPr txBox="1"/>
          <p:nvPr/>
        </p:nvSpPr>
        <p:spPr>
          <a:xfrm>
            <a:off x="761491" y="11478183"/>
            <a:ext cx="20853402" cy="411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2100"/>
            </a:pP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625" t="17500" r="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177800" dir="2700000">
              <a:srgbClr val="000000">
                <a:alpha val="75000"/>
              </a:srgbClr>
            </a:outerShdw>
          </a:effectLst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82000"/>
              </a:srgbClr>
            </a:outerShdw>
          </a:effectLst>
        </p:spPr>
      </p:pic>
      <p:pic>
        <p:nvPicPr>
          <p:cNvPr id="167" name="Line Line" descr="Line Lin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500952">
            <a:off x="11131687" y="5055353"/>
            <a:ext cx="5893068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Line Line" descr="Line Lin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715">
            <a:off x="11655142" y="6697940"/>
            <a:ext cx="7279975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Line Line" descr="Line Lin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437321">
            <a:off x="10972038" y="8720084"/>
            <a:ext cx="6235716" cy="7620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solidFill>
            <a:srgbClr val="00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01"/>
          <p:cNvSpPr txBox="1"/>
          <p:nvPr>
            <p:ph type="sldNum" sz="quarter" idx="4294967295"/>
          </p:nvPr>
        </p:nvSpPr>
        <p:spPr>
          <a:xfrm>
            <a:off x="12065050" y="13080997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230600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2413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épartitions des tâches"/>
          <p:cNvSpPr txBox="1"/>
          <p:nvPr>
            <p:ph type="title" idx="4294967295"/>
          </p:nvPr>
        </p:nvSpPr>
        <p:spPr>
          <a:xfrm>
            <a:off x="711200" y="5334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Répartitions des tâches</a:t>
            </a:r>
          </a:p>
        </p:txBody>
      </p:sp>
      <p:sp>
        <p:nvSpPr>
          <p:cNvPr id="177" name="Rectangle"/>
          <p:cNvSpPr/>
          <p:nvPr/>
        </p:nvSpPr>
        <p:spPr>
          <a:xfrm>
            <a:off x="16891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rgbClr val="0076BA">
                <a:alpha val="66000"/>
              </a:srgbClr>
            </a:solidFill>
            <a:miter lim="400000"/>
          </a:ln>
          <a:effectLst>
            <a:outerShdw sx="100000" sy="100000" kx="0" ky="0" algn="b" rotWithShape="0" blurRad="127000" dist="3556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</a:p>
        </p:txBody>
      </p:sp>
      <p:sp>
        <p:nvSpPr>
          <p:cNvPr id="178" name="Rectangle"/>
          <p:cNvSpPr/>
          <p:nvPr/>
        </p:nvSpPr>
        <p:spPr>
          <a:xfrm flipH="1">
            <a:off x="7518400" y="2514600"/>
            <a:ext cx="3606800" cy="53594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rgbClr val="0076BA">
                <a:alpha val="66000"/>
              </a:srgbClr>
            </a:solidFill>
            <a:miter lim="400000"/>
          </a:ln>
          <a:effectLst>
            <a:outerShdw sx="100000" sy="100000" kx="0" ky="0" algn="b" rotWithShape="0" blurRad="127000" dist="3810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rgbClr val="00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rgbClr val="00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Rounded Rectangle"/>
          <p:cNvSpPr/>
          <p:nvPr/>
        </p:nvSpPr>
        <p:spPr>
          <a:xfrm>
            <a:off x="135128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rgbClr val="00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Rounded Rectangle"/>
          <p:cNvSpPr/>
          <p:nvPr/>
        </p:nvSpPr>
        <p:spPr>
          <a:xfrm>
            <a:off x="191262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rgbClr val="004D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Rectangle"/>
          <p:cNvSpPr/>
          <p:nvPr/>
        </p:nvSpPr>
        <p:spPr>
          <a:xfrm flipH="1">
            <a:off x="135255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rgbClr val="0076BA">
                <a:alpha val="66000"/>
              </a:srgbClr>
            </a:solidFill>
            <a:miter lim="400000"/>
          </a:ln>
          <a:effectLst>
            <a:outerShdw sx="100000" sy="100000" kx="0" ky="0" algn="b" rotWithShape="0" blurRad="127000" dist="3556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Rectangle"/>
          <p:cNvSpPr/>
          <p:nvPr/>
        </p:nvSpPr>
        <p:spPr>
          <a:xfrm flipH="1">
            <a:off x="19138900" y="2514600"/>
            <a:ext cx="3606800" cy="5219700"/>
          </a:xfrm>
          <a:prstGeom prst="rect">
            <a:avLst/>
          </a:prstGeom>
          <a:solidFill>
            <a:srgbClr val="98B7FE">
              <a:alpha val="66000"/>
            </a:srgbClr>
          </a:solidFill>
          <a:ln w="25400">
            <a:solidFill>
              <a:srgbClr val="0076BA">
                <a:alpha val="66000"/>
              </a:srgbClr>
            </a:solidFill>
            <a:miter lim="400000"/>
          </a:ln>
          <a:effectLst>
            <a:outerShdw sx="100000" sy="100000" kx="0" ky="0" algn="b" rotWithShape="0" blurRad="127000" dist="3810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Développement de pages web permettant aux…"/>
          <p:cNvSpPr txBox="1"/>
          <p:nvPr/>
        </p:nvSpPr>
        <p:spPr>
          <a:xfrm>
            <a:off x="7789543" y="3771898"/>
            <a:ext cx="3200403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aux </a:t>
            </a:r>
          </a:p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abonnés d’effectuer une réservation de leur place</a:t>
            </a:r>
          </a:p>
        </p:txBody>
      </p:sp>
      <p:sp>
        <p:nvSpPr>
          <p:cNvPr id="186" name="Développement de pages web permettant…"/>
          <p:cNvSpPr txBox="1"/>
          <p:nvPr/>
        </p:nvSpPr>
        <p:spPr>
          <a:xfrm>
            <a:off x="1858645" y="3251199"/>
            <a:ext cx="3276603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</a:t>
            </a:r>
          </a:p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l’affichage en temps réel de l’état du parking et l’affichage des </a:t>
            </a:r>
          </a:p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statistiques de fréquentation du parking</a:t>
            </a:r>
          </a:p>
        </p:txBody>
      </p:sp>
      <p:sp>
        <p:nvSpPr>
          <p:cNvPr id="187" name="Développement d’une application de gestion…"/>
          <p:cNvSpPr txBox="1"/>
          <p:nvPr/>
        </p:nvSpPr>
        <p:spPr>
          <a:xfrm>
            <a:off x="13808558" y="3555998"/>
            <a:ext cx="3136903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d’une application de gestion </a:t>
            </a:r>
          </a:p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des informations affichées sur l’écran géant</a:t>
            </a:r>
          </a:p>
        </p:txBody>
      </p:sp>
      <p:sp>
        <p:nvSpPr>
          <p:cNvPr id="188" name="Développement d’un simulateur de capteur de…"/>
          <p:cNvSpPr txBox="1"/>
          <p:nvPr/>
        </p:nvSpPr>
        <p:spPr>
          <a:xfrm>
            <a:off x="19562444" y="3555997"/>
            <a:ext cx="300101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 simulateur de capteur de </a:t>
            </a:r>
          </a:p>
          <a:p>
            <a:pPr defTabSz="825500">
              <a:defRPr b="1" sz="250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place de parking</a:t>
            </a:r>
          </a:p>
        </p:txBody>
      </p:sp>
      <p:sp>
        <p:nvSpPr>
          <p:cNvPr id="189" name="KARANUNAYAKE Dilshan"/>
          <p:cNvSpPr txBox="1"/>
          <p:nvPr/>
        </p:nvSpPr>
        <p:spPr>
          <a:xfrm>
            <a:off x="7695834" y="8153399"/>
            <a:ext cx="336550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pPr/>
            <a:r>
              <a:t>KARANUNAYAKE Dilshan</a:t>
            </a:r>
          </a:p>
        </p:txBody>
      </p:sp>
      <p:sp>
        <p:nvSpPr>
          <p:cNvPr id="190" name="BHAVSAR Aakash"/>
          <p:cNvSpPr txBox="1"/>
          <p:nvPr/>
        </p:nvSpPr>
        <p:spPr>
          <a:xfrm>
            <a:off x="2255790" y="8153399"/>
            <a:ext cx="23368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pPr/>
            <a:r>
              <a:t>BHAVSAR Aakash</a:t>
            </a:r>
          </a:p>
        </p:txBody>
      </p:sp>
      <p:sp>
        <p:nvSpPr>
          <p:cNvPr id="191" name="BHAVSAR Rashmi"/>
          <p:cNvSpPr txBox="1"/>
          <p:nvPr/>
        </p:nvSpPr>
        <p:spPr>
          <a:xfrm>
            <a:off x="197612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pPr/>
            <a:r>
              <a:t>BHAVSAR Rashmi</a:t>
            </a:r>
          </a:p>
        </p:txBody>
      </p:sp>
      <p:sp>
        <p:nvSpPr>
          <p:cNvPr id="192" name="CAILLARD…"/>
          <p:cNvSpPr txBox="1"/>
          <p:nvPr/>
        </p:nvSpPr>
        <p:spPr>
          <a:xfrm>
            <a:off x="141478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Yoan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alphaModFix amt="49000"/>
            <a:extLst/>
          </a:blip>
          <a:stretch>
            <a:fillRect/>
          </a:stretch>
        </p:blipFill>
        <p:spPr>
          <a:xfrm>
            <a:off x="19367500" y="9486900"/>
            <a:ext cx="3162300" cy="316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alphaModFix amt="44000"/>
            <a:extLst/>
          </a:blip>
          <a:stretch>
            <a:fillRect/>
          </a:stretch>
        </p:blipFill>
        <p:spPr>
          <a:xfrm>
            <a:off x="1854200" y="9486900"/>
            <a:ext cx="2997200" cy="299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01"/>
          <p:cNvSpPr txBox="1"/>
          <p:nvPr>
            <p:ph type="sldNum" sz="quarter" idx="4294967295"/>
          </p:nvPr>
        </p:nvSpPr>
        <p:spPr>
          <a:xfrm>
            <a:off x="12065050" y="13080997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5D5D5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atérielles"/>
          <p:cNvSpPr txBox="1"/>
          <p:nvPr>
            <p:ph type="title" idx="4294967295"/>
          </p:nvPr>
        </p:nvSpPr>
        <p:spPr>
          <a:xfrm>
            <a:off x="1054100" y="76200"/>
            <a:ext cx="87757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Matérielles</a:t>
            </a:r>
          </a:p>
        </p:txBody>
      </p:sp>
      <p:sp>
        <p:nvSpPr>
          <p:cNvPr id="200" name="01"/>
          <p:cNvSpPr txBox="1"/>
          <p:nvPr>
            <p:ph type="sldNum" sz="quarter" idx="4294967295"/>
          </p:nvPr>
        </p:nvSpPr>
        <p:spPr>
          <a:xfrm>
            <a:off x="12065050" y="13080997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3" name="Group"/>
          <p:cNvGrpSpPr/>
          <p:nvPr/>
        </p:nvGrpSpPr>
        <p:grpSpPr>
          <a:xfrm>
            <a:off x="38098" y="1803396"/>
            <a:ext cx="4114806" cy="3431759"/>
            <a:chOff x="0" y="-1"/>
            <a:chExt cx="4114805" cy="3431757"/>
          </a:xfrm>
        </p:grpSpPr>
        <p:pic>
          <p:nvPicPr>
            <p:cNvPr id="20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7700" y="-2"/>
              <a:ext cx="2819403" cy="281940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0" dist="127000" dir="2700000">
                <a:srgbClr val="000000">
                  <a:alpha val="54000"/>
                </a:srgbClr>
              </a:outerShdw>
            </a:effectLst>
          </p:spPr>
        </p:pic>
        <p:sp>
          <p:nvSpPr>
            <p:cNvPr id="202" name="Title"/>
            <p:cNvSpPr txBox="1"/>
            <p:nvPr/>
          </p:nvSpPr>
          <p:spPr>
            <a:xfrm>
              <a:off x="-1" y="2921002"/>
              <a:ext cx="4114806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700"/>
              </a:lvl1pPr>
            </a:lstStyle>
            <a:p>
              <a:pPr/>
              <a:r>
                <a:t>Serveur TCP/RF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07948" y="5638797"/>
            <a:ext cx="4114806" cy="3292057"/>
            <a:chOff x="0" y="0"/>
            <a:chExt cx="4114805" cy="3292056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7550" y="-1"/>
              <a:ext cx="2679703" cy="267970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0" dist="127000" dir="2700000">
                <a:srgbClr val="000000">
                  <a:alpha val="54000"/>
                </a:srgbClr>
              </a:outerShdw>
            </a:effectLst>
          </p:spPr>
        </p:pic>
        <p:sp>
          <p:nvSpPr>
            <p:cNvPr id="205" name="Title"/>
            <p:cNvSpPr txBox="1"/>
            <p:nvPr/>
          </p:nvSpPr>
          <p:spPr>
            <a:xfrm>
              <a:off x="-1" y="2781302"/>
              <a:ext cx="4114806" cy="510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700"/>
              </a:lvl1pPr>
            </a:lstStyle>
            <a:p>
              <a:pPr/>
              <a:r>
                <a:t>Serveur Web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14298" y="9156698"/>
            <a:ext cx="4114806" cy="3304757"/>
            <a:chOff x="0" y="-1"/>
            <a:chExt cx="4114805" cy="3304756"/>
          </a:xfrm>
        </p:grpSpPr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3">
              <a:alphaModFix amt="46000"/>
              <a:extLst/>
            </a:blip>
            <a:stretch>
              <a:fillRect/>
            </a:stretch>
          </p:blipFill>
          <p:spPr>
            <a:xfrm>
              <a:off x="711200" y="-2"/>
              <a:ext cx="2692403" cy="269240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0" dist="76200" dir="2700000">
                <a:srgbClr val="000000">
                  <a:alpha val="75000"/>
                </a:srgbClr>
              </a:outerShdw>
            </a:effectLst>
          </p:spPr>
        </p:pic>
        <p:sp>
          <p:nvSpPr>
            <p:cNvPr id="208" name="Title"/>
            <p:cNvSpPr txBox="1"/>
            <p:nvPr/>
          </p:nvSpPr>
          <p:spPr>
            <a:xfrm>
              <a:off x="-1" y="2794001"/>
              <a:ext cx="4114806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700"/>
              </a:lvl1pPr>
            </a:lstStyle>
            <a:p>
              <a:pPr/>
              <a:r>
                <a:t>PC</a:t>
              </a:r>
            </a:p>
          </p:txBody>
        </p: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2600" y="7378700"/>
            <a:ext cx="2916422" cy="172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"/>
          <p:cNvGrpSpPr/>
          <p:nvPr/>
        </p:nvGrpSpPr>
        <p:grpSpPr>
          <a:xfrm>
            <a:off x="4184647" y="8305800"/>
            <a:ext cx="4114806" cy="1882355"/>
            <a:chOff x="0" y="0"/>
            <a:chExt cx="4114805" cy="1882354"/>
          </a:xfrm>
        </p:grpSpPr>
        <p:pic>
          <p:nvPicPr>
            <p:cNvPr id="2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6464" t="9259" r="9489" b="29012"/>
            <a:stretch>
              <a:fillRect/>
            </a:stretch>
          </p:blipFill>
          <p:spPr>
            <a:xfrm>
              <a:off x="654050" y="0"/>
              <a:ext cx="2806704" cy="127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Title"/>
            <p:cNvSpPr txBox="1"/>
            <p:nvPr/>
          </p:nvSpPr>
          <p:spPr>
            <a:xfrm>
              <a:off x="-1" y="1371600"/>
              <a:ext cx="4114806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700"/>
              </a:lvl1pPr>
            </a:lstStyle>
            <a:p>
              <a:pPr/>
              <a:r>
                <a:t>Afficheurs 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4376295" y="3505197"/>
            <a:ext cx="4114806" cy="3215859"/>
            <a:chOff x="0" y="-1"/>
            <a:chExt cx="4114805" cy="3215857"/>
          </a:xfrm>
        </p:grpSpPr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1801" y="-2"/>
              <a:ext cx="2631201" cy="260350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76200" dir="2700000">
                <a:srgbClr val="000000">
                  <a:alpha val="75000"/>
                </a:srgbClr>
              </a:outerShdw>
            </a:effectLst>
          </p:spPr>
        </p:pic>
        <p:sp>
          <p:nvSpPr>
            <p:cNvPr id="215" name="Title"/>
            <p:cNvSpPr txBox="1"/>
            <p:nvPr/>
          </p:nvSpPr>
          <p:spPr>
            <a:xfrm>
              <a:off x="-1" y="2705102"/>
              <a:ext cx="4114806" cy="510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700"/>
              </a:lvl1pPr>
            </a:lstStyle>
            <a:p>
              <a:pPr/>
              <a:r>
                <a:t>Capteurs SP3+</a:t>
              </a:r>
            </a:p>
          </p:txBody>
        </p:sp>
      </p:grpSp>
      <p:sp>
        <p:nvSpPr>
          <p:cNvPr id="217" name="Logiciels"/>
          <p:cNvSpPr txBox="1"/>
          <p:nvPr/>
        </p:nvSpPr>
        <p:spPr>
          <a:xfrm>
            <a:off x="12065000" y="76200"/>
            <a:ext cx="87757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200" sz="8500">
                <a:solidFill>
                  <a:srgbClr val="004D80"/>
                </a:solidFill>
              </a:defRPr>
            </a:lvl1pPr>
          </a:lstStyle>
          <a:p>
            <a:pPr/>
            <a:r>
              <a:t>Logiciels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0" t="0" r="0" b="26498"/>
          <a:stretch>
            <a:fillRect/>
          </a:stretch>
        </p:blipFill>
        <p:spPr>
          <a:xfrm>
            <a:off x="12153900" y="1703825"/>
            <a:ext cx="4159649" cy="2921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34800" y="7480300"/>
            <a:ext cx="1631520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065000" y="9474200"/>
            <a:ext cx="4474358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734800" y="11485622"/>
            <a:ext cx="1600200" cy="15191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iagramme de cas d'utilisation"/>
          <p:cNvSpPr txBox="1"/>
          <p:nvPr>
            <p:ph type="title" idx="4294967295"/>
          </p:nvPr>
        </p:nvSpPr>
        <p:spPr>
          <a:xfrm>
            <a:off x="406400" y="330200"/>
            <a:ext cx="14605000" cy="1435100"/>
          </a:xfrm>
          <a:prstGeom prst="rect">
            <a:avLst/>
          </a:prstGeom>
        </p:spPr>
        <p:txBody>
          <a:bodyPr/>
          <a:lstStyle>
            <a:lvl1pPr defTabSz="2292038">
              <a:defRPr spc="-200" sz="7900"/>
            </a:lvl1pPr>
          </a:lstStyle>
          <a:p>
            <a:pPr/>
            <a:r>
              <a:t>Diagramme de cas d'utilisation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6115046" y="3371847"/>
            <a:ext cx="3048006" cy="1897636"/>
            <a:chOff x="-1" y="-1"/>
            <a:chExt cx="3048005" cy="1897635"/>
          </a:xfrm>
        </p:grpSpPr>
        <p:pic>
          <p:nvPicPr>
            <p:cNvPr id="22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-2"/>
              <a:ext cx="1384304" cy="138430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30" name="Title"/>
            <p:cNvSpPr txBox="1"/>
            <p:nvPr/>
          </p:nvSpPr>
          <p:spPr>
            <a:xfrm>
              <a:off x="-2" y="1485902"/>
              <a:ext cx="3048006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000"/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234" name="Récupération données"/>
          <p:cNvGrpSpPr/>
          <p:nvPr/>
        </p:nvGrpSpPr>
        <p:grpSpPr>
          <a:xfrm>
            <a:off x="9448800" y="2209800"/>
            <a:ext cx="2133600" cy="533400"/>
            <a:chOff x="0" y="0"/>
            <a:chExt cx="2133600" cy="533400"/>
          </a:xfrm>
        </p:grpSpPr>
        <p:sp>
          <p:nvSpPr>
            <p:cNvPr id="232" name="Rounded Rectangle"/>
            <p:cNvSpPr/>
            <p:nvPr/>
          </p:nvSpPr>
          <p:spPr>
            <a:xfrm>
              <a:off x="0" y="0"/>
              <a:ext cx="2133600" cy="533400"/>
            </a:xfrm>
            <a:prstGeom prst="roundRect">
              <a:avLst>
                <a:gd name="adj" fmla="val 35714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3" name="Récupération données"/>
            <p:cNvSpPr txBox="1"/>
            <p:nvPr/>
          </p:nvSpPr>
          <p:spPr>
            <a:xfrm>
              <a:off x="55793" y="110528"/>
              <a:ext cx="2022013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Récupération données</a:t>
              </a:r>
            </a:p>
          </p:txBody>
        </p:sp>
      </p:grpSp>
      <p:grpSp>
        <p:nvGrpSpPr>
          <p:cNvPr id="237" name="Afficher état parking"/>
          <p:cNvGrpSpPr/>
          <p:nvPr/>
        </p:nvGrpSpPr>
        <p:grpSpPr>
          <a:xfrm>
            <a:off x="9448800" y="2832100"/>
            <a:ext cx="2133600" cy="495300"/>
            <a:chOff x="0" y="0"/>
            <a:chExt cx="2133600" cy="495300"/>
          </a:xfrm>
        </p:grpSpPr>
        <p:sp>
          <p:nvSpPr>
            <p:cNvPr id="235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6" name="Afficher état parking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Afficher état parking</a:t>
              </a:r>
            </a:p>
          </p:txBody>
        </p:sp>
      </p:grpSp>
      <p:grpSp>
        <p:nvGrpSpPr>
          <p:cNvPr id="240" name="Actualiser parking"/>
          <p:cNvGrpSpPr/>
          <p:nvPr/>
        </p:nvGrpSpPr>
        <p:grpSpPr>
          <a:xfrm>
            <a:off x="9448800" y="3810000"/>
            <a:ext cx="2133600" cy="495300"/>
            <a:chOff x="0" y="0"/>
            <a:chExt cx="2133600" cy="495300"/>
          </a:xfrm>
        </p:grpSpPr>
        <p:sp>
          <p:nvSpPr>
            <p:cNvPr id="238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9" name="Actualiser parking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Actualiser parking</a:t>
              </a:r>
            </a:p>
          </p:txBody>
        </p:sp>
      </p:grpSp>
      <p:grpSp>
        <p:nvGrpSpPr>
          <p:cNvPr id="243" name="Authentification"/>
          <p:cNvGrpSpPr/>
          <p:nvPr/>
        </p:nvGrpSpPr>
        <p:grpSpPr>
          <a:xfrm>
            <a:off x="9448800" y="4406900"/>
            <a:ext cx="2133600" cy="495300"/>
            <a:chOff x="0" y="0"/>
            <a:chExt cx="2133600" cy="495300"/>
          </a:xfrm>
        </p:grpSpPr>
        <p:sp>
          <p:nvSpPr>
            <p:cNvPr id="241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2" name="Authentification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Authentification</a:t>
              </a:r>
            </a:p>
          </p:txBody>
        </p:sp>
      </p:grpSp>
      <p:grpSp>
        <p:nvGrpSpPr>
          <p:cNvPr id="246" name="Gérer réservation"/>
          <p:cNvGrpSpPr/>
          <p:nvPr/>
        </p:nvGrpSpPr>
        <p:grpSpPr>
          <a:xfrm>
            <a:off x="9448800" y="5600700"/>
            <a:ext cx="2133600" cy="495300"/>
            <a:chOff x="0" y="0"/>
            <a:chExt cx="2133600" cy="495300"/>
          </a:xfrm>
        </p:grpSpPr>
        <p:sp>
          <p:nvSpPr>
            <p:cNvPr id="244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5" name="Gérer réservation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Gérer réservation</a:t>
              </a:r>
            </a:p>
          </p:txBody>
        </p:sp>
      </p:grpSp>
      <p:grpSp>
        <p:nvGrpSpPr>
          <p:cNvPr id="249" name="Gérer place"/>
          <p:cNvGrpSpPr/>
          <p:nvPr/>
        </p:nvGrpSpPr>
        <p:grpSpPr>
          <a:xfrm>
            <a:off x="9448800" y="5003800"/>
            <a:ext cx="2133600" cy="495300"/>
            <a:chOff x="0" y="0"/>
            <a:chExt cx="2133600" cy="495300"/>
          </a:xfrm>
        </p:grpSpPr>
        <p:sp>
          <p:nvSpPr>
            <p:cNvPr id="247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Gérer place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Gérer place</a:t>
              </a:r>
            </a:p>
          </p:txBody>
        </p:sp>
      </p:grpSp>
      <p:grpSp>
        <p:nvGrpSpPr>
          <p:cNvPr id="252" name="Sauvegarder parking"/>
          <p:cNvGrpSpPr/>
          <p:nvPr/>
        </p:nvGrpSpPr>
        <p:grpSpPr>
          <a:xfrm>
            <a:off x="12687300" y="2832100"/>
            <a:ext cx="2133600" cy="495300"/>
            <a:chOff x="0" y="0"/>
            <a:chExt cx="2133600" cy="495300"/>
          </a:xfrm>
        </p:grpSpPr>
        <p:sp>
          <p:nvSpPr>
            <p:cNvPr id="250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rgbClr val="FF968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1" name="Sauvegarder parking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Sauvegarder parking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6127746" y="6781798"/>
            <a:ext cx="3048006" cy="1897636"/>
            <a:chOff x="-1" y="-1"/>
            <a:chExt cx="3048005" cy="1897635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-2"/>
              <a:ext cx="1384304" cy="138430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54" name="Title"/>
            <p:cNvSpPr txBox="1"/>
            <p:nvPr/>
          </p:nvSpPr>
          <p:spPr>
            <a:xfrm>
              <a:off x="-2" y="1485902"/>
              <a:ext cx="3048006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000"/>
              </a:lvl1pPr>
            </a:lstStyle>
            <a:p>
              <a:pPr/>
              <a:r>
                <a:t>Admin</a:t>
              </a:r>
            </a:p>
          </p:txBody>
        </p:sp>
      </p:grpSp>
      <p:grpSp>
        <p:nvGrpSpPr>
          <p:cNvPr id="258" name="Gérer parking"/>
          <p:cNvGrpSpPr/>
          <p:nvPr/>
        </p:nvGrpSpPr>
        <p:grpSpPr>
          <a:xfrm>
            <a:off x="9448800" y="6756400"/>
            <a:ext cx="2133600" cy="495300"/>
            <a:chOff x="0" y="0"/>
            <a:chExt cx="2133600" cy="495300"/>
          </a:xfrm>
        </p:grpSpPr>
        <p:sp>
          <p:nvSpPr>
            <p:cNvPr id="256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" name="Gérer parking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Gérer parking</a:t>
              </a:r>
            </a:p>
          </p:txBody>
        </p:sp>
      </p:grpSp>
      <p:grpSp>
        <p:nvGrpSpPr>
          <p:cNvPr id="261" name="Gérer tarif et paiement"/>
          <p:cNvGrpSpPr/>
          <p:nvPr/>
        </p:nvGrpSpPr>
        <p:grpSpPr>
          <a:xfrm>
            <a:off x="9448800" y="7340600"/>
            <a:ext cx="2133600" cy="495300"/>
            <a:chOff x="0" y="0"/>
            <a:chExt cx="2133600" cy="495300"/>
          </a:xfrm>
        </p:grpSpPr>
        <p:sp>
          <p:nvSpPr>
            <p:cNvPr id="259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" name="Gérer tarif et paiement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Gérer tarif et paiement</a:t>
              </a:r>
            </a:p>
          </p:txBody>
        </p:sp>
      </p:grpSp>
      <p:grpSp>
        <p:nvGrpSpPr>
          <p:cNvPr id="264" name="Consulter historique"/>
          <p:cNvGrpSpPr/>
          <p:nvPr/>
        </p:nvGrpSpPr>
        <p:grpSpPr>
          <a:xfrm>
            <a:off x="9448800" y="7912100"/>
            <a:ext cx="2133600" cy="495300"/>
            <a:chOff x="0" y="0"/>
            <a:chExt cx="2133600" cy="495300"/>
          </a:xfrm>
        </p:grpSpPr>
        <p:sp>
          <p:nvSpPr>
            <p:cNvPr id="262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rgbClr val="1EB00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3" name="Consulter historique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Consulter historique</a:t>
              </a:r>
            </a:p>
          </p:txBody>
        </p:sp>
      </p:grpSp>
      <p:grpSp>
        <p:nvGrpSpPr>
          <p:cNvPr id="267" name="Récupérer données"/>
          <p:cNvGrpSpPr/>
          <p:nvPr/>
        </p:nvGrpSpPr>
        <p:grpSpPr>
          <a:xfrm>
            <a:off x="12687300" y="7912100"/>
            <a:ext cx="2133600" cy="495300"/>
            <a:chOff x="0" y="0"/>
            <a:chExt cx="2133600" cy="495300"/>
          </a:xfrm>
        </p:grpSpPr>
        <p:sp>
          <p:nvSpPr>
            <p:cNvPr id="265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" name="Récupérer données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Récupérer données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6076946" y="10452098"/>
            <a:ext cx="3048006" cy="1897636"/>
            <a:chOff x="-1" y="-1"/>
            <a:chExt cx="3048005" cy="1897635"/>
          </a:xfrm>
        </p:grpSpPr>
        <p:pic>
          <p:nvPicPr>
            <p:cNvPr id="26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-2"/>
              <a:ext cx="1384304" cy="138430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69" name="Title"/>
            <p:cNvSpPr txBox="1"/>
            <p:nvPr/>
          </p:nvSpPr>
          <p:spPr>
            <a:xfrm>
              <a:off x="-2" y="1485902"/>
              <a:ext cx="3048006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000"/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273" name="Afficher contenu playlist"/>
          <p:cNvGrpSpPr/>
          <p:nvPr/>
        </p:nvGrpSpPr>
        <p:grpSpPr>
          <a:xfrm>
            <a:off x="9448800" y="9508527"/>
            <a:ext cx="2133600" cy="528243"/>
            <a:chOff x="0" y="0"/>
            <a:chExt cx="2133600" cy="528242"/>
          </a:xfrm>
        </p:grpSpPr>
        <p:sp>
          <p:nvSpPr>
            <p:cNvPr id="271" name="Rounded Rectangle"/>
            <p:cNvSpPr/>
            <p:nvPr/>
          </p:nvSpPr>
          <p:spPr>
            <a:xfrm>
              <a:off x="0" y="16471"/>
              <a:ext cx="2133600" cy="495303"/>
            </a:xfrm>
            <a:prstGeom prst="roundRect">
              <a:avLst>
                <a:gd name="adj" fmla="val 3846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2" name="Afficher contenu playlist"/>
            <p:cNvSpPr txBox="1"/>
            <p:nvPr/>
          </p:nvSpPr>
          <p:spPr>
            <a:xfrm>
              <a:off x="55796" y="-1"/>
              <a:ext cx="2022008" cy="528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Afficher contenu playlist</a:t>
              </a:r>
            </a:p>
          </p:txBody>
        </p:sp>
      </p:grpSp>
      <p:grpSp>
        <p:nvGrpSpPr>
          <p:cNvPr id="276" name="Envoyer image"/>
          <p:cNvGrpSpPr/>
          <p:nvPr/>
        </p:nvGrpSpPr>
        <p:grpSpPr>
          <a:xfrm>
            <a:off x="9448800" y="10121900"/>
            <a:ext cx="2133600" cy="495300"/>
            <a:chOff x="0" y="0"/>
            <a:chExt cx="2133600" cy="495300"/>
          </a:xfrm>
        </p:grpSpPr>
        <p:sp>
          <p:nvSpPr>
            <p:cNvPr id="274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5" name="Envoyer image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Envoyer image</a:t>
              </a:r>
            </a:p>
          </p:txBody>
        </p:sp>
      </p:grpSp>
      <p:grpSp>
        <p:nvGrpSpPr>
          <p:cNvPr id="279" name="Convertir TCP/RS"/>
          <p:cNvGrpSpPr/>
          <p:nvPr/>
        </p:nvGrpSpPr>
        <p:grpSpPr>
          <a:xfrm>
            <a:off x="9448800" y="10693400"/>
            <a:ext cx="2133600" cy="495300"/>
            <a:chOff x="0" y="0"/>
            <a:chExt cx="2133600" cy="495300"/>
          </a:xfrm>
        </p:grpSpPr>
        <p:sp>
          <p:nvSpPr>
            <p:cNvPr id="277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8" name="Convertir TCP/RS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Convertir TCP/RS</a:t>
              </a:r>
            </a:p>
          </p:txBody>
        </p:sp>
      </p:grpSp>
      <p:grpSp>
        <p:nvGrpSpPr>
          <p:cNvPr id="282" name="Simuler"/>
          <p:cNvGrpSpPr/>
          <p:nvPr/>
        </p:nvGrpSpPr>
        <p:grpSpPr>
          <a:xfrm>
            <a:off x="9448800" y="11277600"/>
            <a:ext cx="2133600" cy="495300"/>
            <a:chOff x="0" y="0"/>
            <a:chExt cx="2133600" cy="495300"/>
          </a:xfrm>
        </p:grpSpPr>
        <p:sp>
          <p:nvSpPr>
            <p:cNvPr id="280" name="Rounded Rectangle"/>
            <p:cNvSpPr/>
            <p:nvPr/>
          </p:nvSpPr>
          <p:spPr>
            <a:xfrm>
              <a:off x="0" y="0"/>
              <a:ext cx="2133600" cy="495300"/>
            </a:xfrm>
            <a:prstGeom prst="roundRect">
              <a:avLst>
                <a:gd name="adj" fmla="val 38462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1" name="Simuler"/>
            <p:cNvSpPr txBox="1"/>
            <p:nvPr/>
          </p:nvSpPr>
          <p:spPr>
            <a:xfrm>
              <a:off x="55796" y="91478"/>
              <a:ext cx="2022008" cy="312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Simuler</a:t>
              </a:r>
            </a:p>
          </p:txBody>
        </p:sp>
      </p:grpSp>
      <p:grpSp>
        <p:nvGrpSpPr>
          <p:cNvPr id="285" name="Création d'une application graphique"/>
          <p:cNvGrpSpPr/>
          <p:nvPr/>
        </p:nvGrpSpPr>
        <p:grpSpPr>
          <a:xfrm>
            <a:off x="9448800" y="11849100"/>
            <a:ext cx="2133600" cy="609600"/>
            <a:chOff x="0" y="0"/>
            <a:chExt cx="2133600" cy="609600"/>
          </a:xfrm>
        </p:grpSpPr>
        <p:sp>
          <p:nvSpPr>
            <p:cNvPr id="283" name="Rounded Rectangle"/>
            <p:cNvSpPr/>
            <p:nvPr/>
          </p:nvSpPr>
          <p:spPr>
            <a:xfrm>
              <a:off x="0" y="0"/>
              <a:ext cx="2133600" cy="609600"/>
            </a:xfrm>
            <a:prstGeom prst="roundRect">
              <a:avLst>
                <a:gd name="adj" fmla="val 3125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4" name="Création d'une application graphique"/>
            <p:cNvSpPr txBox="1"/>
            <p:nvPr/>
          </p:nvSpPr>
          <p:spPr>
            <a:xfrm>
              <a:off x="55796" y="40677"/>
              <a:ext cx="2022008" cy="528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Création d'une application graphique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16548215" y="8153398"/>
            <a:ext cx="3352806" cy="1901092"/>
            <a:chOff x="0" y="-1"/>
            <a:chExt cx="3352805" cy="1901090"/>
          </a:xfrm>
        </p:grpSpPr>
        <p:sp>
          <p:nvSpPr>
            <p:cNvPr id="286" name="Television"/>
            <p:cNvSpPr/>
            <p:nvPr/>
          </p:nvSpPr>
          <p:spPr>
            <a:xfrm>
              <a:off x="558681" y="-2"/>
              <a:ext cx="2235442" cy="136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675" y="1107"/>
                  </a:moveTo>
                  <a:lnTo>
                    <a:pt x="20920" y="1107"/>
                  </a:lnTo>
                  <a:lnTo>
                    <a:pt x="20920" y="19403"/>
                  </a:lnTo>
                  <a:lnTo>
                    <a:pt x="675" y="19403"/>
                  </a:lnTo>
                  <a:lnTo>
                    <a:pt x="675" y="1107"/>
                  </a:lnTo>
                  <a:close/>
                  <a:moveTo>
                    <a:pt x="945" y="1558"/>
                  </a:moveTo>
                  <a:lnTo>
                    <a:pt x="945" y="18952"/>
                  </a:lnTo>
                  <a:lnTo>
                    <a:pt x="20645" y="18952"/>
                  </a:lnTo>
                  <a:lnTo>
                    <a:pt x="20645" y="1558"/>
                  </a:lnTo>
                  <a:lnTo>
                    <a:pt x="945" y="1558"/>
                  </a:lnTo>
                  <a:close/>
                  <a:moveTo>
                    <a:pt x="19683" y="20211"/>
                  </a:moveTo>
                  <a:cubicBezTo>
                    <a:pt x="19791" y="20211"/>
                    <a:pt x="19877" y="20352"/>
                    <a:pt x="19877" y="20529"/>
                  </a:cubicBezTo>
                  <a:cubicBezTo>
                    <a:pt x="19877" y="20706"/>
                    <a:pt x="19791" y="20847"/>
                    <a:pt x="19683" y="20847"/>
                  </a:cubicBezTo>
                  <a:cubicBezTo>
                    <a:pt x="19575" y="20847"/>
                    <a:pt x="19489" y="20706"/>
                    <a:pt x="19489" y="20529"/>
                  </a:cubicBezTo>
                  <a:cubicBezTo>
                    <a:pt x="19489" y="20352"/>
                    <a:pt x="19575" y="20211"/>
                    <a:pt x="19683" y="20211"/>
                  </a:cubicBezTo>
                  <a:close/>
                  <a:moveTo>
                    <a:pt x="20412" y="20211"/>
                  </a:moveTo>
                  <a:cubicBezTo>
                    <a:pt x="20520" y="20211"/>
                    <a:pt x="20606" y="20352"/>
                    <a:pt x="20606" y="20529"/>
                  </a:cubicBezTo>
                  <a:cubicBezTo>
                    <a:pt x="20606" y="20706"/>
                    <a:pt x="20520" y="20847"/>
                    <a:pt x="20412" y="20847"/>
                  </a:cubicBezTo>
                  <a:cubicBezTo>
                    <a:pt x="20304" y="20847"/>
                    <a:pt x="20218" y="20706"/>
                    <a:pt x="20218" y="20529"/>
                  </a:cubicBezTo>
                  <a:cubicBezTo>
                    <a:pt x="20218" y="20352"/>
                    <a:pt x="20304" y="20211"/>
                    <a:pt x="20412" y="20211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7" name="Title"/>
            <p:cNvSpPr txBox="1"/>
            <p:nvPr/>
          </p:nvSpPr>
          <p:spPr>
            <a:xfrm>
              <a:off x="-1" y="1464694"/>
              <a:ext cx="3352806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200"/>
              </a:lvl1pPr>
            </a:lstStyle>
            <a:p>
              <a:pPr/>
              <a:r>
                <a:t>Écran Géant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6783047" y="10769598"/>
            <a:ext cx="3048006" cy="1897636"/>
            <a:chOff x="-1" y="-1"/>
            <a:chExt cx="3048005" cy="1897635"/>
          </a:xfrm>
        </p:grpSpPr>
        <p:pic>
          <p:nvPicPr>
            <p:cNvPr id="28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850" y="-2"/>
              <a:ext cx="1384304" cy="138430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90" name="Title"/>
            <p:cNvSpPr txBox="1"/>
            <p:nvPr/>
          </p:nvSpPr>
          <p:spPr>
            <a:xfrm>
              <a:off x="-2" y="1485902"/>
              <a:ext cx="3048006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000"/>
              </a:lvl1pPr>
            </a:lstStyle>
            <a:p>
              <a:pPr/>
              <a:r>
                <a:t>Capteur</a:t>
              </a:r>
            </a:p>
          </p:txBody>
        </p:sp>
      </p:grpSp>
      <p:sp>
        <p:nvSpPr>
          <p:cNvPr id="292" name="Line"/>
          <p:cNvSpPr/>
          <p:nvPr/>
        </p:nvSpPr>
        <p:spPr>
          <a:xfrm>
            <a:off x="8065337" y="4317999"/>
            <a:ext cx="255185" cy="6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3" name="Line"/>
          <p:cNvSpPr/>
          <p:nvPr/>
        </p:nvSpPr>
        <p:spPr>
          <a:xfrm flipH="1" flipV="1">
            <a:off x="8297553" y="2488636"/>
            <a:ext cx="1305" cy="33655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8293141" y="2498602"/>
            <a:ext cx="1181096" cy="408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5" name="Line"/>
          <p:cNvSpPr/>
          <p:nvPr/>
        </p:nvSpPr>
        <p:spPr>
          <a:xfrm>
            <a:off x="8280402" y="30713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8293102" y="40746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8305802" y="46588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8293102" y="52557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299" name="Line"/>
          <p:cNvSpPr/>
          <p:nvPr/>
        </p:nvSpPr>
        <p:spPr>
          <a:xfrm>
            <a:off x="8280402" y="58780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0" name="Line"/>
          <p:cNvSpPr/>
          <p:nvPr/>
        </p:nvSpPr>
        <p:spPr>
          <a:xfrm>
            <a:off x="11582403" y="3045958"/>
            <a:ext cx="1130296" cy="39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1" name="Line"/>
          <p:cNvSpPr/>
          <p:nvPr/>
        </p:nvSpPr>
        <p:spPr>
          <a:xfrm>
            <a:off x="8064541" y="7591302"/>
            <a:ext cx="255185" cy="6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2" name="Line"/>
          <p:cNvSpPr/>
          <p:nvPr/>
        </p:nvSpPr>
        <p:spPr>
          <a:xfrm flipV="1">
            <a:off x="8302596" y="7029460"/>
            <a:ext cx="4688" cy="11481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3" name="Line"/>
          <p:cNvSpPr/>
          <p:nvPr/>
        </p:nvSpPr>
        <p:spPr>
          <a:xfrm>
            <a:off x="8280402" y="70210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4" name="Line"/>
          <p:cNvSpPr/>
          <p:nvPr/>
        </p:nvSpPr>
        <p:spPr>
          <a:xfrm>
            <a:off x="8293102" y="75925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8280402" y="81640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6" name="Line"/>
          <p:cNvSpPr/>
          <p:nvPr/>
        </p:nvSpPr>
        <p:spPr>
          <a:xfrm flipV="1">
            <a:off x="11569702" y="8142420"/>
            <a:ext cx="1130268" cy="89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7" name="Line"/>
          <p:cNvSpPr/>
          <p:nvPr/>
        </p:nvSpPr>
        <p:spPr>
          <a:xfrm flipV="1">
            <a:off x="14820918" y="8160781"/>
            <a:ext cx="1562279" cy="97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8" name="Line"/>
          <p:cNvSpPr/>
          <p:nvPr/>
        </p:nvSpPr>
        <p:spPr>
          <a:xfrm flipH="1" flipV="1">
            <a:off x="16375245" y="8138100"/>
            <a:ext cx="8219" cy="22651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09" name="Line"/>
          <p:cNvSpPr/>
          <p:nvPr/>
        </p:nvSpPr>
        <p:spPr>
          <a:xfrm flipV="1">
            <a:off x="16383017" y="8842502"/>
            <a:ext cx="724013" cy="1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10" name="Line"/>
          <p:cNvSpPr/>
          <p:nvPr/>
        </p:nvSpPr>
        <p:spPr>
          <a:xfrm>
            <a:off x="11582203" y="10376482"/>
            <a:ext cx="4787970" cy="19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11" name="Line"/>
          <p:cNvSpPr/>
          <p:nvPr/>
        </p:nvSpPr>
        <p:spPr>
          <a:xfrm>
            <a:off x="11607798" y="11517928"/>
            <a:ext cx="6222980" cy="173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pic>
        <p:nvPicPr>
          <p:cNvPr id="312" name="Line Line" descr="Line L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514" y="6417371"/>
            <a:ext cx="1079501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Line Line" descr="Line L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8" y="6718299"/>
            <a:ext cx="1079504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Line Line" descr="Line 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8" y="7010399"/>
            <a:ext cx="1079504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Line Line" descr="Line Lin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1592998">
            <a:off x="571498" y="7302499"/>
            <a:ext cx="1079504" cy="7620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Aakash"/>
          <p:cNvSpPr txBox="1"/>
          <p:nvPr/>
        </p:nvSpPr>
        <p:spPr>
          <a:xfrm>
            <a:off x="1766061" y="6283096"/>
            <a:ext cx="1955801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Aakash</a:t>
            </a:r>
          </a:p>
        </p:txBody>
      </p:sp>
      <p:sp>
        <p:nvSpPr>
          <p:cNvPr id="317" name="Dilshan"/>
          <p:cNvSpPr txBox="1"/>
          <p:nvPr/>
        </p:nvSpPr>
        <p:spPr>
          <a:xfrm>
            <a:off x="1765300" y="6587896"/>
            <a:ext cx="195580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Dilshan</a:t>
            </a:r>
          </a:p>
        </p:txBody>
      </p:sp>
      <p:sp>
        <p:nvSpPr>
          <p:cNvPr id="318" name="Yoan"/>
          <p:cNvSpPr txBox="1"/>
          <p:nvPr/>
        </p:nvSpPr>
        <p:spPr>
          <a:xfrm>
            <a:off x="1765300" y="6905396"/>
            <a:ext cx="195580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Yoan</a:t>
            </a:r>
          </a:p>
        </p:txBody>
      </p:sp>
      <p:sp>
        <p:nvSpPr>
          <p:cNvPr id="319" name="Rashmi"/>
          <p:cNvSpPr txBox="1"/>
          <p:nvPr/>
        </p:nvSpPr>
        <p:spPr>
          <a:xfrm>
            <a:off x="1765300" y="7184796"/>
            <a:ext cx="195580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Rashmi</a:t>
            </a:r>
          </a:p>
        </p:txBody>
      </p:sp>
      <p:sp>
        <p:nvSpPr>
          <p:cNvPr id="320" name="Line"/>
          <p:cNvSpPr/>
          <p:nvPr/>
        </p:nvSpPr>
        <p:spPr>
          <a:xfrm>
            <a:off x="8280402" y="109580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21" name="Line"/>
          <p:cNvSpPr/>
          <p:nvPr/>
        </p:nvSpPr>
        <p:spPr>
          <a:xfrm>
            <a:off x="8293102" y="115295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8280402" y="121010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8293102" y="103865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8280402" y="9751557"/>
            <a:ext cx="1181096" cy="4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25" name="Line"/>
          <p:cNvSpPr/>
          <p:nvPr/>
        </p:nvSpPr>
        <p:spPr>
          <a:xfrm flipV="1">
            <a:off x="8272939" y="9751001"/>
            <a:ext cx="25109" cy="2367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8001041" y="11198102"/>
            <a:ext cx="255185" cy="6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Diagramme de déploiement"/>
          <p:cNvSpPr txBox="1"/>
          <p:nvPr>
            <p:ph type="title" idx="4294967295"/>
          </p:nvPr>
        </p:nvSpPr>
        <p:spPr>
          <a:xfrm>
            <a:off x="762000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pc="-200" sz="7800"/>
            </a:lvl1pPr>
          </a:lstStyle>
          <a:p>
            <a:pPr/>
            <a:r>
              <a:t>Diagramme de déploiement</a:t>
            </a:r>
          </a:p>
        </p:txBody>
      </p:sp>
      <p:grpSp>
        <p:nvGrpSpPr>
          <p:cNvPr id="331" name="PC"/>
          <p:cNvGrpSpPr/>
          <p:nvPr/>
        </p:nvGrpSpPr>
        <p:grpSpPr>
          <a:xfrm>
            <a:off x="4292600" y="6248400"/>
            <a:ext cx="1905000" cy="2413000"/>
            <a:chOff x="0" y="0"/>
            <a:chExt cx="1905000" cy="2413000"/>
          </a:xfrm>
        </p:grpSpPr>
        <p:sp>
          <p:nvSpPr>
            <p:cNvPr id="329" name="Rectangle"/>
            <p:cNvSpPr/>
            <p:nvPr/>
          </p:nvSpPr>
          <p:spPr>
            <a:xfrm>
              <a:off x="0" y="0"/>
              <a:ext cx="1905000" cy="2413000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 sz="3600"/>
              </a:pPr>
            </a:p>
          </p:txBody>
        </p:sp>
        <p:sp>
          <p:nvSpPr>
            <p:cNvPr id="330" name="PC"/>
            <p:cNvSpPr txBox="1"/>
            <p:nvPr/>
          </p:nvSpPr>
          <p:spPr>
            <a:xfrm>
              <a:off x="12700" y="698781"/>
              <a:ext cx="1879600" cy="1015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/>
              </a:lvl1pPr>
            </a:lstStyle>
            <a:p>
              <a:pPr/>
              <a:r>
                <a:t>PC</a:t>
              </a:r>
            </a:p>
          </p:txBody>
        </p:sp>
      </p:grpSp>
      <p:sp>
        <p:nvSpPr>
          <p:cNvPr id="332" name="01"/>
          <p:cNvSpPr txBox="1"/>
          <p:nvPr>
            <p:ph type="sldNum" sz="quarter" idx="4294967295"/>
          </p:nvPr>
        </p:nvSpPr>
        <p:spPr>
          <a:xfrm>
            <a:off x="12065050" y="13080997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5" name="Serveur TCP/RF"/>
          <p:cNvGrpSpPr/>
          <p:nvPr/>
        </p:nvGrpSpPr>
        <p:grpSpPr>
          <a:xfrm>
            <a:off x="8483600" y="6248400"/>
            <a:ext cx="1905000" cy="2413000"/>
            <a:chOff x="0" y="0"/>
            <a:chExt cx="1905000" cy="2413000"/>
          </a:xfrm>
        </p:grpSpPr>
        <p:sp>
          <p:nvSpPr>
            <p:cNvPr id="333" name="Rectangle"/>
            <p:cNvSpPr/>
            <p:nvPr/>
          </p:nvSpPr>
          <p:spPr>
            <a:xfrm>
              <a:off x="0" y="0"/>
              <a:ext cx="1905000" cy="2413000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b="1" sz="3000"/>
              </a:pPr>
            </a:p>
          </p:txBody>
        </p:sp>
        <p:sp>
          <p:nvSpPr>
            <p:cNvPr id="334" name="Serveur TCP/RF"/>
            <p:cNvSpPr txBox="1"/>
            <p:nvPr/>
          </p:nvSpPr>
          <p:spPr>
            <a:xfrm>
              <a:off x="12700" y="557975"/>
              <a:ext cx="1879600" cy="1297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/>
              </a:lvl1pPr>
            </a:lstStyle>
            <a:p>
              <a:pPr/>
              <a:r>
                <a:t>Serveur TCP/RF</a:t>
              </a:r>
            </a:p>
          </p:txBody>
        </p:sp>
      </p:grpSp>
      <p:grpSp>
        <p:nvGrpSpPr>
          <p:cNvPr id="338" name="Écran Géant"/>
          <p:cNvGrpSpPr/>
          <p:nvPr/>
        </p:nvGrpSpPr>
        <p:grpSpPr>
          <a:xfrm>
            <a:off x="17551400" y="2603500"/>
            <a:ext cx="2260600" cy="1943100"/>
            <a:chOff x="0" y="0"/>
            <a:chExt cx="2260600" cy="194310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2260600" cy="1943100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/>
              </a:pPr>
            </a:p>
          </p:txBody>
        </p:sp>
        <p:sp>
          <p:nvSpPr>
            <p:cNvPr id="337" name="Écran Géant"/>
            <p:cNvSpPr txBox="1"/>
            <p:nvPr/>
          </p:nvSpPr>
          <p:spPr>
            <a:xfrm>
              <a:off x="12700" y="556870"/>
              <a:ext cx="2235200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/>
              </a:lvl1pPr>
            </a:lstStyle>
            <a:p>
              <a:pPr/>
              <a:r>
                <a:t>Écran Géant</a:t>
              </a:r>
            </a:p>
          </p:txBody>
        </p:sp>
      </p:grpSp>
      <p:grpSp>
        <p:nvGrpSpPr>
          <p:cNvPr id="341" name="Capteurs"/>
          <p:cNvGrpSpPr/>
          <p:nvPr/>
        </p:nvGrpSpPr>
        <p:grpSpPr>
          <a:xfrm>
            <a:off x="17551400" y="8051800"/>
            <a:ext cx="2260600" cy="2057400"/>
            <a:chOff x="0" y="0"/>
            <a:chExt cx="2260600" cy="2057400"/>
          </a:xfrm>
        </p:grpSpPr>
        <p:sp>
          <p:nvSpPr>
            <p:cNvPr id="339" name="Rectangle"/>
            <p:cNvSpPr/>
            <p:nvPr/>
          </p:nvSpPr>
          <p:spPr>
            <a:xfrm>
              <a:off x="0" y="0"/>
              <a:ext cx="2260600" cy="2057400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/>
              </a:pPr>
            </a:p>
          </p:txBody>
        </p:sp>
        <p:sp>
          <p:nvSpPr>
            <p:cNvPr id="340" name="Capteurs"/>
            <p:cNvSpPr txBox="1"/>
            <p:nvPr/>
          </p:nvSpPr>
          <p:spPr>
            <a:xfrm>
              <a:off x="12700" y="429870"/>
              <a:ext cx="2235200" cy="1197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825500">
                <a:defRPr b="1"/>
              </a:pPr>
              <a:r>
                <a:t>Capteurs</a:t>
              </a:r>
            </a:p>
            <a:p>
              <a:pPr defTabSz="825500">
                <a:defRPr b="1"/>
              </a:pPr>
            </a:p>
          </p:txBody>
        </p:sp>
      </p:grpSp>
      <p:grpSp>
        <p:nvGrpSpPr>
          <p:cNvPr id="344" name="Engine"/>
          <p:cNvGrpSpPr/>
          <p:nvPr/>
        </p:nvGrpSpPr>
        <p:grpSpPr>
          <a:xfrm>
            <a:off x="8636000" y="7543800"/>
            <a:ext cx="1600200" cy="977900"/>
            <a:chOff x="0" y="0"/>
            <a:chExt cx="1600200" cy="977900"/>
          </a:xfrm>
        </p:grpSpPr>
        <p:sp>
          <p:nvSpPr>
            <p:cNvPr id="342" name="Rectangle"/>
            <p:cNvSpPr/>
            <p:nvPr/>
          </p:nvSpPr>
          <p:spPr>
            <a:xfrm>
              <a:off x="0" y="0"/>
              <a:ext cx="1600200" cy="977900"/>
            </a:xfrm>
            <a:prstGeom prst="rect">
              <a:avLst/>
            </a:prstGeom>
            <a:solidFill>
              <a:srgbClr val="9A9A9A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" name="Engine"/>
            <p:cNvSpPr txBox="1"/>
            <p:nvPr/>
          </p:nvSpPr>
          <p:spPr>
            <a:xfrm>
              <a:off x="12700" y="258420"/>
              <a:ext cx="157480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Engine</a:t>
              </a:r>
            </a:p>
          </p:txBody>
        </p:sp>
      </p:grpSp>
      <p:grpSp>
        <p:nvGrpSpPr>
          <p:cNvPr id="347" name="Serveur BDD"/>
          <p:cNvGrpSpPr/>
          <p:nvPr/>
        </p:nvGrpSpPr>
        <p:grpSpPr>
          <a:xfrm>
            <a:off x="12573000" y="6248400"/>
            <a:ext cx="1905000" cy="2413000"/>
            <a:chOff x="0" y="0"/>
            <a:chExt cx="1905000" cy="2413000"/>
          </a:xfrm>
        </p:grpSpPr>
        <p:sp>
          <p:nvSpPr>
            <p:cNvPr id="345" name="Rectangle"/>
            <p:cNvSpPr/>
            <p:nvPr/>
          </p:nvSpPr>
          <p:spPr>
            <a:xfrm>
              <a:off x="0" y="0"/>
              <a:ext cx="1905000" cy="2413000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b="1" sz="3000"/>
              </a:pPr>
            </a:p>
          </p:txBody>
        </p:sp>
        <p:sp>
          <p:nvSpPr>
            <p:cNvPr id="346" name="Serveur BDD"/>
            <p:cNvSpPr txBox="1"/>
            <p:nvPr/>
          </p:nvSpPr>
          <p:spPr>
            <a:xfrm>
              <a:off x="12700" y="557975"/>
              <a:ext cx="1879600" cy="1297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/>
              </a:lvl1pPr>
            </a:lstStyle>
            <a:p>
              <a:pPr/>
              <a:r>
                <a:t>Serveur BDD</a:t>
              </a:r>
            </a:p>
          </p:txBody>
        </p:sp>
      </p:grpSp>
      <p:sp>
        <p:nvSpPr>
          <p:cNvPr id="348" name="Line"/>
          <p:cNvSpPr/>
          <p:nvPr/>
        </p:nvSpPr>
        <p:spPr>
          <a:xfrm flipV="1">
            <a:off x="6414332" y="7502042"/>
            <a:ext cx="2070084" cy="149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49" name="Line"/>
          <p:cNvSpPr/>
          <p:nvPr/>
        </p:nvSpPr>
        <p:spPr>
          <a:xfrm flipV="1">
            <a:off x="10362682" y="7524311"/>
            <a:ext cx="2223012" cy="12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50" name="Line"/>
          <p:cNvSpPr/>
          <p:nvPr/>
        </p:nvSpPr>
        <p:spPr>
          <a:xfrm flipV="1">
            <a:off x="14503428" y="7510999"/>
            <a:ext cx="825502" cy="9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51" name="Line"/>
          <p:cNvSpPr/>
          <p:nvPr/>
        </p:nvSpPr>
        <p:spPr>
          <a:xfrm flipH="1">
            <a:off x="15332575" y="3701406"/>
            <a:ext cx="17028" cy="551534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52" name="Line"/>
          <p:cNvSpPr/>
          <p:nvPr/>
        </p:nvSpPr>
        <p:spPr>
          <a:xfrm>
            <a:off x="15341626" y="3689036"/>
            <a:ext cx="2209803" cy="4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 flipV="1">
            <a:off x="15340379" y="9194831"/>
            <a:ext cx="2222521" cy="86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54" name="UDP"/>
          <p:cNvSpPr txBox="1"/>
          <p:nvPr/>
        </p:nvSpPr>
        <p:spPr>
          <a:xfrm>
            <a:off x="11056149" y="6977089"/>
            <a:ext cx="823901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UDP</a:t>
            </a:r>
          </a:p>
        </p:txBody>
      </p:sp>
      <p:sp>
        <p:nvSpPr>
          <p:cNvPr id="355" name="HTTP"/>
          <p:cNvSpPr txBox="1"/>
          <p:nvPr/>
        </p:nvSpPr>
        <p:spPr>
          <a:xfrm>
            <a:off x="15955136" y="30654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356" name="ModBus"/>
          <p:cNvSpPr txBox="1"/>
          <p:nvPr/>
        </p:nvSpPr>
        <p:spPr>
          <a:xfrm>
            <a:off x="6654558" y="6938989"/>
            <a:ext cx="142288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ModBus</a:t>
            </a:r>
          </a:p>
        </p:txBody>
      </p:sp>
      <p:sp>
        <p:nvSpPr>
          <p:cNvPr id="357" name="RS"/>
          <p:cNvSpPr txBox="1"/>
          <p:nvPr/>
        </p:nvSpPr>
        <p:spPr>
          <a:xfrm>
            <a:off x="16074095" y="9237689"/>
            <a:ext cx="56700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RS</a:t>
            </a:r>
          </a:p>
        </p:txBody>
      </p:sp>
      <p:sp>
        <p:nvSpPr>
          <p:cNvPr id="358" name="Rectangle"/>
          <p:cNvSpPr/>
          <p:nvPr/>
        </p:nvSpPr>
        <p:spPr>
          <a:xfrm>
            <a:off x="12458700" y="5994400"/>
            <a:ext cx="2311400" cy="28194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9" name="Rectangle"/>
          <p:cNvSpPr/>
          <p:nvPr/>
        </p:nvSpPr>
        <p:spPr>
          <a:xfrm>
            <a:off x="12293600" y="5905500"/>
            <a:ext cx="2603500" cy="30226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60" name="Line Line" descr="Line L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92998">
            <a:off x="571514" y="11852971"/>
            <a:ext cx="1079501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Line Line" descr="Line L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92998">
            <a:off x="571498" y="12153899"/>
            <a:ext cx="1079504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Line Line" descr="Line L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1592998">
            <a:off x="571498" y="12445999"/>
            <a:ext cx="1079504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Line Line" descr="Line 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592998">
            <a:off x="571498" y="12738099"/>
            <a:ext cx="1079504" cy="76203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Aakash"/>
          <p:cNvSpPr txBox="1"/>
          <p:nvPr/>
        </p:nvSpPr>
        <p:spPr>
          <a:xfrm>
            <a:off x="1766061" y="11718696"/>
            <a:ext cx="195580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Aakash</a:t>
            </a:r>
          </a:p>
        </p:txBody>
      </p:sp>
      <p:sp>
        <p:nvSpPr>
          <p:cNvPr id="365" name="Dilshan"/>
          <p:cNvSpPr txBox="1"/>
          <p:nvPr/>
        </p:nvSpPr>
        <p:spPr>
          <a:xfrm>
            <a:off x="1765300" y="12023496"/>
            <a:ext cx="195580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Dilshan</a:t>
            </a:r>
          </a:p>
        </p:txBody>
      </p:sp>
      <p:sp>
        <p:nvSpPr>
          <p:cNvPr id="366" name="Yoan"/>
          <p:cNvSpPr txBox="1"/>
          <p:nvPr/>
        </p:nvSpPr>
        <p:spPr>
          <a:xfrm>
            <a:off x="1765300" y="12340996"/>
            <a:ext cx="195580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Yoan</a:t>
            </a:r>
          </a:p>
        </p:txBody>
      </p:sp>
      <p:sp>
        <p:nvSpPr>
          <p:cNvPr id="367" name="Rashmi"/>
          <p:cNvSpPr txBox="1"/>
          <p:nvPr/>
        </p:nvSpPr>
        <p:spPr>
          <a:xfrm>
            <a:off x="1765300" y="12620396"/>
            <a:ext cx="195580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Rashmi</a:t>
            </a:r>
          </a:p>
        </p:txBody>
      </p:sp>
      <p:grpSp>
        <p:nvGrpSpPr>
          <p:cNvPr id="370" name="Interface Graphique"/>
          <p:cNvGrpSpPr/>
          <p:nvPr/>
        </p:nvGrpSpPr>
        <p:grpSpPr>
          <a:xfrm>
            <a:off x="17576800" y="5232400"/>
            <a:ext cx="2260600" cy="1943100"/>
            <a:chOff x="0" y="0"/>
            <a:chExt cx="2260600" cy="1943100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2260600" cy="1943100"/>
            </a:xfrm>
            <a:prstGeom prst="rect">
              <a:avLst/>
            </a:prstGeom>
            <a:solidFill>
              <a:srgbClr val="CDCDC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/>
              </a:pPr>
            </a:p>
          </p:txBody>
        </p:sp>
        <p:sp>
          <p:nvSpPr>
            <p:cNvPr id="369" name="Interface Graphique"/>
            <p:cNvSpPr txBox="1"/>
            <p:nvPr/>
          </p:nvSpPr>
          <p:spPr>
            <a:xfrm>
              <a:off x="12700" y="372720"/>
              <a:ext cx="2235200" cy="1197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/>
              </a:lvl1pPr>
            </a:lstStyle>
            <a:p>
              <a:pPr/>
              <a:r>
                <a:t>Interface Graphique</a:t>
              </a:r>
            </a:p>
          </p:txBody>
        </p:sp>
      </p:grpSp>
      <p:sp>
        <p:nvSpPr>
          <p:cNvPr id="371" name="Line"/>
          <p:cNvSpPr/>
          <p:nvPr/>
        </p:nvSpPr>
        <p:spPr>
          <a:xfrm>
            <a:off x="15316200" y="6311664"/>
            <a:ext cx="2273300" cy="4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72" name="HTTP"/>
          <p:cNvSpPr txBox="1"/>
          <p:nvPr/>
        </p:nvSpPr>
        <p:spPr>
          <a:xfrm>
            <a:off x="15929736" y="56943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2600">
                <a:solidFill>
                  <a:srgbClr val="C632FD"/>
                </a:solidFill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373" name="Computer"/>
          <p:cNvSpPr/>
          <p:nvPr/>
        </p:nvSpPr>
        <p:spPr>
          <a:xfrm>
            <a:off x="4622800" y="7226300"/>
            <a:ext cx="1259024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4" name="Coins"/>
          <p:cNvSpPr/>
          <p:nvPr/>
        </p:nvSpPr>
        <p:spPr>
          <a:xfrm>
            <a:off x="13017500" y="7366000"/>
            <a:ext cx="1012960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5" name="Television"/>
          <p:cNvSpPr/>
          <p:nvPr/>
        </p:nvSpPr>
        <p:spPr>
          <a:xfrm>
            <a:off x="17843500" y="3352800"/>
            <a:ext cx="1687042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1A1A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78400" y="8242300"/>
            <a:ext cx="20574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29250" y="6007100"/>
            <a:ext cx="1181100" cy="11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Rectangle"/>
          <p:cNvSpPr/>
          <p:nvPr/>
        </p:nvSpPr>
        <p:spPr>
          <a:xfrm>
            <a:off x="17437100" y="4978400"/>
            <a:ext cx="2705100" cy="22987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Rectangle"/>
          <p:cNvSpPr/>
          <p:nvPr/>
        </p:nvSpPr>
        <p:spPr>
          <a:xfrm>
            <a:off x="17310100" y="4864100"/>
            <a:ext cx="2946400" cy="25273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0" name="Rectangle"/>
          <p:cNvSpPr/>
          <p:nvPr/>
        </p:nvSpPr>
        <p:spPr>
          <a:xfrm>
            <a:off x="8293100" y="5969000"/>
            <a:ext cx="2425700" cy="288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1" name="Rectangle"/>
          <p:cNvSpPr/>
          <p:nvPr/>
        </p:nvSpPr>
        <p:spPr>
          <a:xfrm>
            <a:off x="17411700" y="7747000"/>
            <a:ext cx="2730500" cy="25273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2" name="Rectangle"/>
          <p:cNvSpPr/>
          <p:nvPr/>
        </p:nvSpPr>
        <p:spPr>
          <a:xfrm>
            <a:off x="17437100" y="2336800"/>
            <a:ext cx="2692400" cy="23114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3" name="Line"/>
          <p:cNvSpPr/>
          <p:nvPr/>
        </p:nvSpPr>
        <p:spPr>
          <a:xfrm flipV="1">
            <a:off x="4330677" y="6090208"/>
            <a:ext cx="210060" cy="1433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84" name="Line"/>
          <p:cNvSpPr/>
          <p:nvPr/>
        </p:nvSpPr>
        <p:spPr>
          <a:xfrm flipV="1">
            <a:off x="6168930" y="61259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6207030" y="85262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4520760" y="6104225"/>
            <a:ext cx="1879595" cy="55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87" name="Line"/>
          <p:cNvSpPr/>
          <p:nvPr/>
        </p:nvSpPr>
        <p:spPr>
          <a:xfrm>
            <a:off x="6385518" y="6098480"/>
            <a:ext cx="18525" cy="24637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88" name="Line"/>
          <p:cNvSpPr/>
          <p:nvPr/>
        </p:nvSpPr>
        <p:spPr>
          <a:xfrm flipV="1">
            <a:off x="8493028" y="61005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89" name="Line"/>
          <p:cNvSpPr/>
          <p:nvPr/>
        </p:nvSpPr>
        <p:spPr>
          <a:xfrm flipV="1">
            <a:off x="10359928" y="61132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0" name="Line"/>
          <p:cNvSpPr/>
          <p:nvPr/>
        </p:nvSpPr>
        <p:spPr>
          <a:xfrm flipV="1">
            <a:off x="10398028" y="85262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1" name="Line"/>
          <p:cNvSpPr/>
          <p:nvPr/>
        </p:nvSpPr>
        <p:spPr>
          <a:xfrm>
            <a:off x="8699504" y="6093250"/>
            <a:ext cx="1879592" cy="55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2" name="Line"/>
          <p:cNvSpPr/>
          <p:nvPr/>
        </p:nvSpPr>
        <p:spPr>
          <a:xfrm>
            <a:off x="10582554" y="6070616"/>
            <a:ext cx="18526" cy="2463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3" name="Line"/>
          <p:cNvSpPr/>
          <p:nvPr/>
        </p:nvSpPr>
        <p:spPr>
          <a:xfrm flipV="1">
            <a:off x="12569728" y="60878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4" name="Line"/>
          <p:cNvSpPr/>
          <p:nvPr/>
        </p:nvSpPr>
        <p:spPr>
          <a:xfrm flipV="1">
            <a:off x="14423930" y="61132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5" name="Line"/>
          <p:cNvSpPr/>
          <p:nvPr/>
        </p:nvSpPr>
        <p:spPr>
          <a:xfrm flipV="1">
            <a:off x="14449330" y="85389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6" name="Line"/>
          <p:cNvSpPr/>
          <p:nvPr/>
        </p:nvSpPr>
        <p:spPr>
          <a:xfrm>
            <a:off x="12750804" y="6093250"/>
            <a:ext cx="1879592" cy="55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7" name="Line"/>
          <p:cNvSpPr/>
          <p:nvPr/>
        </p:nvSpPr>
        <p:spPr>
          <a:xfrm>
            <a:off x="14633853" y="6096016"/>
            <a:ext cx="18527" cy="24637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8" name="Line"/>
          <p:cNvSpPr/>
          <p:nvPr/>
        </p:nvSpPr>
        <p:spPr>
          <a:xfrm flipV="1">
            <a:off x="4330677" y="6090208"/>
            <a:ext cx="210060" cy="1433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399" name="Line"/>
          <p:cNvSpPr/>
          <p:nvPr/>
        </p:nvSpPr>
        <p:spPr>
          <a:xfrm flipV="1">
            <a:off x="6168930" y="61259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6207030" y="85262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4520760" y="6104225"/>
            <a:ext cx="1879595" cy="55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6385518" y="6098480"/>
            <a:ext cx="18525" cy="24637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3" name="Line"/>
          <p:cNvSpPr/>
          <p:nvPr/>
        </p:nvSpPr>
        <p:spPr>
          <a:xfrm flipV="1">
            <a:off x="17560830" y="24810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4" name="Line"/>
          <p:cNvSpPr/>
          <p:nvPr/>
        </p:nvSpPr>
        <p:spPr>
          <a:xfrm flipV="1">
            <a:off x="19770630" y="24683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5" name="Line"/>
          <p:cNvSpPr/>
          <p:nvPr/>
        </p:nvSpPr>
        <p:spPr>
          <a:xfrm flipV="1">
            <a:off x="17767154" y="2467768"/>
            <a:ext cx="2209867" cy="6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6" name="Line"/>
          <p:cNvSpPr/>
          <p:nvPr/>
        </p:nvSpPr>
        <p:spPr>
          <a:xfrm flipV="1">
            <a:off x="19821430" y="4434685"/>
            <a:ext cx="142270" cy="1074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>
            <a:off x="19946730" y="2491482"/>
            <a:ext cx="8571" cy="199388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8" name="Line"/>
          <p:cNvSpPr/>
          <p:nvPr/>
        </p:nvSpPr>
        <p:spPr>
          <a:xfrm flipV="1">
            <a:off x="17598930" y="50845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09" name="Line"/>
          <p:cNvSpPr/>
          <p:nvPr/>
        </p:nvSpPr>
        <p:spPr>
          <a:xfrm flipV="1">
            <a:off x="19808730" y="50718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0" name="Line"/>
          <p:cNvSpPr/>
          <p:nvPr/>
        </p:nvSpPr>
        <p:spPr>
          <a:xfrm flipV="1">
            <a:off x="17805404" y="5076801"/>
            <a:ext cx="2209867" cy="6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1" name="Line"/>
          <p:cNvSpPr/>
          <p:nvPr/>
        </p:nvSpPr>
        <p:spPr>
          <a:xfrm flipV="1">
            <a:off x="19855393" y="7058299"/>
            <a:ext cx="142271" cy="1074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2" name="Line"/>
          <p:cNvSpPr/>
          <p:nvPr/>
        </p:nvSpPr>
        <p:spPr>
          <a:xfrm flipH="1">
            <a:off x="19979162" y="5099059"/>
            <a:ext cx="8573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3" name="Line"/>
          <p:cNvSpPr/>
          <p:nvPr/>
        </p:nvSpPr>
        <p:spPr>
          <a:xfrm flipV="1">
            <a:off x="17573530" y="79293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4" name="Line"/>
          <p:cNvSpPr/>
          <p:nvPr/>
        </p:nvSpPr>
        <p:spPr>
          <a:xfrm flipV="1">
            <a:off x="19783330" y="7916617"/>
            <a:ext cx="210059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5" name="Line"/>
          <p:cNvSpPr/>
          <p:nvPr/>
        </p:nvSpPr>
        <p:spPr>
          <a:xfrm flipV="1">
            <a:off x="17780004" y="7921601"/>
            <a:ext cx="2209867" cy="6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6" name="Line"/>
          <p:cNvSpPr/>
          <p:nvPr/>
        </p:nvSpPr>
        <p:spPr>
          <a:xfrm flipV="1">
            <a:off x="19829993" y="10004699"/>
            <a:ext cx="142271" cy="1074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  <p:sp>
        <p:nvSpPr>
          <p:cNvPr id="417" name="Line"/>
          <p:cNvSpPr/>
          <p:nvPr/>
        </p:nvSpPr>
        <p:spPr>
          <a:xfrm>
            <a:off x="19962333" y="7943859"/>
            <a:ext cx="16515" cy="207007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E5E5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âche personnelle"/>
          <p:cNvSpPr txBox="1"/>
          <p:nvPr>
            <p:ph type="title" idx="4294967295"/>
          </p:nvPr>
        </p:nvSpPr>
        <p:spPr>
          <a:xfrm>
            <a:off x="596900" y="406400"/>
            <a:ext cx="14095430" cy="1435100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Tâche personnelle </a:t>
            </a:r>
          </a:p>
        </p:txBody>
      </p:sp>
      <p:pic>
        <p:nvPicPr>
          <p:cNvPr id="42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4736"/>
          <a:stretch>
            <a:fillRect/>
          </a:stretch>
        </p:blipFill>
        <p:spPr>
          <a:xfrm>
            <a:off x="11881981" y="444517"/>
            <a:ext cx="12102809" cy="12460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199" y="2239266"/>
            <a:ext cx="4015059" cy="21079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grpSp>
        <p:nvGrpSpPr>
          <p:cNvPr id="424" name="Galerie d’images"/>
          <p:cNvGrpSpPr/>
          <p:nvPr/>
        </p:nvGrpSpPr>
        <p:grpSpPr>
          <a:xfrm>
            <a:off x="6333748" y="8449133"/>
            <a:ext cx="3903477" cy="5050669"/>
            <a:chOff x="0" y="0"/>
            <a:chExt cx="3903476" cy="5050668"/>
          </a:xfrm>
        </p:grpSpPr>
        <p:pic>
          <p:nvPicPr>
            <p:cNvPr id="422" name="téléchargement.png" descr="téléchargement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261" t="0" r="6261" b="0"/>
            <a:stretch>
              <a:fillRect/>
            </a:stretch>
          </p:blipFill>
          <p:spPr>
            <a:xfrm>
              <a:off x="0" y="0"/>
              <a:ext cx="3903477" cy="4462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3" name="Légende"/>
            <p:cNvSpPr/>
            <p:nvPr/>
          </p:nvSpPr>
          <p:spPr>
            <a:xfrm>
              <a:off x="0" y="4538502"/>
              <a:ext cx="3903477" cy="5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Légende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Qu’est ce qu’une API REST ?"/>
          <p:cNvSpPr txBox="1"/>
          <p:nvPr/>
        </p:nvSpPr>
        <p:spPr>
          <a:xfrm>
            <a:off x="2565400" y="932176"/>
            <a:ext cx="17796968" cy="172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15" sz="10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Qu’est ce qu’une API REST ?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866" y="4838700"/>
            <a:ext cx="7772401" cy="627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