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438338">
              <a:lnSpc>
                <a:spcPct val="100000"/>
              </a:lnSpc>
              <a:defRPr sz="2100"/>
            </a:pPr>
            <a:r>
              <a:t>Pour optimiser la circulation des véhicules, un centre commercial souhaite améliorer l'accueil de ses </a:t>
            </a:r>
          </a:p>
          <a:p>
            <a:pPr defTabSz="2438338">
              <a:lnSpc>
                <a:spcPct val="100000"/>
              </a:lnSpc>
              <a:defRPr sz="2100"/>
            </a:pPr>
            <a:r>
              <a:t>clients dans son parking. Elle souhaite permettre à ses clients de :</a:t>
            </a:r>
          </a:p>
          <a:p>
            <a:pPr defTabSz="2438338">
              <a:lnSpc>
                <a:spcPct val="100000"/>
              </a:lnSpc>
              <a:defRPr sz="2100"/>
            </a:pPr>
          </a:p>
          <a:p>
            <a:pPr defTabSz="2438338">
              <a:lnSpc>
                <a:spcPct val="100000"/>
              </a:lnSpc>
              <a:defRPr sz="2100"/>
            </a:pPr>
            <a:r>
              <a:t>- réserver une place de parking à l'avance </a:t>
            </a:r>
          </a:p>
          <a:p>
            <a:pPr defTabSz="2438338">
              <a:lnSpc>
                <a:spcPct val="100000"/>
              </a:lnSpc>
              <a:defRPr sz="2100"/>
            </a:pPr>
            <a:r>
              <a:t>- guider ses clients jusqu'à leur place de parking réservée.</a:t>
            </a:r>
          </a:p>
          <a:p>
            <a:pPr defTabSz="2438338">
              <a:lnSpc>
                <a:spcPct val="100000"/>
              </a:lnSpc>
              <a:defRPr sz="2100"/>
            </a:pPr>
          </a:p>
          <a:p>
            <a:pPr defTabSz="2438338">
              <a:lnSpc>
                <a:spcPct val="100000"/>
              </a:lnSpc>
              <a:defRPr sz="2100"/>
            </a:pPr>
            <a:r>
              <a:t>Le centre commercial veut également permettre aux </a:t>
            </a:r>
          </a:p>
          <a:p>
            <a:pPr defTabSz="2438338">
              <a:lnSpc>
                <a:spcPct val="100000"/>
              </a:lnSpc>
              <a:defRPr sz="2100"/>
            </a:pPr>
            <a:r>
              <a:t>gérants de magasin d'afficher leur publicité sur un </a:t>
            </a:r>
          </a:p>
          <a:p>
            <a:pPr defTabSz="2438338">
              <a:lnSpc>
                <a:spcPct val="100000"/>
              </a:lnSpc>
              <a:defRPr sz="2100"/>
            </a:pPr>
            <a:r>
              <a:t>afficheur géant à l'entrée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itre de la pré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onnées clés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Données clés</a:t>
            </a:r>
          </a:p>
        </p:txBody>
      </p:sp>
      <p:sp>
        <p:nvSpPr>
          <p:cNvPr id="10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Texte niveau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ontgolfières vues de dessous avec un ciel bleu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Gros plan sur la partie supérieure d’une montgolfière vue de dessus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Montgolfières vues de dessous avec un ciel bleu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ontgolfières vues de dessous avec un ciel bleu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os plan sur la partie supérieure d’une montgolfière vue de dessus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re de la pré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3" name="Auteur et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24" name="Texte niveau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ros plan sur une montgolfière vue de dessous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01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Sous-titre de diapositiv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1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Montgolfières vues de dessous avec un ciel bleu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re de diapositiv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72" name="01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0" name="Sous-titre de diapositiv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89" name="Sous-titre de l’ordre du jour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90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01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8.png"/><Relationship Id="rId3" Type="http://schemas.openxmlformats.org/officeDocument/2006/relationships/image" Target="../media/image18.png"/><Relationship Id="rId4" Type="http://schemas.openxmlformats.org/officeDocument/2006/relationships/image" Target="../media/image2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8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HAVSAR Rashmi                     Lycée Louis Armand, 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BHAVSAR Rashmi										      					Lycée Louis Armand, 2022</a:t>
            </a:r>
          </a:p>
        </p:txBody>
      </p:sp>
      <p:sp>
        <p:nvSpPr>
          <p:cNvPr id="152" name="Cirpark Modbus :…"/>
          <p:cNvSpPr txBox="1"/>
          <p:nvPr>
            <p:ph type="ctrTitle"/>
          </p:nvPr>
        </p:nvSpPr>
        <p:spPr>
          <a:xfrm>
            <a:off x="888996" y="4340290"/>
            <a:ext cx="19126201" cy="4648201"/>
          </a:xfrm>
          <a:prstGeom prst="rect">
            <a:avLst/>
          </a:prstGeom>
        </p:spPr>
        <p:txBody>
          <a:bodyPr/>
          <a:lstStyle/>
          <a:p>
            <a:pPr>
              <a:defRPr spc="-211" sz="10600"/>
            </a:pPr>
            <a:r>
              <a:t>Cirpark Modbus : </a:t>
            </a:r>
          </a:p>
          <a:p>
            <a:pPr>
              <a:defRPr spc="-211" sz="10600"/>
            </a:pPr>
            <a:r>
              <a:t>Gestion d'un parking privé</a:t>
            </a:r>
          </a:p>
        </p:txBody>
      </p:sp>
      <p:sp>
        <p:nvSpPr>
          <p:cNvPr id="153" name="Revue 2"/>
          <p:cNvSpPr txBox="1"/>
          <p:nvPr>
            <p:ph type="subTitle" sz="quarter" idx="1"/>
          </p:nvPr>
        </p:nvSpPr>
        <p:spPr>
          <a:xfrm>
            <a:off x="1201342" y="8988490"/>
            <a:ext cx="21971001" cy="1905001"/>
          </a:xfrm>
          <a:prstGeom prst="rect">
            <a:avLst/>
          </a:prstGeom>
        </p:spPr>
        <p:txBody>
          <a:bodyPr/>
          <a:lstStyle/>
          <a:p>
            <a:pPr/>
            <a:r>
              <a:t>Revue 2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alphaModFix amt="92000"/>
            <a:extLst/>
          </a:blip>
          <a:stretch>
            <a:fillRect/>
          </a:stretch>
        </p:blipFill>
        <p:spPr>
          <a:xfrm>
            <a:off x="13639800" y="850900"/>
            <a:ext cx="9753600" cy="5486400"/>
          </a:xfrm>
          <a:prstGeom prst="rect">
            <a:avLst/>
          </a:prstGeom>
          <a:ln w="12700">
            <a:miter lim="400000"/>
          </a:ln>
          <a:effectLst>
            <a:reflection blurRad="0" stA="18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artie Physique"/>
          <p:cNvSpPr txBox="1"/>
          <p:nvPr>
            <p:ph type="title" idx="4294967295"/>
          </p:nvPr>
        </p:nvSpPr>
        <p:spPr>
          <a:xfrm>
            <a:off x="546100" y="3556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Partie Physique</a:t>
            </a:r>
          </a:p>
        </p:txBody>
      </p:sp>
      <p:sp>
        <p:nvSpPr>
          <p:cNvPr id="432" name="Ultrason"/>
          <p:cNvSpPr txBox="1"/>
          <p:nvPr/>
        </p:nvSpPr>
        <p:spPr>
          <a:xfrm>
            <a:off x="546862" y="1521430"/>
            <a:ext cx="14300201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Ultrason</a:t>
            </a:r>
          </a:p>
        </p:txBody>
      </p:sp>
      <p:sp>
        <p:nvSpPr>
          <p:cNvPr id="433" name="Principe détection de présence…"/>
          <p:cNvSpPr txBox="1"/>
          <p:nvPr/>
        </p:nvSpPr>
        <p:spPr>
          <a:xfrm>
            <a:off x="4370425" y="4188917"/>
            <a:ext cx="9420150" cy="414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Principe détection de présence</a:t>
            </a:r>
          </a:p>
          <a:p>
            <a:pPr/>
            <a:r>
              <a:t>Types de capteurs qui peuvent exister</a:t>
            </a:r>
          </a:p>
          <a:p>
            <a:pPr/>
            <a:r>
              <a:t>A partir de la documentation du capteur, différent types de détection</a:t>
            </a:r>
          </a:p>
          <a:p>
            <a:pPr/>
            <a:r>
              <a:t>protocole de communication des capteurs SP3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Activités</a:t>
            </a:r>
          </a:p>
          <a:p>
            <a:pPr/>
            <a:r>
              <a:t>Visualisation des trames ultrasonores</a:t>
            </a:r>
          </a:p>
          <a:p>
            <a:pPr/>
            <a:r>
              <a:t>Caractérisation les ultrason des capteurs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onclusion"/>
          <p:cNvSpPr txBox="1"/>
          <p:nvPr>
            <p:ph type="title" idx="4294967295"/>
          </p:nvPr>
        </p:nvSpPr>
        <p:spPr>
          <a:xfrm>
            <a:off x="609600" y="317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436" name="Rectangle"/>
          <p:cNvSpPr/>
          <p:nvPr/>
        </p:nvSpPr>
        <p:spPr>
          <a:xfrm>
            <a:off x="609600" y="2578100"/>
            <a:ext cx="11391900" cy="50038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7" name="Rectangle"/>
          <p:cNvSpPr/>
          <p:nvPr/>
        </p:nvSpPr>
        <p:spPr>
          <a:xfrm>
            <a:off x="12306300" y="2578100"/>
            <a:ext cx="11391900" cy="50038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8" name="Rectangle"/>
          <p:cNvSpPr/>
          <p:nvPr/>
        </p:nvSpPr>
        <p:spPr>
          <a:xfrm>
            <a:off x="609600" y="7848600"/>
            <a:ext cx="11391900" cy="50038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9" name="Rectangle"/>
          <p:cNvSpPr/>
          <p:nvPr/>
        </p:nvSpPr>
        <p:spPr>
          <a:xfrm>
            <a:off x="12306300" y="7848600"/>
            <a:ext cx="11391900" cy="5003800"/>
          </a:xfrm>
          <a:prstGeom prst="rect">
            <a:avLst/>
          </a:prstGeom>
          <a:solidFill>
            <a:srgbClr val="DA77F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0" name="En Cours"/>
          <p:cNvSpPr txBox="1"/>
          <p:nvPr/>
        </p:nvSpPr>
        <p:spPr>
          <a:xfrm>
            <a:off x="813663" y="2793339"/>
            <a:ext cx="1598474" cy="585522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En Cours</a:t>
            </a:r>
          </a:p>
        </p:txBody>
      </p:sp>
      <p:sp>
        <p:nvSpPr>
          <p:cNvPr id="441" name="Terminer"/>
          <p:cNvSpPr txBox="1"/>
          <p:nvPr/>
        </p:nvSpPr>
        <p:spPr>
          <a:xfrm>
            <a:off x="12544297" y="2793339"/>
            <a:ext cx="1581405" cy="58552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Terminer</a:t>
            </a:r>
          </a:p>
        </p:txBody>
      </p:sp>
      <p:sp>
        <p:nvSpPr>
          <p:cNvPr id="442" name="Problèmes rencontrés"/>
          <p:cNvSpPr txBox="1"/>
          <p:nvPr/>
        </p:nvSpPr>
        <p:spPr>
          <a:xfrm>
            <a:off x="812545" y="8140039"/>
            <a:ext cx="3810509" cy="585522"/>
          </a:xfrm>
          <a:prstGeom prst="rect">
            <a:avLst/>
          </a:prstGeom>
          <a:solidFill>
            <a:srgbClr val="FF271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Problèmes rencontrés</a:t>
            </a:r>
          </a:p>
        </p:txBody>
      </p:sp>
      <p:sp>
        <p:nvSpPr>
          <p:cNvPr id="443" name="Solutions envisagés"/>
          <p:cNvSpPr txBox="1"/>
          <p:nvPr/>
        </p:nvSpPr>
        <p:spPr>
          <a:xfrm>
            <a:off x="12547854" y="8140039"/>
            <a:ext cx="3479293" cy="58552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Solutions envisagés</a:t>
            </a:r>
          </a:p>
        </p:txBody>
      </p:sp>
      <p:sp>
        <p:nvSpPr>
          <p:cNvPr id="444" name="Étude du protocole Engine de Cirpark qui permet de récupérer les informations de tous les capteurs du parking"/>
          <p:cNvSpPr txBox="1"/>
          <p:nvPr/>
        </p:nvSpPr>
        <p:spPr>
          <a:xfrm>
            <a:off x="13335762" y="3884117"/>
            <a:ext cx="8623301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914400" indent="-304800" algn="l">
              <a:buSzPct val="123000"/>
              <a:buChar char="•"/>
            </a:pPr>
            <a:r>
              <a:t>Étude du protocole Engine de Cirpark qui permet de récupérer les informations de tous les capteurs du parking</a:t>
            </a:r>
          </a:p>
        </p:txBody>
      </p:sp>
      <p:sp>
        <p:nvSpPr>
          <p:cNvPr id="445" name="Création d'une application graphique permettant d'ajouter et de simuler des capteurs de parking selon le protocole Cirpark"/>
          <p:cNvSpPr txBox="1"/>
          <p:nvPr/>
        </p:nvSpPr>
        <p:spPr>
          <a:xfrm>
            <a:off x="1790700" y="3884117"/>
            <a:ext cx="8623300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914400" indent="-304800" algn="l">
              <a:buSzPct val="123000"/>
              <a:buChar char="•"/>
              <a:defRPr>
                <a:solidFill>
                  <a:srgbClr val="929292"/>
                </a:solidFill>
              </a:defRPr>
            </a:pPr>
            <a:r>
              <a:t>Création d'une application graphique permettant d'ajouter et de simuler des capteurs de parking selon le protocole Cirpark</a:t>
            </a:r>
          </a:p>
        </p:txBody>
      </p:sp>
      <p:sp>
        <p:nvSpPr>
          <p:cNvPr id="446" name="Connexion en TCP avec le serveur TCP/RF…"/>
          <p:cNvSpPr txBox="1"/>
          <p:nvPr/>
        </p:nvSpPr>
        <p:spPr>
          <a:xfrm>
            <a:off x="1790700" y="9287967"/>
            <a:ext cx="8623300" cy="23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914400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t>Connexion en TCP avec le serveur TCP/RF</a:t>
            </a:r>
          </a:p>
          <a:p>
            <a:pPr lvl="1" marL="914400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</a:p>
          <a:p>
            <a:pPr lvl="1" marL="914400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t>Erreurs de compilation : </a:t>
            </a:r>
          </a:p>
          <a:p>
            <a:pPr lvl="3" algn="l">
              <a:defRPr>
                <a:solidFill>
                  <a:srgbClr val="FFFFFF"/>
                </a:solidFill>
              </a:defRPr>
            </a:pPr>
            <a:r>
              <a:t>&lt;iostream.h&gt; using namespace std</a:t>
            </a:r>
          </a:p>
          <a:p>
            <a:pPr lvl="3" algn="l">
              <a:defRPr>
                <a:solidFill>
                  <a:srgbClr val="FFFFFF"/>
                </a:solidFill>
              </a:defRPr>
            </a:pPr>
          </a:p>
          <a:p>
            <a:pPr lvl="1" marL="914400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t>Erreur de conversion string en char</a:t>
            </a:r>
          </a:p>
        </p:txBody>
      </p:sp>
      <p:sp>
        <p:nvSpPr>
          <p:cNvPr id="447" name="Connexion en UDP avec le serveur TCP/RF…"/>
          <p:cNvSpPr txBox="1"/>
          <p:nvPr/>
        </p:nvSpPr>
        <p:spPr>
          <a:xfrm>
            <a:off x="13335000" y="9237167"/>
            <a:ext cx="8623300" cy="23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914400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t>Connexion en UDP avec le serveur TCP/RF</a:t>
            </a:r>
          </a:p>
          <a:p>
            <a:pPr lvl="1" marL="914400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</a:p>
          <a:p>
            <a:pPr lvl="1" marL="914400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t>Utilisation de la librairie &lt;iostream.h&gt; sans "using namespace std"</a:t>
            </a:r>
          </a:p>
          <a:p>
            <a:pPr lvl="3" algn="l">
              <a:defRPr>
                <a:solidFill>
                  <a:srgbClr val="FFFFFF"/>
                </a:solidFill>
              </a:defRPr>
            </a:pPr>
          </a:p>
          <a:p>
            <a:pPr lvl="1" marL="914400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t>Création d'un tableau de char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5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J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950671">
              <a:defRPr spc="-185" sz="9280"/>
            </a:pPr>
            <a:r>
              <a:t>Je </a:t>
            </a:r>
          </a:p>
          <a:p>
            <a:pPr defTabSz="1950671">
              <a:defRPr spc="-185" sz="9280"/>
            </a:pPr>
            <a:r>
              <a:t>vous remercie </a:t>
            </a:r>
          </a:p>
          <a:p>
            <a:pPr defTabSz="1950671">
              <a:defRPr spc="-185" sz="9280"/>
            </a:pPr>
            <a:r>
              <a:t>pour votre attention.</a:t>
            </a:r>
          </a:p>
        </p:txBody>
      </p:sp>
      <p:sp>
        <p:nvSpPr>
          <p:cNvPr id="450" name="Head with Shoulders"/>
          <p:cNvSpPr/>
          <p:nvPr/>
        </p:nvSpPr>
        <p:spPr>
          <a:xfrm>
            <a:off x="11239500" y="8940800"/>
            <a:ext cx="2030980" cy="1759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ommaire"/>
          <p:cNvSpPr txBox="1"/>
          <p:nvPr>
            <p:ph type="body" sz="quarter" idx="1"/>
          </p:nvPr>
        </p:nvSpPr>
        <p:spPr>
          <a:xfrm>
            <a:off x="381000" y="5263743"/>
            <a:ext cx="21971000" cy="2006601"/>
          </a:xfrm>
          <a:prstGeom prst="rect">
            <a:avLst/>
          </a:prstGeom>
        </p:spPr>
        <p:txBody>
          <a:bodyPr/>
          <a:lstStyle>
            <a:lvl1pPr algn="r">
              <a:defRPr spc="-211" sz="10600"/>
            </a:lvl1pPr>
          </a:lstStyle>
          <a:p>
            <a:pPr/>
            <a:r>
              <a:t>Sommaire</a:t>
            </a:r>
          </a:p>
        </p:txBody>
      </p:sp>
      <p:sp>
        <p:nvSpPr>
          <p:cNvPr id="157" name="Présentation du projet…"/>
          <p:cNvSpPr/>
          <p:nvPr/>
        </p:nvSpPr>
        <p:spPr>
          <a:xfrm>
            <a:off x="2717800" y="2540000"/>
            <a:ext cx="11036300" cy="8394700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marL="1409700" indent="-800100" algn="l" defTabSz="825500">
              <a:buSzPct val="123000"/>
              <a:buChar char="•"/>
              <a:defRPr b="1" sz="6300">
                <a:solidFill>
                  <a:srgbClr val="FFFFFF"/>
                </a:solidFill>
              </a:defRPr>
            </a:pPr>
            <a:r>
              <a:t>Présentation du projet</a:t>
            </a:r>
          </a:p>
          <a:p>
            <a:pPr lvl="1" marL="1409700" indent="-800100" algn="l" defTabSz="825500">
              <a:buSzPct val="123000"/>
              <a:buChar char="•"/>
              <a:defRPr b="1" sz="6300">
                <a:solidFill>
                  <a:srgbClr val="FFFFFF"/>
                </a:solidFill>
              </a:defRPr>
            </a:pPr>
            <a:r>
              <a:t>Répartition des tâches</a:t>
            </a:r>
          </a:p>
          <a:p>
            <a:pPr lvl="1" marL="1409700" indent="-800100" algn="l" defTabSz="825500">
              <a:buSzPct val="123000"/>
              <a:buChar char="•"/>
              <a:defRPr b="1" sz="6300">
                <a:solidFill>
                  <a:srgbClr val="FFFFFF"/>
                </a:solidFill>
              </a:defRPr>
            </a:pPr>
            <a:r>
              <a:t>Tâche personnelle</a:t>
            </a:r>
          </a:p>
          <a:p>
            <a:pPr lvl="1" marL="1409700" indent="-800100" algn="l" defTabSz="825500">
              <a:buSzPct val="123000"/>
              <a:buChar char="•"/>
              <a:defRPr b="1" sz="6300">
                <a:solidFill>
                  <a:srgbClr val="FFFFFF"/>
                </a:solidFill>
              </a:defRPr>
            </a:pPr>
            <a:r>
              <a:t>Partie Physiqu</a:t>
            </a:r>
            <a:r>
              <a:t>e</a:t>
            </a:r>
          </a:p>
        </p:txBody>
      </p:sp>
      <p:sp>
        <p:nvSpPr>
          <p:cNvPr id="158" name="01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résentation du projet"/>
          <p:cNvSpPr txBox="1"/>
          <p:nvPr>
            <p:ph type="title"/>
          </p:nvPr>
        </p:nvSpPr>
        <p:spPr>
          <a:xfrm>
            <a:off x="660400" y="5969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Présentation du projet</a:t>
            </a:r>
          </a:p>
        </p:txBody>
      </p:sp>
      <p:sp>
        <p:nvSpPr>
          <p:cNvPr id="161" name="Pour optimiser la circulation des véhicules, un centre commercial souhaite améliorer l'accueil de ses…"/>
          <p:cNvSpPr txBox="1"/>
          <p:nvPr/>
        </p:nvSpPr>
        <p:spPr>
          <a:xfrm>
            <a:off x="761491" y="10208183"/>
            <a:ext cx="20853401" cy="2951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100">
                <a:solidFill>
                  <a:srgbClr val="000000"/>
                </a:solidFill>
              </a:defRPr>
            </a:pPr>
            <a:r>
              <a:t>Pour optimiser la circulation des véhicules, un centre commercial souhaite améliorer l'accueil de ses </a:t>
            </a:r>
          </a:p>
          <a:p>
            <a:pPr algn="l">
              <a:defRPr sz="2100">
                <a:solidFill>
                  <a:srgbClr val="000000"/>
                </a:solidFill>
              </a:defRPr>
            </a:pPr>
            <a:r>
              <a:t>clients dans son parking. Elle souhaite permettre à ses clients de :</a:t>
            </a:r>
          </a:p>
          <a:p>
            <a:pPr algn="l">
              <a:defRPr sz="2100">
                <a:solidFill>
                  <a:srgbClr val="000000"/>
                </a:solidFill>
              </a:defRPr>
            </a:pPr>
          </a:p>
          <a:p>
            <a:pPr algn="l">
              <a:defRPr sz="2100">
                <a:solidFill>
                  <a:srgbClr val="000000"/>
                </a:solidFill>
              </a:defRPr>
            </a:pPr>
            <a:r>
              <a:t>- réserver une place de parking à l'avance </a:t>
            </a:r>
          </a:p>
          <a:p>
            <a:pPr algn="l">
              <a:defRPr sz="2100">
                <a:solidFill>
                  <a:srgbClr val="000000"/>
                </a:solidFill>
              </a:defRPr>
            </a:pPr>
            <a:r>
              <a:t>- guider ses clients jusqu'à leur place de parking réservée.</a:t>
            </a:r>
          </a:p>
          <a:p>
            <a:pPr algn="l">
              <a:defRPr sz="2100">
                <a:solidFill>
                  <a:srgbClr val="000000"/>
                </a:solidFill>
              </a:defRPr>
            </a:pPr>
          </a:p>
          <a:p>
            <a:pPr algn="l">
              <a:defRPr sz="2100">
                <a:solidFill>
                  <a:srgbClr val="000000"/>
                </a:solidFill>
              </a:defRPr>
            </a:pPr>
            <a:r>
              <a:t>Le centre commercial veut également permettre aux </a:t>
            </a:r>
          </a:p>
          <a:p>
            <a:pPr algn="l">
              <a:defRPr sz="2100">
                <a:solidFill>
                  <a:srgbClr val="000000"/>
                </a:solidFill>
              </a:defRPr>
            </a:pPr>
            <a:r>
              <a:t>gérants de magasin d'afficher leur publicité sur un </a:t>
            </a:r>
          </a:p>
          <a:p>
            <a:pPr algn="l">
              <a:defRPr sz="2100">
                <a:solidFill>
                  <a:srgbClr val="000000"/>
                </a:solidFill>
              </a:defRPr>
            </a:pPr>
            <a:r>
              <a:t>afficheur géant à l'entrée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5625" t="17500" r="0" b="25277"/>
          <a:stretch>
            <a:fillRect/>
          </a:stretch>
        </p:blipFill>
        <p:spPr>
          <a:xfrm>
            <a:off x="16484600" y="2032000"/>
            <a:ext cx="5753100" cy="26162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177800" dir="2700000">
              <a:srgbClr val="000000">
                <a:alpha val="75000"/>
              </a:srgbClr>
            </a:outerShdw>
          </a:effectLst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6300" y="5359400"/>
            <a:ext cx="10771252" cy="414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935700" y="4965700"/>
            <a:ext cx="3784600" cy="37846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82000"/>
              </a:srgbClr>
            </a:outerShdw>
          </a:effectLst>
        </p:spPr>
      </p:pic>
      <p:pic>
        <p:nvPicPr>
          <p:cNvPr id="165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9500952">
            <a:off x="11131688" y="5055355"/>
            <a:ext cx="5893066" cy="76201"/>
          </a:xfrm>
          <a:prstGeom prst="rect">
            <a:avLst/>
          </a:prstGeom>
        </p:spPr>
      </p:pic>
      <p:pic>
        <p:nvPicPr>
          <p:cNvPr id="167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715">
            <a:off x="11655143" y="6697940"/>
            <a:ext cx="7279973" cy="76201"/>
          </a:xfrm>
          <a:prstGeom prst="rect">
            <a:avLst/>
          </a:prstGeom>
        </p:spPr>
      </p:pic>
      <p:pic>
        <p:nvPicPr>
          <p:cNvPr id="169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2437321">
            <a:off x="10972039" y="8720085"/>
            <a:ext cx="6235714" cy="76201"/>
          </a:xfrm>
          <a:prstGeom prst="rect">
            <a:avLst/>
          </a:prstGeom>
        </p:spPr>
      </p:pic>
      <p:sp>
        <p:nvSpPr>
          <p:cNvPr id="171" name="Oval"/>
          <p:cNvSpPr/>
          <p:nvPr/>
        </p:nvSpPr>
        <p:spPr>
          <a:xfrm>
            <a:off x="11430000" y="6413500"/>
            <a:ext cx="635000" cy="66040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2" name="01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6230600" y="8610600"/>
            <a:ext cx="3810000" cy="3810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241300" dir="27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épartitions des tâches"/>
          <p:cNvSpPr txBox="1"/>
          <p:nvPr>
            <p:ph type="title" idx="4294967295"/>
          </p:nvPr>
        </p:nvSpPr>
        <p:spPr>
          <a:xfrm>
            <a:off x="711200" y="5334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Répartitions des tâches</a:t>
            </a:r>
          </a:p>
        </p:txBody>
      </p:sp>
      <p:sp>
        <p:nvSpPr>
          <p:cNvPr id="178" name="Rectangle"/>
          <p:cNvSpPr/>
          <p:nvPr/>
        </p:nvSpPr>
        <p:spPr>
          <a:xfrm>
            <a:off x="1689100" y="2514600"/>
            <a:ext cx="3606800" cy="5359400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sx="100000" sy="100000" kx="0" ky="0" algn="b" rotWithShape="0" blurRad="127000" dist="3556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 sz="250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</a:p>
        </p:txBody>
      </p:sp>
      <p:sp>
        <p:nvSpPr>
          <p:cNvPr id="179" name="Rectangle"/>
          <p:cNvSpPr/>
          <p:nvPr/>
        </p:nvSpPr>
        <p:spPr>
          <a:xfrm flipH="1">
            <a:off x="7518400" y="2514600"/>
            <a:ext cx="3606800" cy="5359400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sx="100000" sy="100000" kx="0" ky="0" algn="b" rotWithShape="0" blurRad="127000" dist="381000" dir="270000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0" name="Rounded Rectangle"/>
          <p:cNvSpPr/>
          <p:nvPr/>
        </p:nvSpPr>
        <p:spPr>
          <a:xfrm>
            <a:off x="16891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</a:p>
        </p:txBody>
      </p:sp>
      <p:sp>
        <p:nvSpPr>
          <p:cNvPr id="181" name="Rounded Rectangle"/>
          <p:cNvSpPr/>
          <p:nvPr/>
        </p:nvSpPr>
        <p:spPr>
          <a:xfrm>
            <a:off x="7505700" y="8026400"/>
            <a:ext cx="3733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2" name="Rounded Rectangle"/>
          <p:cNvSpPr/>
          <p:nvPr/>
        </p:nvSpPr>
        <p:spPr>
          <a:xfrm>
            <a:off x="135128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3" name="Rounded Rectangle"/>
          <p:cNvSpPr/>
          <p:nvPr/>
        </p:nvSpPr>
        <p:spPr>
          <a:xfrm>
            <a:off x="191262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4" name="Rectangle"/>
          <p:cNvSpPr/>
          <p:nvPr/>
        </p:nvSpPr>
        <p:spPr>
          <a:xfrm flipH="1">
            <a:off x="13525500" y="2514600"/>
            <a:ext cx="3606800" cy="5219700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sx="100000" sy="100000" kx="0" ky="0" algn="b" rotWithShape="0" blurRad="127000" dist="355600" dir="270000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5" name="Rectangle"/>
          <p:cNvSpPr/>
          <p:nvPr/>
        </p:nvSpPr>
        <p:spPr>
          <a:xfrm flipH="1">
            <a:off x="19138900" y="2514600"/>
            <a:ext cx="3606800" cy="5219700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sx="100000" sy="100000" kx="0" ky="0" algn="b" rotWithShape="0" blurRad="127000" dist="381000" dir="270000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" name="Développement de pages web permettant aux…"/>
          <p:cNvSpPr txBox="1"/>
          <p:nvPr/>
        </p:nvSpPr>
        <p:spPr>
          <a:xfrm>
            <a:off x="7789544" y="3555999"/>
            <a:ext cx="3200401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b="1" sz="250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de pages web permettant aux </a:t>
            </a:r>
          </a:p>
          <a:p>
            <a:pPr defTabSz="825500">
              <a:defRPr b="1" sz="250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abonnés d’effectuer une réservation de leur place</a:t>
            </a:r>
          </a:p>
        </p:txBody>
      </p:sp>
      <p:sp>
        <p:nvSpPr>
          <p:cNvPr id="187" name="Développement de pages web permettant…"/>
          <p:cNvSpPr txBox="1"/>
          <p:nvPr/>
        </p:nvSpPr>
        <p:spPr>
          <a:xfrm>
            <a:off x="1858645" y="3035300"/>
            <a:ext cx="3276601" cy="48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b="1" sz="250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de pages web permettant </a:t>
            </a:r>
          </a:p>
          <a:p>
            <a:pPr defTabSz="825500">
              <a:defRPr b="1" sz="250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l’affichage en temps réel de l’état du parking et l’affichage des </a:t>
            </a:r>
          </a:p>
          <a:p>
            <a:pPr defTabSz="825500">
              <a:defRPr b="1" sz="250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statistiques de fréquentation du parking</a:t>
            </a:r>
          </a:p>
        </p:txBody>
      </p:sp>
      <p:sp>
        <p:nvSpPr>
          <p:cNvPr id="188" name="Développement d’une application de gestion…"/>
          <p:cNvSpPr txBox="1"/>
          <p:nvPr/>
        </p:nvSpPr>
        <p:spPr>
          <a:xfrm>
            <a:off x="13808558" y="3556000"/>
            <a:ext cx="3136901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b="1" sz="250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d’une application de gestion </a:t>
            </a:r>
          </a:p>
          <a:p>
            <a:pPr defTabSz="825500">
              <a:defRPr b="1" sz="250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des informations affichées sur l’écran géant</a:t>
            </a:r>
          </a:p>
        </p:txBody>
      </p:sp>
      <p:sp>
        <p:nvSpPr>
          <p:cNvPr id="189" name="Développement d’un simulateur de capteur de…"/>
          <p:cNvSpPr txBox="1"/>
          <p:nvPr/>
        </p:nvSpPr>
        <p:spPr>
          <a:xfrm>
            <a:off x="19562444" y="3555999"/>
            <a:ext cx="3001011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b="1" sz="250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d’un simulateur de capteur de </a:t>
            </a:r>
          </a:p>
          <a:p>
            <a:pPr defTabSz="825500">
              <a:defRPr b="1" sz="250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place de parking</a:t>
            </a:r>
          </a:p>
        </p:txBody>
      </p:sp>
      <p:sp>
        <p:nvSpPr>
          <p:cNvPr id="190" name="KARANUNAYAKE Dilshan"/>
          <p:cNvSpPr txBox="1"/>
          <p:nvPr/>
        </p:nvSpPr>
        <p:spPr>
          <a:xfrm>
            <a:off x="7695835" y="8153399"/>
            <a:ext cx="33655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pPr/>
            <a:r>
              <a:t>KARANUNAYAKE Dilshan</a:t>
            </a:r>
          </a:p>
        </p:txBody>
      </p:sp>
      <p:sp>
        <p:nvSpPr>
          <p:cNvPr id="191" name="BHAVSAR Aakash"/>
          <p:cNvSpPr txBox="1"/>
          <p:nvPr/>
        </p:nvSpPr>
        <p:spPr>
          <a:xfrm>
            <a:off x="2255790" y="8153399"/>
            <a:ext cx="23368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pPr/>
            <a:r>
              <a:t>BHAVSAR Aakash</a:t>
            </a:r>
          </a:p>
        </p:txBody>
      </p:sp>
      <p:sp>
        <p:nvSpPr>
          <p:cNvPr id="192" name="BHAVSAR Rashmi"/>
          <p:cNvSpPr txBox="1"/>
          <p:nvPr/>
        </p:nvSpPr>
        <p:spPr>
          <a:xfrm>
            <a:off x="19761200" y="8153399"/>
            <a:ext cx="23368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pPr/>
            <a:r>
              <a:t>BHAVSAR Rashmi</a:t>
            </a:r>
          </a:p>
        </p:txBody>
      </p:sp>
      <p:sp>
        <p:nvSpPr>
          <p:cNvPr id="193" name="CAILLARD…"/>
          <p:cNvSpPr txBox="1"/>
          <p:nvPr/>
        </p:nvSpPr>
        <p:spPr>
          <a:xfrm>
            <a:off x="14147800" y="8153399"/>
            <a:ext cx="23368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r>
              <a:t>CAILLARD</a:t>
            </a:r>
          </a:p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r>
              <a:t>Yoan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alphaModFix amt="44000"/>
            <a:extLst/>
          </a:blip>
          <a:stretch>
            <a:fillRect/>
          </a:stretch>
        </p:blipFill>
        <p:spPr>
          <a:xfrm>
            <a:off x="13881100" y="9575800"/>
            <a:ext cx="2997200" cy="299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3">
            <a:alphaModFix amt="49000"/>
            <a:extLst/>
          </a:blip>
          <a:stretch>
            <a:fillRect/>
          </a:stretch>
        </p:blipFill>
        <p:spPr>
          <a:xfrm>
            <a:off x="19367500" y="9486900"/>
            <a:ext cx="3162300" cy="316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alphaModFix amt="44000"/>
            <a:extLst/>
          </a:blip>
          <a:stretch>
            <a:fillRect/>
          </a:stretch>
        </p:blipFill>
        <p:spPr>
          <a:xfrm>
            <a:off x="7823200" y="9575800"/>
            <a:ext cx="2997200" cy="299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alphaModFix amt="44000"/>
            <a:extLst/>
          </a:blip>
          <a:stretch>
            <a:fillRect/>
          </a:stretch>
        </p:blipFill>
        <p:spPr>
          <a:xfrm>
            <a:off x="1854200" y="9486900"/>
            <a:ext cx="2997200" cy="29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01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D5D5D5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Matérielles"/>
          <p:cNvSpPr txBox="1"/>
          <p:nvPr>
            <p:ph type="title" idx="4294967295"/>
          </p:nvPr>
        </p:nvSpPr>
        <p:spPr>
          <a:xfrm>
            <a:off x="1054100" y="76200"/>
            <a:ext cx="8775700" cy="1433163"/>
          </a:xfrm>
          <a:prstGeom prst="rect">
            <a:avLst/>
          </a:prstGeom>
        </p:spPr>
        <p:txBody>
          <a:bodyPr/>
          <a:lstStyle/>
          <a:p>
            <a:pPr/>
            <a:r>
              <a:t>Matérielles</a:t>
            </a:r>
          </a:p>
        </p:txBody>
      </p:sp>
      <p:sp>
        <p:nvSpPr>
          <p:cNvPr id="201" name="01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4" name="Group"/>
          <p:cNvGrpSpPr/>
          <p:nvPr/>
        </p:nvGrpSpPr>
        <p:grpSpPr>
          <a:xfrm>
            <a:off x="38100" y="1803399"/>
            <a:ext cx="4114800" cy="3431755"/>
            <a:chOff x="0" y="0"/>
            <a:chExt cx="4114800" cy="3431753"/>
          </a:xfrm>
        </p:grpSpPr>
        <p:pic>
          <p:nvPicPr>
            <p:cNvPr id="20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47700" y="0"/>
              <a:ext cx="2819401" cy="28194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27000" dist="127000" dir="2700000">
                <a:srgbClr val="000000">
                  <a:alpha val="54000"/>
                </a:srgbClr>
              </a:outerShdw>
            </a:effectLst>
          </p:spPr>
        </p:pic>
        <p:sp>
          <p:nvSpPr>
            <p:cNvPr id="203" name="Title"/>
            <p:cNvSpPr/>
            <p:nvPr/>
          </p:nvSpPr>
          <p:spPr>
            <a:xfrm>
              <a:off x="0" y="29210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27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Serveur TCP/RF</a:t>
              </a:r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107950" y="5638799"/>
            <a:ext cx="4114800" cy="3292055"/>
            <a:chOff x="0" y="0"/>
            <a:chExt cx="4114800" cy="3292053"/>
          </a:xfrm>
        </p:grpSpPr>
        <p:pic>
          <p:nvPicPr>
            <p:cNvPr id="20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17550" y="0"/>
              <a:ext cx="2679701" cy="26797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27000" dist="127000" dir="2700000">
                <a:srgbClr val="000000">
                  <a:alpha val="54000"/>
                </a:srgbClr>
              </a:outerShdw>
            </a:effectLst>
          </p:spPr>
        </p:pic>
        <p:sp>
          <p:nvSpPr>
            <p:cNvPr id="206" name="Title"/>
            <p:cNvSpPr/>
            <p:nvPr/>
          </p:nvSpPr>
          <p:spPr>
            <a:xfrm>
              <a:off x="0" y="27813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27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Serveur Web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114300" y="9156699"/>
            <a:ext cx="4114800" cy="3304755"/>
            <a:chOff x="0" y="0"/>
            <a:chExt cx="4114800" cy="3304753"/>
          </a:xfrm>
        </p:grpSpPr>
        <p:pic>
          <p:nvPicPr>
            <p:cNvPr id="208" name="Image" descr="Image"/>
            <p:cNvPicPr>
              <a:picLocks noChangeAspect="1"/>
            </p:cNvPicPr>
            <p:nvPr/>
          </p:nvPicPr>
          <p:blipFill>
            <a:blip r:embed="rId3">
              <a:alphaModFix amt="46000"/>
              <a:extLst/>
            </a:blip>
            <a:stretch>
              <a:fillRect/>
            </a:stretch>
          </p:blipFill>
          <p:spPr>
            <a:xfrm>
              <a:off x="711200" y="0"/>
              <a:ext cx="2692401" cy="26924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27000" dist="76200" dir="2700000">
                <a:srgbClr val="000000">
                  <a:alpha val="75000"/>
                </a:srgbClr>
              </a:outerShdw>
            </a:effectLst>
          </p:spPr>
        </p:pic>
        <p:sp>
          <p:nvSpPr>
            <p:cNvPr id="209" name="Title"/>
            <p:cNvSpPr/>
            <p:nvPr/>
          </p:nvSpPr>
          <p:spPr>
            <a:xfrm>
              <a:off x="0" y="27940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27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PC</a:t>
              </a:r>
            </a:p>
          </p:txBody>
        </p:sp>
      </p:grpSp>
      <p:pic>
        <p:nvPicPr>
          <p:cNvPr id="21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2600" y="7378700"/>
            <a:ext cx="2916420" cy="17272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4" name="Group"/>
          <p:cNvGrpSpPr/>
          <p:nvPr/>
        </p:nvGrpSpPr>
        <p:grpSpPr>
          <a:xfrm>
            <a:off x="4184650" y="8305800"/>
            <a:ext cx="4114800" cy="1882354"/>
            <a:chOff x="0" y="0"/>
            <a:chExt cx="4114800" cy="1882353"/>
          </a:xfrm>
        </p:grpSpPr>
        <p:pic>
          <p:nvPicPr>
            <p:cNvPr id="212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6464" t="9259" r="9490" b="29012"/>
            <a:stretch>
              <a:fillRect/>
            </a:stretch>
          </p:blipFill>
          <p:spPr>
            <a:xfrm>
              <a:off x="654050" y="0"/>
              <a:ext cx="28067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Title"/>
            <p:cNvSpPr/>
            <p:nvPr/>
          </p:nvSpPr>
          <p:spPr>
            <a:xfrm>
              <a:off x="0" y="13716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27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Afficheurs 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4376298" y="3606800"/>
            <a:ext cx="4114801" cy="3215854"/>
            <a:chOff x="0" y="0"/>
            <a:chExt cx="4114800" cy="3215853"/>
          </a:xfrm>
        </p:grpSpPr>
        <p:pic>
          <p:nvPicPr>
            <p:cNvPr id="215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41801" y="0"/>
              <a:ext cx="2631198" cy="2603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Title"/>
            <p:cNvSpPr/>
            <p:nvPr/>
          </p:nvSpPr>
          <p:spPr>
            <a:xfrm>
              <a:off x="0" y="27051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27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Capteurs SP3+</a:t>
              </a:r>
            </a:p>
          </p:txBody>
        </p:sp>
      </p:grpSp>
      <p:sp>
        <p:nvSpPr>
          <p:cNvPr id="218" name="Logiciels"/>
          <p:cNvSpPr txBox="1"/>
          <p:nvPr/>
        </p:nvSpPr>
        <p:spPr>
          <a:xfrm>
            <a:off x="12065000" y="76200"/>
            <a:ext cx="87757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Logiciels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0" t="0" r="0" b="26500"/>
          <a:stretch>
            <a:fillRect/>
          </a:stretch>
        </p:blipFill>
        <p:spPr>
          <a:xfrm>
            <a:off x="12153900" y="1703825"/>
            <a:ext cx="4159648" cy="292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734800" y="3327400"/>
            <a:ext cx="1600200" cy="165127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31700" y="5270500"/>
            <a:ext cx="4128145" cy="317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34800" y="7480300"/>
            <a:ext cx="1631518" cy="15113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065000" y="9474200"/>
            <a:ext cx="4474357" cy="3124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734800" y="11485622"/>
            <a:ext cx="1600200" cy="151917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5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9380200" y="1701800"/>
            <a:ext cx="2921000" cy="29210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26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8389600" y="10020300"/>
            <a:ext cx="4910667" cy="25781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9253200" y="5638800"/>
            <a:ext cx="3175000" cy="31750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iagramme de cas d'utilisation"/>
          <p:cNvSpPr txBox="1"/>
          <p:nvPr>
            <p:ph type="title" idx="4294967295"/>
          </p:nvPr>
        </p:nvSpPr>
        <p:spPr>
          <a:xfrm>
            <a:off x="406400" y="330200"/>
            <a:ext cx="14605000" cy="1435100"/>
          </a:xfrm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Diagramme de cas d'utilisation</a:t>
            </a:r>
          </a:p>
        </p:txBody>
      </p:sp>
      <p:grpSp>
        <p:nvGrpSpPr>
          <p:cNvPr id="232" name="Group"/>
          <p:cNvGrpSpPr/>
          <p:nvPr/>
        </p:nvGrpSpPr>
        <p:grpSpPr>
          <a:xfrm>
            <a:off x="6115049" y="3371849"/>
            <a:ext cx="3048002" cy="1897634"/>
            <a:chOff x="0" y="0"/>
            <a:chExt cx="3048000" cy="1897632"/>
          </a:xfrm>
        </p:grpSpPr>
        <p:pic>
          <p:nvPicPr>
            <p:cNvPr id="23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sp>
          <p:nvSpPr>
            <p:cNvPr id="231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sp>
        <p:nvSpPr>
          <p:cNvPr id="233" name="Récupération données"/>
          <p:cNvSpPr/>
          <p:nvPr/>
        </p:nvSpPr>
        <p:spPr>
          <a:xfrm>
            <a:off x="9448800" y="2209800"/>
            <a:ext cx="2133600" cy="533400"/>
          </a:xfrm>
          <a:prstGeom prst="roundRect">
            <a:avLst>
              <a:gd name="adj" fmla="val 35714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Récupération données</a:t>
            </a:r>
          </a:p>
        </p:txBody>
      </p:sp>
      <p:sp>
        <p:nvSpPr>
          <p:cNvPr id="234" name="Afficher état parking"/>
          <p:cNvSpPr/>
          <p:nvPr/>
        </p:nvSpPr>
        <p:spPr>
          <a:xfrm>
            <a:off x="9448800" y="283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Afficher état parking</a:t>
            </a:r>
          </a:p>
        </p:txBody>
      </p:sp>
      <p:sp>
        <p:nvSpPr>
          <p:cNvPr id="235" name="Actualiser parking"/>
          <p:cNvSpPr/>
          <p:nvPr/>
        </p:nvSpPr>
        <p:spPr>
          <a:xfrm>
            <a:off x="9448800" y="38100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Actualiser parking</a:t>
            </a:r>
          </a:p>
        </p:txBody>
      </p:sp>
      <p:sp>
        <p:nvSpPr>
          <p:cNvPr id="236" name="Authentification"/>
          <p:cNvSpPr/>
          <p:nvPr/>
        </p:nvSpPr>
        <p:spPr>
          <a:xfrm>
            <a:off x="9448800" y="44069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Authentification</a:t>
            </a:r>
          </a:p>
        </p:txBody>
      </p:sp>
      <p:sp>
        <p:nvSpPr>
          <p:cNvPr id="237" name="Gérer réservation"/>
          <p:cNvSpPr/>
          <p:nvPr/>
        </p:nvSpPr>
        <p:spPr>
          <a:xfrm>
            <a:off x="9448800" y="56007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Gérer réservation</a:t>
            </a:r>
          </a:p>
        </p:txBody>
      </p:sp>
      <p:sp>
        <p:nvSpPr>
          <p:cNvPr id="238" name="Gérer place"/>
          <p:cNvSpPr/>
          <p:nvPr/>
        </p:nvSpPr>
        <p:spPr>
          <a:xfrm>
            <a:off x="9448800" y="50038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Gérer place</a:t>
            </a:r>
          </a:p>
        </p:txBody>
      </p:sp>
      <p:sp>
        <p:nvSpPr>
          <p:cNvPr id="239" name="Sauvegarder parking"/>
          <p:cNvSpPr/>
          <p:nvPr/>
        </p:nvSpPr>
        <p:spPr>
          <a:xfrm>
            <a:off x="12687300" y="283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>
              <a:hueOff val="-152895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Sauvegarder parking</a:t>
            </a:r>
          </a:p>
        </p:txBody>
      </p:sp>
      <p:grpSp>
        <p:nvGrpSpPr>
          <p:cNvPr id="242" name="Group"/>
          <p:cNvGrpSpPr/>
          <p:nvPr/>
        </p:nvGrpSpPr>
        <p:grpSpPr>
          <a:xfrm>
            <a:off x="6127749" y="6781799"/>
            <a:ext cx="3048002" cy="1897634"/>
            <a:chOff x="0" y="0"/>
            <a:chExt cx="3048000" cy="1897632"/>
          </a:xfrm>
        </p:grpSpPr>
        <p:pic>
          <p:nvPicPr>
            <p:cNvPr id="24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sp>
          <p:nvSpPr>
            <p:cNvPr id="241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Admin</a:t>
              </a:r>
            </a:p>
          </p:txBody>
        </p:sp>
      </p:grpSp>
      <p:sp>
        <p:nvSpPr>
          <p:cNvPr id="243" name="Gérer parking"/>
          <p:cNvSpPr/>
          <p:nvPr/>
        </p:nvSpPr>
        <p:spPr>
          <a:xfrm>
            <a:off x="9448800" y="67564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Gérer parking</a:t>
            </a:r>
          </a:p>
        </p:txBody>
      </p:sp>
      <p:sp>
        <p:nvSpPr>
          <p:cNvPr id="244" name="Gérer tarif et paiement"/>
          <p:cNvSpPr/>
          <p:nvPr/>
        </p:nvSpPr>
        <p:spPr>
          <a:xfrm>
            <a:off x="9448800" y="73406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Gérer tarif et paiement</a:t>
            </a:r>
          </a:p>
        </p:txBody>
      </p:sp>
      <p:sp>
        <p:nvSpPr>
          <p:cNvPr id="245" name="Consulter historique"/>
          <p:cNvSpPr/>
          <p:nvPr/>
        </p:nvSpPr>
        <p:spPr>
          <a:xfrm>
            <a:off x="9448800" y="791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Consulter historique</a:t>
            </a:r>
          </a:p>
        </p:txBody>
      </p:sp>
      <p:sp>
        <p:nvSpPr>
          <p:cNvPr id="246" name="Récupérer données"/>
          <p:cNvSpPr/>
          <p:nvPr/>
        </p:nvSpPr>
        <p:spPr>
          <a:xfrm>
            <a:off x="12687300" y="791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Récupérer données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6076949" y="10452099"/>
            <a:ext cx="3048002" cy="1897634"/>
            <a:chOff x="0" y="0"/>
            <a:chExt cx="3048000" cy="1897632"/>
          </a:xfrm>
        </p:grpSpPr>
        <p:pic>
          <p:nvPicPr>
            <p:cNvPr id="24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sp>
          <p:nvSpPr>
            <p:cNvPr id="248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sp>
        <p:nvSpPr>
          <p:cNvPr id="250" name="Afficher contenu playlist"/>
          <p:cNvSpPr/>
          <p:nvPr/>
        </p:nvSpPr>
        <p:spPr>
          <a:xfrm>
            <a:off x="9448800" y="95250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Afficher contenu playlist</a:t>
            </a:r>
          </a:p>
        </p:txBody>
      </p:sp>
      <p:sp>
        <p:nvSpPr>
          <p:cNvPr id="251" name="Envoyer image"/>
          <p:cNvSpPr/>
          <p:nvPr/>
        </p:nvSpPr>
        <p:spPr>
          <a:xfrm>
            <a:off x="9448800" y="101219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Envoyer image</a:t>
            </a:r>
          </a:p>
        </p:txBody>
      </p:sp>
      <p:sp>
        <p:nvSpPr>
          <p:cNvPr id="252" name="Convertir TCP/RS"/>
          <p:cNvSpPr/>
          <p:nvPr/>
        </p:nvSpPr>
        <p:spPr>
          <a:xfrm>
            <a:off x="9448800" y="106934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Convertir TCP/RS</a:t>
            </a:r>
          </a:p>
        </p:txBody>
      </p:sp>
      <p:sp>
        <p:nvSpPr>
          <p:cNvPr id="253" name="Simuler"/>
          <p:cNvSpPr/>
          <p:nvPr/>
        </p:nvSpPr>
        <p:spPr>
          <a:xfrm>
            <a:off x="9448800" y="112776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Simuler</a:t>
            </a:r>
          </a:p>
        </p:txBody>
      </p:sp>
      <p:sp>
        <p:nvSpPr>
          <p:cNvPr id="254" name="Création d'une application graphique"/>
          <p:cNvSpPr/>
          <p:nvPr/>
        </p:nvSpPr>
        <p:spPr>
          <a:xfrm>
            <a:off x="9448800" y="11849100"/>
            <a:ext cx="2133600" cy="609600"/>
          </a:xfrm>
          <a:prstGeom prst="roundRect">
            <a:avLst>
              <a:gd name="adj" fmla="val 3125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Création d'une application graphique</a:t>
            </a:r>
          </a:p>
        </p:txBody>
      </p:sp>
      <p:grpSp>
        <p:nvGrpSpPr>
          <p:cNvPr id="257" name="Group"/>
          <p:cNvGrpSpPr/>
          <p:nvPr/>
        </p:nvGrpSpPr>
        <p:grpSpPr>
          <a:xfrm>
            <a:off x="16548218" y="8153399"/>
            <a:ext cx="3352801" cy="1901089"/>
            <a:chOff x="0" y="0"/>
            <a:chExt cx="3352800" cy="1901087"/>
          </a:xfrm>
        </p:grpSpPr>
        <p:sp>
          <p:nvSpPr>
            <p:cNvPr id="255" name="Television"/>
            <p:cNvSpPr/>
            <p:nvPr/>
          </p:nvSpPr>
          <p:spPr>
            <a:xfrm>
              <a:off x="558681" y="0"/>
              <a:ext cx="2235438" cy="1363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675" y="1107"/>
                  </a:moveTo>
                  <a:lnTo>
                    <a:pt x="20920" y="1107"/>
                  </a:lnTo>
                  <a:lnTo>
                    <a:pt x="20920" y="19403"/>
                  </a:lnTo>
                  <a:lnTo>
                    <a:pt x="675" y="19403"/>
                  </a:lnTo>
                  <a:lnTo>
                    <a:pt x="675" y="1107"/>
                  </a:lnTo>
                  <a:close/>
                  <a:moveTo>
                    <a:pt x="945" y="1558"/>
                  </a:moveTo>
                  <a:lnTo>
                    <a:pt x="945" y="18952"/>
                  </a:lnTo>
                  <a:lnTo>
                    <a:pt x="20645" y="18952"/>
                  </a:lnTo>
                  <a:lnTo>
                    <a:pt x="20645" y="1558"/>
                  </a:lnTo>
                  <a:lnTo>
                    <a:pt x="945" y="1558"/>
                  </a:lnTo>
                  <a:close/>
                  <a:moveTo>
                    <a:pt x="19683" y="20211"/>
                  </a:moveTo>
                  <a:cubicBezTo>
                    <a:pt x="19791" y="20211"/>
                    <a:pt x="19877" y="20352"/>
                    <a:pt x="19877" y="20529"/>
                  </a:cubicBezTo>
                  <a:cubicBezTo>
                    <a:pt x="19877" y="20706"/>
                    <a:pt x="19791" y="20847"/>
                    <a:pt x="19683" y="20847"/>
                  </a:cubicBezTo>
                  <a:cubicBezTo>
                    <a:pt x="19575" y="20847"/>
                    <a:pt x="19489" y="20706"/>
                    <a:pt x="19489" y="20529"/>
                  </a:cubicBezTo>
                  <a:cubicBezTo>
                    <a:pt x="19489" y="20352"/>
                    <a:pt x="19575" y="20211"/>
                    <a:pt x="19683" y="20211"/>
                  </a:cubicBezTo>
                  <a:close/>
                  <a:moveTo>
                    <a:pt x="20412" y="20211"/>
                  </a:moveTo>
                  <a:cubicBezTo>
                    <a:pt x="20520" y="20211"/>
                    <a:pt x="20606" y="20352"/>
                    <a:pt x="20606" y="20529"/>
                  </a:cubicBezTo>
                  <a:cubicBezTo>
                    <a:pt x="20606" y="20706"/>
                    <a:pt x="20520" y="20847"/>
                    <a:pt x="20412" y="20847"/>
                  </a:cubicBezTo>
                  <a:cubicBezTo>
                    <a:pt x="20304" y="20847"/>
                    <a:pt x="20218" y="20706"/>
                    <a:pt x="20218" y="20529"/>
                  </a:cubicBezTo>
                  <a:cubicBezTo>
                    <a:pt x="20218" y="20352"/>
                    <a:pt x="20304" y="20211"/>
                    <a:pt x="20412" y="20211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6" name="Title"/>
            <p:cNvSpPr/>
            <p:nvPr/>
          </p:nvSpPr>
          <p:spPr>
            <a:xfrm>
              <a:off x="0" y="1464692"/>
              <a:ext cx="3352801" cy="436396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Écran Géant</a:t>
              </a: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16783049" y="10769599"/>
            <a:ext cx="3048002" cy="1897634"/>
            <a:chOff x="0" y="0"/>
            <a:chExt cx="3048000" cy="1897632"/>
          </a:xfrm>
        </p:grpSpPr>
        <p:pic>
          <p:nvPicPr>
            <p:cNvPr id="25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sp>
          <p:nvSpPr>
            <p:cNvPr id="259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Capteur</a:t>
              </a:r>
            </a:p>
          </p:txBody>
        </p:sp>
      </p:grpSp>
      <p:sp>
        <p:nvSpPr>
          <p:cNvPr id="261" name="Line"/>
          <p:cNvSpPr/>
          <p:nvPr/>
        </p:nvSpPr>
        <p:spPr>
          <a:xfrm>
            <a:off x="8065338" y="4318000"/>
            <a:ext cx="255183" cy="65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2" name="Line"/>
          <p:cNvSpPr/>
          <p:nvPr/>
        </p:nvSpPr>
        <p:spPr>
          <a:xfrm flipH="1" flipV="1">
            <a:off x="8297555" y="2488637"/>
            <a:ext cx="1302" cy="33655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3" name="Line"/>
          <p:cNvSpPr/>
          <p:nvPr/>
        </p:nvSpPr>
        <p:spPr>
          <a:xfrm>
            <a:off x="8293142" y="2498603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" name="Line"/>
          <p:cNvSpPr/>
          <p:nvPr/>
        </p:nvSpPr>
        <p:spPr>
          <a:xfrm>
            <a:off x="8280403" y="30713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" name="Line"/>
          <p:cNvSpPr/>
          <p:nvPr/>
        </p:nvSpPr>
        <p:spPr>
          <a:xfrm>
            <a:off x="8293103" y="40746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" name="Line"/>
          <p:cNvSpPr/>
          <p:nvPr/>
        </p:nvSpPr>
        <p:spPr>
          <a:xfrm>
            <a:off x="8305803" y="46588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7" name="Line"/>
          <p:cNvSpPr/>
          <p:nvPr/>
        </p:nvSpPr>
        <p:spPr>
          <a:xfrm>
            <a:off x="8293103" y="52557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8" name="Line"/>
          <p:cNvSpPr/>
          <p:nvPr/>
        </p:nvSpPr>
        <p:spPr>
          <a:xfrm>
            <a:off x="8280403" y="5878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" name="Line"/>
          <p:cNvSpPr/>
          <p:nvPr/>
        </p:nvSpPr>
        <p:spPr>
          <a:xfrm>
            <a:off x="11582403" y="3045958"/>
            <a:ext cx="1130294" cy="39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0" name="Line"/>
          <p:cNvSpPr/>
          <p:nvPr/>
        </p:nvSpPr>
        <p:spPr>
          <a:xfrm>
            <a:off x="8064542" y="7591303"/>
            <a:ext cx="255183" cy="65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" name="Line"/>
          <p:cNvSpPr/>
          <p:nvPr/>
        </p:nvSpPr>
        <p:spPr>
          <a:xfrm flipV="1">
            <a:off x="8302596" y="7029462"/>
            <a:ext cx="4686" cy="11481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2" name="Line"/>
          <p:cNvSpPr/>
          <p:nvPr/>
        </p:nvSpPr>
        <p:spPr>
          <a:xfrm>
            <a:off x="8280403" y="7021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3" name="Line"/>
          <p:cNvSpPr/>
          <p:nvPr/>
        </p:nvSpPr>
        <p:spPr>
          <a:xfrm>
            <a:off x="8293103" y="75925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4" name="Line"/>
          <p:cNvSpPr/>
          <p:nvPr/>
        </p:nvSpPr>
        <p:spPr>
          <a:xfrm>
            <a:off x="8280403" y="8164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5" name="Line"/>
          <p:cNvSpPr/>
          <p:nvPr/>
        </p:nvSpPr>
        <p:spPr>
          <a:xfrm flipV="1">
            <a:off x="11569703" y="8142421"/>
            <a:ext cx="1130266" cy="89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6" name="Line"/>
          <p:cNvSpPr/>
          <p:nvPr/>
        </p:nvSpPr>
        <p:spPr>
          <a:xfrm flipV="1">
            <a:off x="14820918" y="8160783"/>
            <a:ext cx="1562277" cy="97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7" name="Line"/>
          <p:cNvSpPr/>
          <p:nvPr/>
        </p:nvSpPr>
        <p:spPr>
          <a:xfrm flipH="1" flipV="1">
            <a:off x="16375245" y="8138101"/>
            <a:ext cx="8217" cy="226515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8" name="Line"/>
          <p:cNvSpPr/>
          <p:nvPr/>
        </p:nvSpPr>
        <p:spPr>
          <a:xfrm flipV="1">
            <a:off x="16383017" y="8842503"/>
            <a:ext cx="724011" cy="11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9" name="Line"/>
          <p:cNvSpPr/>
          <p:nvPr/>
        </p:nvSpPr>
        <p:spPr>
          <a:xfrm>
            <a:off x="11582203" y="10376483"/>
            <a:ext cx="4787968" cy="19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0" name="Line"/>
          <p:cNvSpPr/>
          <p:nvPr/>
        </p:nvSpPr>
        <p:spPr>
          <a:xfrm>
            <a:off x="11607800" y="11517927"/>
            <a:ext cx="6222977" cy="173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8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592998">
            <a:off x="571514" y="6417371"/>
            <a:ext cx="1079501" cy="76201"/>
          </a:xfrm>
          <a:prstGeom prst="rect">
            <a:avLst/>
          </a:prstGeom>
        </p:spPr>
      </p:pic>
      <p:pic>
        <p:nvPicPr>
          <p:cNvPr id="28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592998">
            <a:off x="571499" y="6718299"/>
            <a:ext cx="1079502" cy="76201"/>
          </a:xfrm>
          <a:prstGeom prst="rect">
            <a:avLst/>
          </a:prstGeom>
        </p:spPr>
      </p:pic>
      <p:pic>
        <p:nvPicPr>
          <p:cNvPr id="285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592998">
            <a:off x="571499" y="7010399"/>
            <a:ext cx="1079502" cy="76201"/>
          </a:xfrm>
          <a:prstGeom prst="rect">
            <a:avLst/>
          </a:prstGeom>
        </p:spPr>
      </p:pic>
      <p:pic>
        <p:nvPicPr>
          <p:cNvPr id="287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1592998">
            <a:off x="571499" y="7302499"/>
            <a:ext cx="1079502" cy="76201"/>
          </a:xfrm>
          <a:prstGeom prst="rect">
            <a:avLst/>
          </a:prstGeom>
        </p:spPr>
      </p:pic>
      <p:sp>
        <p:nvSpPr>
          <p:cNvPr id="289" name="Aakash"/>
          <p:cNvSpPr txBox="1"/>
          <p:nvPr/>
        </p:nvSpPr>
        <p:spPr>
          <a:xfrm>
            <a:off x="1766061" y="6283097"/>
            <a:ext cx="1955801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Aakash</a:t>
            </a:r>
          </a:p>
        </p:txBody>
      </p:sp>
      <p:sp>
        <p:nvSpPr>
          <p:cNvPr id="290" name="Dilshan"/>
          <p:cNvSpPr txBox="1"/>
          <p:nvPr/>
        </p:nvSpPr>
        <p:spPr>
          <a:xfrm>
            <a:off x="1765300" y="65878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Dilshan</a:t>
            </a:r>
          </a:p>
        </p:txBody>
      </p:sp>
      <p:sp>
        <p:nvSpPr>
          <p:cNvPr id="291" name="Yoan"/>
          <p:cNvSpPr txBox="1"/>
          <p:nvPr/>
        </p:nvSpPr>
        <p:spPr>
          <a:xfrm>
            <a:off x="1765300" y="69053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Yoan</a:t>
            </a:r>
          </a:p>
        </p:txBody>
      </p:sp>
      <p:sp>
        <p:nvSpPr>
          <p:cNvPr id="292" name="Rashmi"/>
          <p:cNvSpPr txBox="1"/>
          <p:nvPr/>
        </p:nvSpPr>
        <p:spPr>
          <a:xfrm>
            <a:off x="1765300" y="71847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Rashmi</a:t>
            </a:r>
          </a:p>
        </p:txBody>
      </p:sp>
      <p:sp>
        <p:nvSpPr>
          <p:cNvPr id="293" name="Line"/>
          <p:cNvSpPr/>
          <p:nvPr/>
        </p:nvSpPr>
        <p:spPr>
          <a:xfrm>
            <a:off x="8280403" y="10958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4" name="Line"/>
          <p:cNvSpPr/>
          <p:nvPr/>
        </p:nvSpPr>
        <p:spPr>
          <a:xfrm>
            <a:off x="8293103" y="115295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" name="Line"/>
          <p:cNvSpPr/>
          <p:nvPr/>
        </p:nvSpPr>
        <p:spPr>
          <a:xfrm>
            <a:off x="8280403" y="12101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" name="Line"/>
          <p:cNvSpPr/>
          <p:nvPr/>
        </p:nvSpPr>
        <p:spPr>
          <a:xfrm>
            <a:off x="8293103" y="103865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" name="Line"/>
          <p:cNvSpPr/>
          <p:nvPr/>
        </p:nvSpPr>
        <p:spPr>
          <a:xfrm>
            <a:off x="8280403" y="97515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" name="Line"/>
          <p:cNvSpPr/>
          <p:nvPr/>
        </p:nvSpPr>
        <p:spPr>
          <a:xfrm flipV="1">
            <a:off x="8272939" y="9751001"/>
            <a:ext cx="25107" cy="23678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" name="Line"/>
          <p:cNvSpPr/>
          <p:nvPr/>
        </p:nvSpPr>
        <p:spPr>
          <a:xfrm>
            <a:off x="8001042" y="11198103"/>
            <a:ext cx="255183" cy="65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Diagramme de déploiement"/>
          <p:cNvSpPr txBox="1"/>
          <p:nvPr>
            <p:ph type="title" idx="4294967295"/>
          </p:nvPr>
        </p:nvSpPr>
        <p:spPr>
          <a:xfrm>
            <a:off x="762000" y="495300"/>
            <a:ext cx="12852400" cy="1435100"/>
          </a:xfrm>
          <a:prstGeom prst="rect">
            <a:avLst/>
          </a:prstGeom>
        </p:spPr>
        <p:txBody>
          <a:bodyPr/>
          <a:lstStyle>
            <a:lvl1pPr defTabSz="2243271">
              <a:defRPr spc="-156" sz="7820"/>
            </a:lvl1pPr>
          </a:lstStyle>
          <a:p>
            <a:pPr/>
            <a:r>
              <a:t>Diagramme de déploiement</a:t>
            </a:r>
          </a:p>
        </p:txBody>
      </p:sp>
      <p:sp>
        <p:nvSpPr>
          <p:cNvPr id="302" name="PC"/>
          <p:cNvSpPr/>
          <p:nvPr/>
        </p:nvSpPr>
        <p:spPr>
          <a:xfrm>
            <a:off x="4292600" y="6248400"/>
            <a:ext cx="1905000" cy="24130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PC</a:t>
            </a:r>
          </a:p>
          <a:p>
            <a:pPr defTabSz="825500">
              <a:defRPr b="1" sz="3600">
                <a:solidFill>
                  <a:srgbClr val="000000"/>
                </a:solidFill>
              </a:defRPr>
            </a:pPr>
          </a:p>
          <a:p>
            <a:pPr defTabSz="825500">
              <a:defRPr b="1" sz="3600">
                <a:solidFill>
                  <a:srgbClr val="000000"/>
                </a:solidFill>
              </a:defRPr>
            </a:pPr>
          </a:p>
        </p:txBody>
      </p:sp>
      <p:sp>
        <p:nvSpPr>
          <p:cNvPr id="303" name="01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Serveur TCP/RF"/>
          <p:cNvSpPr/>
          <p:nvPr/>
        </p:nvSpPr>
        <p:spPr>
          <a:xfrm>
            <a:off x="8483600" y="6248400"/>
            <a:ext cx="1905000" cy="24130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Serveur TCP/RF</a:t>
            </a:r>
          </a:p>
          <a:p>
            <a:pPr algn="l" defTabSz="825500">
              <a:defRPr b="1" sz="3000">
                <a:solidFill>
                  <a:srgbClr val="000000"/>
                </a:solidFill>
              </a:defRPr>
            </a:pPr>
          </a:p>
          <a:p>
            <a:pPr algn="l" defTabSz="825500">
              <a:defRPr b="1" sz="3000">
                <a:solidFill>
                  <a:srgbClr val="000000"/>
                </a:solidFill>
              </a:defRPr>
            </a:pPr>
          </a:p>
        </p:txBody>
      </p:sp>
      <p:sp>
        <p:nvSpPr>
          <p:cNvPr id="305" name="Écran Géant"/>
          <p:cNvSpPr/>
          <p:nvPr/>
        </p:nvSpPr>
        <p:spPr>
          <a:xfrm>
            <a:off x="17551400" y="2603500"/>
            <a:ext cx="2260600" cy="19431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Écran Géant</a:t>
            </a:r>
          </a:p>
          <a:p>
            <a:pPr defTabSz="825500">
              <a:defRPr b="1">
                <a:solidFill>
                  <a:srgbClr val="000000"/>
                </a:solidFill>
              </a:defRPr>
            </a:pPr>
          </a:p>
          <a:p>
            <a:pPr defTabSz="825500">
              <a:defRPr b="1">
                <a:solidFill>
                  <a:srgbClr val="000000"/>
                </a:solidFill>
              </a:defRPr>
            </a:pPr>
          </a:p>
        </p:txBody>
      </p:sp>
      <p:sp>
        <p:nvSpPr>
          <p:cNvPr id="306" name="Capteurs"/>
          <p:cNvSpPr/>
          <p:nvPr/>
        </p:nvSpPr>
        <p:spPr>
          <a:xfrm>
            <a:off x="17551400" y="8051800"/>
            <a:ext cx="2260600" cy="20574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Capteurs</a:t>
            </a:r>
          </a:p>
          <a:p>
            <a:pPr defTabSz="825500">
              <a:defRPr b="1">
                <a:solidFill>
                  <a:srgbClr val="000000"/>
                </a:solidFill>
              </a:defRPr>
            </a:pPr>
          </a:p>
          <a:p>
            <a:pPr defTabSz="825500">
              <a:defRPr b="1">
                <a:solidFill>
                  <a:srgbClr val="000000"/>
                </a:solidFill>
              </a:defRPr>
            </a:pPr>
          </a:p>
          <a:p>
            <a:pPr defTabSz="825500">
              <a:defRPr b="1">
                <a:solidFill>
                  <a:srgbClr val="000000"/>
                </a:solidFill>
              </a:defRPr>
            </a:pPr>
          </a:p>
        </p:txBody>
      </p:sp>
      <p:sp>
        <p:nvSpPr>
          <p:cNvPr id="307" name="Engine"/>
          <p:cNvSpPr/>
          <p:nvPr/>
        </p:nvSpPr>
        <p:spPr>
          <a:xfrm>
            <a:off x="8636000" y="7543800"/>
            <a:ext cx="1600200" cy="977900"/>
          </a:xfrm>
          <a:prstGeom prst="rect">
            <a:avLst/>
          </a:prstGeom>
          <a:solidFill>
            <a:srgbClr val="9A9A9A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Engine</a:t>
            </a:r>
          </a:p>
        </p:txBody>
      </p:sp>
      <p:sp>
        <p:nvSpPr>
          <p:cNvPr id="308" name="Serveur BDD"/>
          <p:cNvSpPr/>
          <p:nvPr/>
        </p:nvSpPr>
        <p:spPr>
          <a:xfrm>
            <a:off x="12573000" y="6248400"/>
            <a:ext cx="1905000" cy="24130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Serveur BDD</a:t>
            </a:r>
          </a:p>
          <a:p>
            <a:pPr algn="l" defTabSz="825500">
              <a:defRPr b="1" sz="3000">
                <a:solidFill>
                  <a:srgbClr val="000000"/>
                </a:solidFill>
              </a:defRPr>
            </a:pPr>
          </a:p>
          <a:p>
            <a:pPr algn="l" defTabSz="825500">
              <a:defRPr b="1" sz="3000">
                <a:solidFill>
                  <a:srgbClr val="000000"/>
                </a:solidFill>
              </a:defRPr>
            </a:pPr>
          </a:p>
        </p:txBody>
      </p:sp>
      <p:sp>
        <p:nvSpPr>
          <p:cNvPr id="309" name="Line"/>
          <p:cNvSpPr/>
          <p:nvPr/>
        </p:nvSpPr>
        <p:spPr>
          <a:xfrm flipV="1">
            <a:off x="6414333" y="7502044"/>
            <a:ext cx="2070082" cy="1497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0" name="Line"/>
          <p:cNvSpPr/>
          <p:nvPr/>
        </p:nvSpPr>
        <p:spPr>
          <a:xfrm flipV="1">
            <a:off x="10362682" y="7524311"/>
            <a:ext cx="2223010" cy="123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1" name="Line"/>
          <p:cNvSpPr/>
          <p:nvPr/>
        </p:nvSpPr>
        <p:spPr>
          <a:xfrm flipV="1">
            <a:off x="14503428" y="7510998"/>
            <a:ext cx="825500" cy="9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" name="Line"/>
          <p:cNvSpPr/>
          <p:nvPr/>
        </p:nvSpPr>
        <p:spPr>
          <a:xfrm flipH="1">
            <a:off x="15332576" y="3701407"/>
            <a:ext cx="17027" cy="551534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3" name="Line"/>
          <p:cNvSpPr/>
          <p:nvPr/>
        </p:nvSpPr>
        <p:spPr>
          <a:xfrm>
            <a:off x="15341627" y="3689036"/>
            <a:ext cx="2209801" cy="4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" name="Line"/>
          <p:cNvSpPr/>
          <p:nvPr/>
        </p:nvSpPr>
        <p:spPr>
          <a:xfrm flipV="1">
            <a:off x="15340379" y="9194832"/>
            <a:ext cx="2222520" cy="86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5" name="UDP"/>
          <p:cNvSpPr txBox="1"/>
          <p:nvPr/>
        </p:nvSpPr>
        <p:spPr>
          <a:xfrm>
            <a:off x="11056150" y="6977089"/>
            <a:ext cx="823900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b="1" sz="2600">
                <a:solidFill>
                  <a:srgbClr val="C632FD"/>
                </a:solidFill>
              </a:defRPr>
            </a:lvl1pPr>
          </a:lstStyle>
          <a:p>
            <a:pPr/>
            <a:r>
              <a:t>UDP</a:t>
            </a:r>
          </a:p>
        </p:txBody>
      </p:sp>
      <p:sp>
        <p:nvSpPr>
          <p:cNvPr id="316" name="HTTP"/>
          <p:cNvSpPr txBox="1"/>
          <p:nvPr/>
        </p:nvSpPr>
        <p:spPr>
          <a:xfrm>
            <a:off x="15955136" y="3065489"/>
            <a:ext cx="982727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b="1" sz="2600">
                <a:solidFill>
                  <a:srgbClr val="C632FD"/>
                </a:solidFill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317" name="ModBus"/>
          <p:cNvSpPr txBox="1"/>
          <p:nvPr/>
        </p:nvSpPr>
        <p:spPr>
          <a:xfrm>
            <a:off x="6654558" y="6938989"/>
            <a:ext cx="1422884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b="1" sz="2600">
                <a:solidFill>
                  <a:srgbClr val="C632FD"/>
                </a:solidFill>
              </a:defRPr>
            </a:lvl1pPr>
          </a:lstStyle>
          <a:p>
            <a:pPr/>
            <a:r>
              <a:t>ModBus</a:t>
            </a:r>
          </a:p>
        </p:txBody>
      </p:sp>
      <p:sp>
        <p:nvSpPr>
          <p:cNvPr id="318" name="RS"/>
          <p:cNvSpPr txBox="1"/>
          <p:nvPr/>
        </p:nvSpPr>
        <p:spPr>
          <a:xfrm>
            <a:off x="16074097" y="9237689"/>
            <a:ext cx="567006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b="1" sz="2600">
                <a:solidFill>
                  <a:srgbClr val="C632FD"/>
                </a:solidFill>
              </a:defRPr>
            </a:lvl1pPr>
          </a:lstStyle>
          <a:p>
            <a:pPr/>
            <a:r>
              <a:t>RS</a:t>
            </a:r>
          </a:p>
        </p:txBody>
      </p:sp>
      <p:sp>
        <p:nvSpPr>
          <p:cNvPr id="319" name="Rectangle"/>
          <p:cNvSpPr/>
          <p:nvPr/>
        </p:nvSpPr>
        <p:spPr>
          <a:xfrm>
            <a:off x="12458700" y="5994400"/>
            <a:ext cx="2311400" cy="2819400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0" name="Rectangle"/>
          <p:cNvSpPr/>
          <p:nvPr/>
        </p:nvSpPr>
        <p:spPr>
          <a:xfrm>
            <a:off x="12293600" y="5905500"/>
            <a:ext cx="2603500" cy="3022600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2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1592998">
            <a:off x="571514" y="11852971"/>
            <a:ext cx="1079501" cy="76201"/>
          </a:xfrm>
          <a:prstGeom prst="rect">
            <a:avLst/>
          </a:prstGeom>
        </p:spPr>
      </p:pic>
      <p:pic>
        <p:nvPicPr>
          <p:cNvPr id="323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592998">
            <a:off x="571499" y="12153899"/>
            <a:ext cx="1079502" cy="76201"/>
          </a:xfrm>
          <a:prstGeom prst="rect">
            <a:avLst/>
          </a:prstGeom>
        </p:spPr>
      </p:pic>
      <p:pic>
        <p:nvPicPr>
          <p:cNvPr id="325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592998">
            <a:off x="571499" y="12445999"/>
            <a:ext cx="1079502" cy="76201"/>
          </a:xfrm>
          <a:prstGeom prst="rect">
            <a:avLst/>
          </a:prstGeom>
        </p:spPr>
      </p:pic>
      <p:pic>
        <p:nvPicPr>
          <p:cNvPr id="327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592998">
            <a:off x="571499" y="12738099"/>
            <a:ext cx="1079502" cy="76201"/>
          </a:xfrm>
          <a:prstGeom prst="rect">
            <a:avLst/>
          </a:prstGeom>
        </p:spPr>
      </p:pic>
      <p:sp>
        <p:nvSpPr>
          <p:cNvPr id="329" name="Aakash"/>
          <p:cNvSpPr txBox="1"/>
          <p:nvPr/>
        </p:nvSpPr>
        <p:spPr>
          <a:xfrm>
            <a:off x="1766061" y="11718697"/>
            <a:ext cx="1955801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Aakash</a:t>
            </a:r>
          </a:p>
        </p:txBody>
      </p:sp>
      <p:sp>
        <p:nvSpPr>
          <p:cNvPr id="330" name="Dilshan"/>
          <p:cNvSpPr txBox="1"/>
          <p:nvPr/>
        </p:nvSpPr>
        <p:spPr>
          <a:xfrm>
            <a:off x="1765300" y="120234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Dilshan</a:t>
            </a:r>
          </a:p>
        </p:txBody>
      </p:sp>
      <p:sp>
        <p:nvSpPr>
          <p:cNvPr id="331" name="Yoan"/>
          <p:cNvSpPr txBox="1"/>
          <p:nvPr/>
        </p:nvSpPr>
        <p:spPr>
          <a:xfrm>
            <a:off x="1765300" y="123409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Yoan</a:t>
            </a:r>
          </a:p>
        </p:txBody>
      </p:sp>
      <p:sp>
        <p:nvSpPr>
          <p:cNvPr id="332" name="Rashmi"/>
          <p:cNvSpPr txBox="1"/>
          <p:nvPr/>
        </p:nvSpPr>
        <p:spPr>
          <a:xfrm>
            <a:off x="1765300" y="126203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Rashmi</a:t>
            </a:r>
          </a:p>
        </p:txBody>
      </p:sp>
      <p:sp>
        <p:nvSpPr>
          <p:cNvPr id="333" name="Interface Graphique"/>
          <p:cNvSpPr/>
          <p:nvPr/>
        </p:nvSpPr>
        <p:spPr>
          <a:xfrm>
            <a:off x="17576800" y="5232400"/>
            <a:ext cx="2260600" cy="19431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Interface Graphique</a:t>
            </a:r>
          </a:p>
          <a:p>
            <a:pPr defTabSz="825500">
              <a:defRPr b="1">
                <a:solidFill>
                  <a:srgbClr val="000000"/>
                </a:solidFill>
              </a:defRPr>
            </a:pPr>
          </a:p>
          <a:p>
            <a:pPr defTabSz="825500">
              <a:defRPr b="1">
                <a:solidFill>
                  <a:srgbClr val="000000"/>
                </a:solidFill>
              </a:defRPr>
            </a:pPr>
          </a:p>
        </p:txBody>
      </p:sp>
      <p:sp>
        <p:nvSpPr>
          <p:cNvPr id="334" name="Line"/>
          <p:cNvSpPr/>
          <p:nvPr/>
        </p:nvSpPr>
        <p:spPr>
          <a:xfrm>
            <a:off x="15316200" y="6311665"/>
            <a:ext cx="2273300" cy="4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" name="HTTP"/>
          <p:cNvSpPr txBox="1"/>
          <p:nvPr/>
        </p:nvSpPr>
        <p:spPr>
          <a:xfrm>
            <a:off x="15929736" y="5694389"/>
            <a:ext cx="982727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b="1" sz="2600">
                <a:solidFill>
                  <a:srgbClr val="C632FD"/>
                </a:solidFill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336" name="Computer"/>
          <p:cNvSpPr/>
          <p:nvPr/>
        </p:nvSpPr>
        <p:spPr>
          <a:xfrm>
            <a:off x="4622800" y="7226300"/>
            <a:ext cx="125901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7" name="Coins"/>
          <p:cNvSpPr/>
          <p:nvPr/>
        </p:nvSpPr>
        <p:spPr>
          <a:xfrm>
            <a:off x="13017500" y="7366000"/>
            <a:ext cx="1012958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8" name="Television"/>
          <p:cNvSpPr/>
          <p:nvPr/>
        </p:nvSpPr>
        <p:spPr>
          <a:xfrm>
            <a:off x="17843500" y="3352800"/>
            <a:ext cx="1687042" cy="1028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675" y="1107"/>
                </a:moveTo>
                <a:lnTo>
                  <a:pt x="20920" y="1107"/>
                </a:lnTo>
                <a:lnTo>
                  <a:pt x="20920" y="19403"/>
                </a:lnTo>
                <a:lnTo>
                  <a:pt x="675" y="19403"/>
                </a:lnTo>
                <a:lnTo>
                  <a:pt x="675" y="1107"/>
                </a:lnTo>
                <a:close/>
                <a:moveTo>
                  <a:pt x="945" y="1558"/>
                </a:moveTo>
                <a:lnTo>
                  <a:pt x="945" y="18952"/>
                </a:lnTo>
                <a:lnTo>
                  <a:pt x="20645" y="18952"/>
                </a:lnTo>
                <a:lnTo>
                  <a:pt x="20645" y="1558"/>
                </a:lnTo>
                <a:lnTo>
                  <a:pt x="945" y="1558"/>
                </a:lnTo>
                <a:close/>
                <a:moveTo>
                  <a:pt x="19683" y="20211"/>
                </a:moveTo>
                <a:cubicBezTo>
                  <a:pt x="19791" y="20211"/>
                  <a:pt x="19877" y="20352"/>
                  <a:pt x="19877" y="20529"/>
                </a:cubicBezTo>
                <a:cubicBezTo>
                  <a:pt x="19877" y="20706"/>
                  <a:pt x="19791" y="20847"/>
                  <a:pt x="19683" y="20847"/>
                </a:cubicBezTo>
                <a:cubicBezTo>
                  <a:pt x="19575" y="20847"/>
                  <a:pt x="19489" y="20706"/>
                  <a:pt x="19489" y="20529"/>
                </a:cubicBezTo>
                <a:cubicBezTo>
                  <a:pt x="19489" y="20352"/>
                  <a:pt x="19575" y="20211"/>
                  <a:pt x="19683" y="20211"/>
                </a:cubicBezTo>
                <a:close/>
                <a:moveTo>
                  <a:pt x="20412" y="20211"/>
                </a:moveTo>
                <a:cubicBezTo>
                  <a:pt x="20520" y="20211"/>
                  <a:pt x="20606" y="20352"/>
                  <a:pt x="20606" y="20529"/>
                </a:cubicBezTo>
                <a:cubicBezTo>
                  <a:pt x="20606" y="20706"/>
                  <a:pt x="20520" y="20847"/>
                  <a:pt x="20412" y="20847"/>
                </a:cubicBezTo>
                <a:cubicBezTo>
                  <a:pt x="20304" y="20847"/>
                  <a:pt x="20218" y="20706"/>
                  <a:pt x="20218" y="20529"/>
                </a:cubicBezTo>
                <a:cubicBezTo>
                  <a:pt x="20218" y="20352"/>
                  <a:pt x="20304" y="20211"/>
                  <a:pt x="20412" y="20211"/>
                </a:cubicBezTo>
                <a:close/>
              </a:path>
            </a:pathLst>
          </a:custGeom>
          <a:solidFill>
            <a:srgbClr val="1A1A1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3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678400" y="8242300"/>
            <a:ext cx="2057400" cy="205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129250" y="6007100"/>
            <a:ext cx="1181100" cy="1181100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Rectangle"/>
          <p:cNvSpPr/>
          <p:nvPr/>
        </p:nvSpPr>
        <p:spPr>
          <a:xfrm>
            <a:off x="17437100" y="4978400"/>
            <a:ext cx="2705100" cy="2298700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2" name="Rectangle"/>
          <p:cNvSpPr/>
          <p:nvPr/>
        </p:nvSpPr>
        <p:spPr>
          <a:xfrm>
            <a:off x="17310100" y="4864100"/>
            <a:ext cx="2946400" cy="2527300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3" name="Rectangle"/>
          <p:cNvSpPr/>
          <p:nvPr/>
        </p:nvSpPr>
        <p:spPr>
          <a:xfrm>
            <a:off x="8293100" y="5969000"/>
            <a:ext cx="2425700" cy="2882900"/>
          </a:xfrm>
          <a:prstGeom prst="rect">
            <a:avLst/>
          </a:prstGeom>
          <a:ln w="508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4" name="Rectangle"/>
          <p:cNvSpPr/>
          <p:nvPr/>
        </p:nvSpPr>
        <p:spPr>
          <a:xfrm>
            <a:off x="17411700" y="7747000"/>
            <a:ext cx="2730500" cy="2527300"/>
          </a:xfrm>
          <a:prstGeom prst="rect">
            <a:avLst/>
          </a:prstGeom>
          <a:ln w="508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5" name="Rectangle"/>
          <p:cNvSpPr/>
          <p:nvPr/>
        </p:nvSpPr>
        <p:spPr>
          <a:xfrm>
            <a:off x="17437100" y="2336800"/>
            <a:ext cx="2692400" cy="2311400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6" name="Line"/>
          <p:cNvSpPr/>
          <p:nvPr/>
        </p:nvSpPr>
        <p:spPr>
          <a:xfrm flipV="1">
            <a:off x="4330678" y="6090208"/>
            <a:ext cx="210058" cy="1433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7" name="Line"/>
          <p:cNvSpPr/>
          <p:nvPr/>
        </p:nvSpPr>
        <p:spPr>
          <a:xfrm flipV="1">
            <a:off x="6168930" y="61259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" name="Line"/>
          <p:cNvSpPr/>
          <p:nvPr/>
        </p:nvSpPr>
        <p:spPr>
          <a:xfrm flipV="1">
            <a:off x="6207030" y="8526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9" name="Line"/>
          <p:cNvSpPr/>
          <p:nvPr/>
        </p:nvSpPr>
        <p:spPr>
          <a:xfrm>
            <a:off x="4520760" y="6104227"/>
            <a:ext cx="1879593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" name="Line"/>
          <p:cNvSpPr/>
          <p:nvPr/>
        </p:nvSpPr>
        <p:spPr>
          <a:xfrm>
            <a:off x="6385518" y="6098481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1" name="Line"/>
          <p:cNvSpPr/>
          <p:nvPr/>
        </p:nvSpPr>
        <p:spPr>
          <a:xfrm flipV="1">
            <a:off x="8493030" y="61005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" name="Line"/>
          <p:cNvSpPr/>
          <p:nvPr/>
        </p:nvSpPr>
        <p:spPr>
          <a:xfrm flipV="1">
            <a:off x="10359930" y="6113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" name="Line"/>
          <p:cNvSpPr/>
          <p:nvPr/>
        </p:nvSpPr>
        <p:spPr>
          <a:xfrm flipV="1">
            <a:off x="10398030" y="8526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" name="Line"/>
          <p:cNvSpPr/>
          <p:nvPr/>
        </p:nvSpPr>
        <p:spPr>
          <a:xfrm>
            <a:off x="8699504" y="6093252"/>
            <a:ext cx="1879592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5" name="Line"/>
          <p:cNvSpPr/>
          <p:nvPr/>
        </p:nvSpPr>
        <p:spPr>
          <a:xfrm>
            <a:off x="10582554" y="6070618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6" name="Line"/>
          <p:cNvSpPr/>
          <p:nvPr/>
        </p:nvSpPr>
        <p:spPr>
          <a:xfrm flipV="1">
            <a:off x="12569730" y="60878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" name="Line"/>
          <p:cNvSpPr/>
          <p:nvPr/>
        </p:nvSpPr>
        <p:spPr>
          <a:xfrm flipV="1">
            <a:off x="14423930" y="6113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8" name="Line"/>
          <p:cNvSpPr/>
          <p:nvPr/>
        </p:nvSpPr>
        <p:spPr>
          <a:xfrm flipV="1">
            <a:off x="14449330" y="85389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9" name="Line"/>
          <p:cNvSpPr/>
          <p:nvPr/>
        </p:nvSpPr>
        <p:spPr>
          <a:xfrm>
            <a:off x="12750804" y="6093252"/>
            <a:ext cx="1879592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" name="Line"/>
          <p:cNvSpPr/>
          <p:nvPr/>
        </p:nvSpPr>
        <p:spPr>
          <a:xfrm>
            <a:off x="14633854" y="6096018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1" name="Line"/>
          <p:cNvSpPr/>
          <p:nvPr/>
        </p:nvSpPr>
        <p:spPr>
          <a:xfrm flipV="1">
            <a:off x="4330678" y="6090208"/>
            <a:ext cx="210058" cy="1433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2" name="Line"/>
          <p:cNvSpPr/>
          <p:nvPr/>
        </p:nvSpPr>
        <p:spPr>
          <a:xfrm flipV="1">
            <a:off x="6168930" y="61259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" name="Line"/>
          <p:cNvSpPr/>
          <p:nvPr/>
        </p:nvSpPr>
        <p:spPr>
          <a:xfrm flipV="1">
            <a:off x="6207030" y="8526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" name="Line"/>
          <p:cNvSpPr/>
          <p:nvPr/>
        </p:nvSpPr>
        <p:spPr>
          <a:xfrm>
            <a:off x="4520760" y="6104227"/>
            <a:ext cx="1879593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5" name="Line"/>
          <p:cNvSpPr/>
          <p:nvPr/>
        </p:nvSpPr>
        <p:spPr>
          <a:xfrm>
            <a:off x="6385518" y="6098481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" name="Line"/>
          <p:cNvSpPr/>
          <p:nvPr/>
        </p:nvSpPr>
        <p:spPr>
          <a:xfrm flipV="1">
            <a:off x="17560830" y="24810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7" name="Line"/>
          <p:cNvSpPr/>
          <p:nvPr/>
        </p:nvSpPr>
        <p:spPr>
          <a:xfrm flipV="1">
            <a:off x="19770630" y="24683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" name="Line"/>
          <p:cNvSpPr/>
          <p:nvPr/>
        </p:nvSpPr>
        <p:spPr>
          <a:xfrm flipV="1">
            <a:off x="17767155" y="2467769"/>
            <a:ext cx="2209865" cy="6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9" name="Line"/>
          <p:cNvSpPr/>
          <p:nvPr/>
        </p:nvSpPr>
        <p:spPr>
          <a:xfrm flipV="1">
            <a:off x="19821430" y="4434685"/>
            <a:ext cx="142268" cy="107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0" name="Line"/>
          <p:cNvSpPr/>
          <p:nvPr/>
        </p:nvSpPr>
        <p:spPr>
          <a:xfrm flipH="1">
            <a:off x="19946729" y="2491483"/>
            <a:ext cx="8569" cy="19938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1" name="Line"/>
          <p:cNvSpPr/>
          <p:nvPr/>
        </p:nvSpPr>
        <p:spPr>
          <a:xfrm flipV="1">
            <a:off x="17598930" y="50845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" name="Line"/>
          <p:cNvSpPr/>
          <p:nvPr/>
        </p:nvSpPr>
        <p:spPr>
          <a:xfrm flipV="1">
            <a:off x="19808730" y="50718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3" name="Line"/>
          <p:cNvSpPr/>
          <p:nvPr/>
        </p:nvSpPr>
        <p:spPr>
          <a:xfrm flipV="1">
            <a:off x="17805404" y="5076802"/>
            <a:ext cx="2209865" cy="6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" name="Line"/>
          <p:cNvSpPr/>
          <p:nvPr/>
        </p:nvSpPr>
        <p:spPr>
          <a:xfrm flipV="1">
            <a:off x="19855392" y="7058301"/>
            <a:ext cx="142269" cy="107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5" name="Line"/>
          <p:cNvSpPr/>
          <p:nvPr/>
        </p:nvSpPr>
        <p:spPr>
          <a:xfrm flipH="1">
            <a:off x="19979165" y="5099059"/>
            <a:ext cx="8570" cy="19938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" name="Line"/>
          <p:cNvSpPr/>
          <p:nvPr/>
        </p:nvSpPr>
        <p:spPr>
          <a:xfrm flipV="1">
            <a:off x="17573530" y="79293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7" name="Line"/>
          <p:cNvSpPr/>
          <p:nvPr/>
        </p:nvSpPr>
        <p:spPr>
          <a:xfrm flipV="1">
            <a:off x="19783330" y="79166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8" name="Line"/>
          <p:cNvSpPr/>
          <p:nvPr/>
        </p:nvSpPr>
        <p:spPr>
          <a:xfrm flipV="1">
            <a:off x="17780004" y="7921602"/>
            <a:ext cx="2209865" cy="6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9" name="Line"/>
          <p:cNvSpPr/>
          <p:nvPr/>
        </p:nvSpPr>
        <p:spPr>
          <a:xfrm flipV="1">
            <a:off x="19829992" y="10004701"/>
            <a:ext cx="142269" cy="107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0" name="Line"/>
          <p:cNvSpPr/>
          <p:nvPr/>
        </p:nvSpPr>
        <p:spPr>
          <a:xfrm>
            <a:off x="19962333" y="7943859"/>
            <a:ext cx="16513" cy="207007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âche personnelle"/>
          <p:cNvSpPr txBox="1"/>
          <p:nvPr>
            <p:ph type="title" idx="4294967295"/>
          </p:nvPr>
        </p:nvSpPr>
        <p:spPr>
          <a:xfrm>
            <a:off x="596900" y="4064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Tâche personnelle</a:t>
            </a:r>
          </a:p>
        </p:txBody>
      </p:sp>
      <p:sp>
        <p:nvSpPr>
          <p:cNvPr id="383" name="Etude protocole engine de cirpark…"/>
          <p:cNvSpPr txBox="1"/>
          <p:nvPr/>
        </p:nvSpPr>
        <p:spPr>
          <a:xfrm>
            <a:off x="13289686" y="302717"/>
            <a:ext cx="7532828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Etude protocole engine de cirpark</a:t>
            </a:r>
          </a:p>
          <a:p>
            <a:pPr/>
            <a:r>
              <a:t>Lecture des trames émises sur Serial Port Monitor</a:t>
            </a:r>
          </a:p>
          <a:p>
            <a:pPr/>
            <a:r>
              <a:t>Création application permettant de simuler le capteur  </a:t>
            </a:r>
          </a:p>
        </p:txBody>
      </p:sp>
      <p:pic>
        <p:nvPicPr>
          <p:cNvPr id="3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2171700"/>
            <a:ext cx="7607300" cy="2896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39000" y="3746500"/>
            <a:ext cx="1930400" cy="193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55300" y="5981700"/>
            <a:ext cx="6096000" cy="6705600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Line"/>
          <p:cNvSpPr/>
          <p:nvPr/>
        </p:nvSpPr>
        <p:spPr>
          <a:xfrm flipV="1">
            <a:off x="16736403" y="9375735"/>
            <a:ext cx="1092259" cy="58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8" name="Rectangle"/>
          <p:cNvSpPr/>
          <p:nvPr/>
        </p:nvSpPr>
        <p:spPr>
          <a:xfrm>
            <a:off x="17907000" y="11506200"/>
            <a:ext cx="1562100" cy="9398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artie Physique"/>
          <p:cNvSpPr txBox="1"/>
          <p:nvPr>
            <p:ph type="title" idx="4294967295"/>
          </p:nvPr>
        </p:nvSpPr>
        <p:spPr>
          <a:xfrm>
            <a:off x="546100" y="3556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Partie Physique</a:t>
            </a:r>
          </a:p>
        </p:txBody>
      </p:sp>
      <p:sp>
        <p:nvSpPr>
          <p:cNvPr id="391" name="Décodage des trames du capteur"/>
          <p:cNvSpPr txBox="1"/>
          <p:nvPr/>
        </p:nvSpPr>
        <p:spPr>
          <a:xfrm>
            <a:off x="546862" y="1521430"/>
            <a:ext cx="14300201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Décodage des trames du capteur </a:t>
            </a:r>
          </a:p>
        </p:txBody>
      </p:sp>
      <p:sp>
        <p:nvSpPr>
          <p:cNvPr id="392" name="Caractéristique du protocole de communication des capteurs…"/>
          <p:cNvSpPr txBox="1"/>
          <p:nvPr/>
        </p:nvSpPr>
        <p:spPr>
          <a:xfrm>
            <a:off x="13291007" y="156667"/>
            <a:ext cx="9790786" cy="23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Caractéristique du protocole de communication des capteurs</a:t>
            </a:r>
          </a:p>
          <a:p>
            <a:pPr/>
            <a:r>
              <a:t>Créer un protocole de mesure de la trame</a:t>
            </a:r>
          </a:p>
          <a:p>
            <a:pPr/>
          </a:p>
          <a:p>
            <a:pPr/>
            <a:r>
              <a:t>Activités :</a:t>
            </a:r>
          </a:p>
          <a:p>
            <a:pPr/>
            <a:r>
              <a:t>Visualiser les trames , vérifier le débit, la durée de la trame</a:t>
            </a:r>
          </a:p>
          <a:p>
            <a:pPr/>
            <a:r>
              <a:t>D'après le protocole,décoder la trame et faire un lien avec vos mesures</a:t>
            </a:r>
          </a:p>
        </p:txBody>
      </p:sp>
      <p:pic>
        <p:nvPicPr>
          <p:cNvPr id="3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3281362" y="1900237"/>
            <a:ext cx="5133976" cy="684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3281362" y="7138987"/>
            <a:ext cx="5133976" cy="684530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Rounded Rectangle"/>
          <p:cNvSpPr/>
          <p:nvPr/>
        </p:nvSpPr>
        <p:spPr>
          <a:xfrm>
            <a:off x="10337800" y="6705600"/>
            <a:ext cx="6705600" cy="2362200"/>
          </a:xfrm>
          <a:prstGeom prst="roundRect">
            <a:avLst>
              <a:gd name="adj" fmla="val 8065"/>
            </a:avLst>
          </a:prstGeom>
          <a:solidFill>
            <a:srgbClr val="000000"/>
          </a:solidFill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96" name="Rounded Rectangle"/>
          <p:cNvSpPr/>
          <p:nvPr/>
        </p:nvSpPr>
        <p:spPr>
          <a:xfrm>
            <a:off x="10502900" y="7150100"/>
            <a:ext cx="6375400" cy="1727200"/>
          </a:xfrm>
          <a:prstGeom prst="roundRect">
            <a:avLst>
              <a:gd name="adj" fmla="val 11029"/>
            </a:avLst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97" name="Oval"/>
          <p:cNvSpPr/>
          <p:nvPr/>
        </p:nvSpPr>
        <p:spPr>
          <a:xfrm>
            <a:off x="10591800" y="6858000"/>
            <a:ext cx="152400" cy="127000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98" name="Oval"/>
          <p:cNvSpPr/>
          <p:nvPr/>
        </p:nvSpPr>
        <p:spPr>
          <a:xfrm>
            <a:off x="10871200" y="6858000"/>
            <a:ext cx="152400" cy="127000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99" name="Oval"/>
          <p:cNvSpPr/>
          <p:nvPr/>
        </p:nvSpPr>
        <p:spPr>
          <a:xfrm>
            <a:off x="11150600" y="6858000"/>
            <a:ext cx="152400" cy="1270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0" name="1c 27 10 53 =&gt; 1c 27 01 bb"/>
          <p:cNvSpPr txBox="1"/>
          <p:nvPr/>
        </p:nvSpPr>
        <p:spPr>
          <a:xfrm>
            <a:off x="10668761" y="7359649"/>
            <a:ext cx="563880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1c 27 10 53 =&gt; 1c 27 01 bb</a:t>
            </a:r>
          </a:p>
        </p:txBody>
      </p:sp>
      <p:sp>
        <p:nvSpPr>
          <p:cNvPr id="401" name="1c 27 85 c8 =&gt; 1c 27 00 06 00 1d 96"/>
          <p:cNvSpPr txBox="1"/>
          <p:nvPr/>
        </p:nvSpPr>
        <p:spPr>
          <a:xfrm>
            <a:off x="10668000" y="8134349"/>
            <a:ext cx="563880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1c 27 85 c8 =&gt; 1c 27 00 06 00 1d 96</a:t>
            </a:r>
          </a:p>
        </p:txBody>
      </p:sp>
      <p:pic>
        <p:nvPicPr>
          <p:cNvPr id="402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560052">
            <a:off x="11583227" y="7706907"/>
            <a:ext cx="419101" cy="76201"/>
          </a:xfrm>
          <a:prstGeom prst="rect">
            <a:avLst/>
          </a:prstGeom>
        </p:spPr>
      </p:pic>
      <p:pic>
        <p:nvPicPr>
          <p:cNvPr id="404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14275">
            <a:off x="11210421" y="6603301"/>
            <a:ext cx="1168475" cy="352235"/>
          </a:xfrm>
          <a:prstGeom prst="rect">
            <a:avLst/>
          </a:prstGeom>
        </p:spPr>
      </p:pic>
      <p:pic>
        <p:nvPicPr>
          <p:cNvPr id="40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39300" y="2997200"/>
            <a:ext cx="7704667" cy="293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560052">
            <a:off x="11595099" y="8521699"/>
            <a:ext cx="419102" cy="76201"/>
          </a:xfrm>
          <a:prstGeom prst="rect">
            <a:avLst/>
          </a:prstGeom>
        </p:spPr>
      </p:pic>
      <p:pic>
        <p:nvPicPr>
          <p:cNvPr id="409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14275">
            <a:off x="11214350" y="9132984"/>
            <a:ext cx="1168475" cy="352234"/>
          </a:xfrm>
          <a:prstGeom prst="rect">
            <a:avLst/>
          </a:prstGeom>
        </p:spPr>
      </p:pic>
      <p:pic>
        <p:nvPicPr>
          <p:cNvPr id="41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643699" y="9893300"/>
            <a:ext cx="7704501" cy="3062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3360562">
            <a:off x="8800598" y="6601657"/>
            <a:ext cx="2095541" cy="76201"/>
          </a:xfrm>
          <a:prstGeom prst="rect">
            <a:avLst/>
          </a:prstGeom>
        </p:spPr>
      </p:pic>
      <p:pic>
        <p:nvPicPr>
          <p:cNvPr id="414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8195569">
            <a:off x="8679651" y="9350734"/>
            <a:ext cx="2286147" cy="76201"/>
          </a:xfrm>
          <a:prstGeom prst="rect">
            <a:avLst/>
          </a:prstGeom>
        </p:spPr>
      </p:pic>
      <p:pic>
        <p:nvPicPr>
          <p:cNvPr id="416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21560052">
            <a:off x="13906499" y="7708899"/>
            <a:ext cx="419102" cy="76201"/>
          </a:xfrm>
          <a:prstGeom prst="rect">
            <a:avLst/>
          </a:prstGeom>
        </p:spPr>
      </p:pic>
      <p:pic>
        <p:nvPicPr>
          <p:cNvPr id="418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6163925">
            <a:off x="13581837" y="6819958"/>
            <a:ext cx="1016001" cy="76201"/>
          </a:xfrm>
          <a:prstGeom prst="rect">
            <a:avLst/>
          </a:prstGeom>
        </p:spPr>
      </p:pic>
      <p:pic>
        <p:nvPicPr>
          <p:cNvPr id="420" name="Line Line" descr="Line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21581005">
            <a:off x="14046073" y="6151776"/>
            <a:ext cx="5143501" cy="352235"/>
          </a:xfrm>
          <a:prstGeom prst="rect">
            <a:avLst/>
          </a:prstGeom>
        </p:spPr>
      </p:pic>
      <p:pic>
        <p:nvPicPr>
          <p:cNvPr id="422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flipH="1" rot="10800000">
            <a:off x="19507200" y="3581400"/>
            <a:ext cx="2324100" cy="232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flipH="1" rot="10800000">
            <a:off x="19507200" y="6565900"/>
            <a:ext cx="2324100" cy="2324100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Oval"/>
          <p:cNvSpPr/>
          <p:nvPr/>
        </p:nvSpPr>
        <p:spPr>
          <a:xfrm>
            <a:off x="20066000" y="3937000"/>
            <a:ext cx="1219200" cy="812800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25" name="Oval"/>
          <p:cNvSpPr/>
          <p:nvPr/>
        </p:nvSpPr>
        <p:spPr>
          <a:xfrm>
            <a:off x="20370800" y="4127500"/>
            <a:ext cx="609600" cy="4191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26" name="Oval"/>
          <p:cNvSpPr/>
          <p:nvPr/>
        </p:nvSpPr>
        <p:spPr>
          <a:xfrm>
            <a:off x="20053300" y="6921500"/>
            <a:ext cx="1219200" cy="812800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27" name="Oval"/>
          <p:cNvSpPr/>
          <p:nvPr/>
        </p:nvSpPr>
        <p:spPr>
          <a:xfrm>
            <a:off x="20358100" y="7124700"/>
            <a:ext cx="609600" cy="4191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28" name="01 : Occupée"/>
          <p:cNvSpPr txBox="1"/>
          <p:nvPr/>
        </p:nvSpPr>
        <p:spPr>
          <a:xfrm>
            <a:off x="19841845" y="5598033"/>
            <a:ext cx="1667511" cy="411734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01 : Occupée</a:t>
            </a:r>
          </a:p>
        </p:txBody>
      </p:sp>
      <p:sp>
        <p:nvSpPr>
          <p:cNvPr id="429" name="00 : Libre"/>
          <p:cNvSpPr txBox="1"/>
          <p:nvPr/>
        </p:nvSpPr>
        <p:spPr>
          <a:xfrm>
            <a:off x="20026376" y="8582533"/>
            <a:ext cx="1196849" cy="411734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00 : Libre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