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206-9DBF-0084-BD02-C8907BDB4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12DD-BA8C-1D18-6F6A-A3A6106E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947E-D2AD-3DFE-1CE2-2D593E99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656-F441-EE1C-2A3C-E077F54F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1DB7-EA57-9819-B531-0B822D1D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3651-A63E-9E8F-E01F-BD6C15A9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6E86-C7BE-C841-3E97-48EC078A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0264-8870-1231-9794-114B06B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AD3A-0EBA-5E8F-C64E-5FEA721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F9EA-1874-F479-5E55-28D6CF7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93967-0D1D-C846-9B89-DE6C5F7F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1E8A-D736-7148-7B99-FD6F4C26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A79D-2207-7FD5-56BB-617DCF4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4E36-8E21-D521-9666-E501B84A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B43-B134-ACCC-8F81-F5AD2E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573-5EAB-F076-AD7D-8F008C6E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6602-5BA4-4F0D-CE24-90A9EA9F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F145-197B-48FC-310C-0ADA6611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91FC-D5D3-4C41-375C-1965EF26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0445-8F33-FFF9-4836-10FB1E7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1A3E-CE84-BEF6-CAD9-5A81D34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6CEF-6612-0BB7-FC3B-75CF7D62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D66-4FC4-3125-0394-9B98A0C5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BCC8-4CF0-7799-82CE-F736F372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DFC4-0F8E-1B7C-F126-EC01495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FED-7FAA-5FF0-E332-579E50FA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BCF1-870C-73B0-0F8F-F296D030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27A7-B669-91B4-8F85-7EED76E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3607-FA00-90DE-F47D-25298F82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052C-F543-7B61-FB1F-5AB7274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F448-4559-32B9-AA91-B5B7216D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0CBC-DF08-91C2-59A0-64502B7C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4DB6-75EF-4059-1FBF-3452D843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08B4-CDE8-FDC7-D879-D9202E67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8844-4AB4-A745-6AB1-DFACAECE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0DBE-759E-4603-4055-55521332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F1379-4E15-EAFF-E90E-426B5D1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1F759-9EE8-4A62-5544-2443029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7D30D-8090-9EB0-F0A2-EA84CB4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152-4DE6-454F-CA09-C187FCE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C021-4187-088F-36FB-A0CC245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D42F-26DB-CCC8-1A48-B29CAF9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5CF8-F8D5-E930-4463-5D696402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6FED2-9A04-5E33-E63F-5CCF9037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96EC6-5385-07A2-A671-9CD9E505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DCE4-186F-5C20-2BEF-E2A064F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0A4-79B2-2D90-C964-73B523C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C837-0BAB-562F-3646-F95351FC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9846-B0EA-978A-CCA3-31D66305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8C45-2FCF-81E8-19DE-58B130C8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E78C-E800-33C0-5320-C4AB835D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0F8D-3214-3B68-9C79-1D87F85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8D20-1962-D014-4F81-C0D2550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FFBCD-54E2-ED3F-0F5F-3F5DFABC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BC6A-0EC1-A38F-E671-F68A1E0F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5E39-24E7-01E4-2EE2-1600817F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7C84-1BC4-8391-0821-BC32181F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EDE9-25B4-FB97-F8ED-38AE4855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0615B-A2BB-271E-C552-CEB91B9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BE08-7897-5F31-61ED-10E5D66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33FC-E2A4-7CE9-DB67-170AE4F92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AD99-6ADB-A233-A6AE-D12A1910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71A-EC7F-6693-54C5-A4190837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11D796-255E-FE45-07FF-9197CDD84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F1B8A9D1-359C-D7FA-0AD9-9DC5037B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613D6D-9736-73D0-C805-B145831B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743D6-EB9E-7C82-3641-789BACEC023A}"/>
              </a:ext>
            </a:extLst>
          </p:cNvPr>
          <p:cNvSpPr txBox="1"/>
          <p:nvPr/>
        </p:nvSpPr>
        <p:spPr>
          <a:xfrm>
            <a:off x="6580028" y="3429000"/>
            <a:ext cx="5049273" cy="9233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Name: Rasha Khal</a:t>
            </a: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 </a:t>
            </a:r>
            <a:r>
              <a:rPr lang="en-US" sz="3000" b="1" i="0" baseline="0" dirty="0" err="1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Alsaleh</a:t>
            </a:r>
            <a:b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ID:202210632</a:t>
            </a:r>
            <a:endParaRPr lang="en-US" sz="30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723A5-2648-B652-451E-814761074A3E}"/>
              </a:ext>
            </a:extLst>
          </p:cNvPr>
          <p:cNvSpPr txBox="1"/>
          <p:nvPr/>
        </p:nvSpPr>
        <p:spPr>
          <a:xfrm>
            <a:off x="6599344" y="2413337"/>
            <a:ext cx="558960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 Programming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2024/2025 First Semester (Dr. Ala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Abuthawabeh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Homework #2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93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0F419E-EC78-794E-4724-B023480630A4}"/>
              </a:ext>
            </a:extLst>
          </p:cNvPr>
          <p:cNvSpPr txBox="1"/>
          <p:nvPr/>
        </p:nvSpPr>
        <p:spPr>
          <a:xfrm>
            <a:off x="1243263" y="303550"/>
            <a:ext cx="970547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Q1) Consider the employee database. Give an SQL DDL definition of this database. Identify referential-integrity constraints that should hold, and include them in the DDL definition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B7405-EE4A-2870-97B5-1CDE441F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1112030"/>
            <a:ext cx="9496926" cy="230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BBB29-F03D-52EF-5796-C4BE845350B5}"/>
              </a:ext>
            </a:extLst>
          </p:cNvPr>
          <p:cNvSpPr txBox="1"/>
          <p:nvPr/>
        </p:nvSpPr>
        <p:spPr>
          <a:xfrm>
            <a:off x="304800" y="3484545"/>
            <a:ext cx="3128211" cy="306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b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in this question I want to use </a:t>
            </a: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employee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street varchar2(255),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city varchar2(100)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2F4A6-5CA5-DEBB-9DDA-70CB3FC143A5}"/>
              </a:ext>
            </a:extLst>
          </p:cNvPr>
          <p:cNvSpPr txBox="1"/>
          <p:nvPr/>
        </p:nvSpPr>
        <p:spPr>
          <a:xfrm>
            <a:off x="3433011" y="4320341"/>
            <a:ext cx="3753852" cy="230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works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company(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salary decimal(10,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47498-F831-86AB-2B59-5EB3AAE5EFAF}"/>
              </a:ext>
            </a:extLst>
          </p:cNvPr>
          <p:cNvSpPr txBox="1"/>
          <p:nvPr/>
        </p:nvSpPr>
        <p:spPr>
          <a:xfrm>
            <a:off x="7186863" y="3555003"/>
            <a:ext cx="4443663" cy="306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company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city varchar2(100)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manager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employee(ID) on delete set null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3C308C-8E85-0147-A0B2-4440BCB6472A}"/>
              </a:ext>
            </a:extLst>
          </p:cNvPr>
          <p:cNvCxnSpPr>
            <a:cxnSpLocks/>
          </p:cNvCxnSpPr>
          <p:nvPr/>
        </p:nvCxnSpPr>
        <p:spPr>
          <a:xfrm>
            <a:off x="3433011" y="3296356"/>
            <a:ext cx="0" cy="356164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886CE7-B546-B0DA-5FC1-2B29785E712B}"/>
              </a:ext>
            </a:extLst>
          </p:cNvPr>
          <p:cNvCxnSpPr>
            <a:cxnSpLocks/>
          </p:cNvCxnSpPr>
          <p:nvPr/>
        </p:nvCxnSpPr>
        <p:spPr>
          <a:xfrm>
            <a:off x="7096552" y="3296356"/>
            <a:ext cx="0" cy="356164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3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E58B7-42E4-85FF-7540-F6C897BD0603}"/>
              </a:ext>
            </a:extLst>
          </p:cNvPr>
          <p:cNvSpPr txBox="1"/>
          <p:nvPr/>
        </p:nvSpPr>
        <p:spPr>
          <a:xfrm>
            <a:off x="118924" y="191224"/>
            <a:ext cx="7122695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 Consider the bank database, where the primary keys are underlined. Construct the following SQL queries for this relational database.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75A4D-780A-9A7F-DB29-F80EFA48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5" y="901932"/>
            <a:ext cx="7292612" cy="217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9E87C-4585-EA33-9664-DF9CB118678B}"/>
              </a:ext>
            </a:extLst>
          </p:cNvPr>
          <p:cNvSpPr txBox="1"/>
          <p:nvPr/>
        </p:nvSpPr>
        <p:spPr>
          <a:xfrm>
            <a:off x="118924" y="3085458"/>
            <a:ext cx="777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Find the ID of each customer of the bank who has an account but not a loan.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53976-BDBF-FF1C-B949-93CE4B6DE888}"/>
              </a:ext>
            </a:extLst>
          </p:cNvPr>
          <p:cNvSpPr txBox="1"/>
          <p:nvPr/>
        </p:nvSpPr>
        <p:spPr>
          <a:xfrm>
            <a:off x="118923" y="3429000"/>
            <a:ext cx="4271209" cy="338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create the tables: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branch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branch_city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assets decimal(15, 2));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customer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ID varchar2(10)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customer_street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varchar2(255),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customer_city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87EE-F645-7527-17E8-DD257F7456AD}"/>
              </a:ext>
            </a:extLst>
          </p:cNvPr>
          <p:cNvSpPr txBox="1"/>
          <p:nvPr/>
        </p:nvSpPr>
        <p:spPr>
          <a:xfrm>
            <a:off x="7892716" y="113992"/>
            <a:ext cx="4415588" cy="670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loan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branch(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amount decimal(15,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account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branch(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 decimal(15,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depositor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varchar2(10) references customer(ID)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account(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primary key (ID,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334E5-7EA5-1327-5CE5-FBF8611465E9}"/>
              </a:ext>
            </a:extLst>
          </p:cNvPr>
          <p:cNvSpPr txBox="1"/>
          <p:nvPr/>
        </p:nvSpPr>
        <p:spPr>
          <a:xfrm>
            <a:off x="4344708" y="4193057"/>
            <a:ext cx="350258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borrower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varchar2(10) references customer(ID)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loan(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primary key (ID,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980DD6-6194-1D17-C467-8B27B8DC333A}"/>
              </a:ext>
            </a:extLst>
          </p:cNvPr>
          <p:cNvCxnSpPr/>
          <p:nvPr/>
        </p:nvCxnSpPr>
        <p:spPr>
          <a:xfrm>
            <a:off x="7847292" y="2579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1F5F1-11AF-DCD5-9077-545E1CE88E44}"/>
              </a:ext>
            </a:extLst>
          </p:cNvPr>
          <p:cNvCxnSpPr>
            <a:cxnSpLocks/>
          </p:cNvCxnSpPr>
          <p:nvPr/>
        </p:nvCxnSpPr>
        <p:spPr>
          <a:xfrm>
            <a:off x="4310841" y="3454790"/>
            <a:ext cx="0" cy="351720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0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902B2-5957-A9DC-5669-8C8D32335CF8}"/>
              </a:ext>
            </a:extLst>
          </p:cNvPr>
          <p:cNvSpPr txBox="1"/>
          <p:nvPr/>
        </p:nvSpPr>
        <p:spPr>
          <a:xfrm>
            <a:off x="128337" y="124763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value into them, these are the tables: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DDBA217-8EAA-1169-FCF9-0EFBE8C6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7" y="635568"/>
            <a:ext cx="12856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A5FD2-F4C2-B0E5-2895-41F9AEAC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7" y="3429000"/>
            <a:ext cx="1492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E759C9A-05F3-3134-2B46-212C6BF6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74" y="4868848"/>
            <a:ext cx="11535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table: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929B162-9988-B924-A812-0E22E119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799" y="635568"/>
            <a:ext cx="14970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Borrower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65FF7DE-22A1-E842-0C6F-07AD4802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75" y="2571053"/>
            <a:ext cx="1387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8249288-F73A-4A80-09C2-0D80DA5E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977" y="635568"/>
            <a:ext cx="17089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Depositer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389F62-38C7-6BFD-193A-F0C7CE3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974122"/>
            <a:ext cx="3620005" cy="2029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E77D65-A459-CE26-6254-296C7D0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74" y="2948649"/>
            <a:ext cx="3404734" cy="17521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1D5470-780B-40D6-09A0-3414DB53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3" y="3767554"/>
            <a:ext cx="4675052" cy="25411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383BF6-42D3-B658-8C90-E85DFA3E2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474" y="978885"/>
            <a:ext cx="2124371" cy="15242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D8E6B-9645-8855-88BB-7276C6C1F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474" y="5207402"/>
            <a:ext cx="3505689" cy="1533739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3DDE82E9-761A-FFF4-E00C-433B13DFD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2977" y="974122"/>
            <a:ext cx="2419688" cy="2038635"/>
          </a:xfrm>
          <a:prstGeom prst="rect">
            <a:avLst/>
          </a:prstGeom>
        </p:spPr>
      </p:pic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59EAC420-B854-4BF3-3F02-5C2E45655D33}"/>
              </a:ext>
            </a:extLst>
          </p:cNvPr>
          <p:cNvCxnSpPr/>
          <p:nvPr/>
        </p:nvCxnSpPr>
        <p:spPr>
          <a:xfrm>
            <a:off x="5226756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AFBCA3C6-2334-78F4-5407-756CE84E53C5}"/>
              </a:ext>
            </a:extLst>
          </p:cNvPr>
          <p:cNvCxnSpPr/>
          <p:nvPr/>
        </p:nvCxnSpPr>
        <p:spPr>
          <a:xfrm>
            <a:off x="9155289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EDDC0-A294-0CB1-A199-2E1F004B1CDA}"/>
              </a:ext>
            </a:extLst>
          </p:cNvPr>
          <p:cNvSpPr txBox="1"/>
          <p:nvPr/>
        </p:nvSpPr>
        <p:spPr>
          <a:xfrm>
            <a:off x="225778" y="197725"/>
            <a:ext cx="3928534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depositor.ID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depositor left join borrower 	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on depositor.ID = borrower.ID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borrower.ID is null;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F3C4E-D411-0D12-5FCF-CDD75732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39" y="192250"/>
            <a:ext cx="853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E5B4-7549-B5C9-B885-6CE59151DBEC}"/>
              </a:ext>
            </a:extLst>
          </p:cNvPr>
          <p:cNvSpPr txBox="1"/>
          <p:nvPr/>
        </p:nvSpPr>
        <p:spPr>
          <a:xfrm>
            <a:off x="225776" y="2633238"/>
            <a:ext cx="5294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</a:t>
            </a:r>
            <a:b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Find the ID of each customer who lives on the same street and in the same city as customer '12345'.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B4E08-F3B2-D22C-92B0-6A50A486DB63}"/>
              </a:ext>
            </a:extLst>
          </p:cNvPr>
          <p:cNvSpPr txBox="1"/>
          <p:nvPr/>
        </p:nvSpPr>
        <p:spPr>
          <a:xfrm>
            <a:off x="225776" y="3620856"/>
            <a:ext cx="5294489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c2.IDfrom customer c1 join customer c2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on c1.customer_street = c2.customer_street    	and c1.customer_city = c2.customer_city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c1.ID = '12345' and c2.ID !='12345'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25F37-D5EA-3A39-466A-78A55E06406D}"/>
              </a:ext>
            </a:extLst>
          </p:cNvPr>
          <p:cNvSpPr txBox="1"/>
          <p:nvPr/>
        </p:nvSpPr>
        <p:spPr>
          <a:xfrm>
            <a:off x="5985532" y="192250"/>
            <a:ext cx="6163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</a:t>
            </a:r>
          </a:p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Find the name of each branch that has at least one customer who has an account in the bank and who lives in “Harrison”.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0D68-25B7-14BF-7421-107E4CB41950}"/>
              </a:ext>
            </a:extLst>
          </p:cNvPr>
          <p:cNvSpPr txBox="1"/>
          <p:nvPr/>
        </p:nvSpPr>
        <p:spPr>
          <a:xfrm>
            <a:off x="5985532" y="1417393"/>
            <a:ext cx="5892800" cy="338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branch b  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account a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depositor d 	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a.account_number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d.account_number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customer c	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d.ID = c.ID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c.customer_city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'Harrison';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6E4421C-BD56-B6E2-6247-F2AE7C9B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532" y="4804731"/>
            <a:ext cx="8996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472D8F-9ACD-A5E5-1B19-C1465511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38" y="530804"/>
            <a:ext cx="1070027" cy="2038146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99485685-5322-0773-D135-AF187748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6" y="5490487"/>
            <a:ext cx="8996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AB2C18-68DD-6625-8FA9-A44E5DE5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6" y="5829041"/>
            <a:ext cx="781159" cy="10097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BAC728-D732-8E05-9DCE-9AB98EFA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32" y="5137656"/>
            <a:ext cx="1362265" cy="15337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22DB2-DF0F-B7D1-E86E-61BC663B77F3}"/>
              </a:ext>
            </a:extLst>
          </p:cNvPr>
          <p:cNvCxnSpPr/>
          <p:nvPr/>
        </p:nvCxnSpPr>
        <p:spPr>
          <a:xfrm>
            <a:off x="5667022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4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8FBD-8F34-83B1-F1D1-96F9E46DD005}"/>
              </a:ext>
            </a:extLst>
          </p:cNvPr>
          <p:cNvSpPr txBox="1"/>
          <p:nvPr/>
        </p:nvSpPr>
        <p:spPr>
          <a:xfrm>
            <a:off x="146755" y="245340"/>
            <a:ext cx="662657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Q3)</a:t>
            </a:r>
            <a:r>
              <a:rPr lang="en-US" sz="1800" b="1" kern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SQL Window Functions. </a:t>
            </a:r>
            <a:br>
              <a:rPr lang="en-US" kern="10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From the demand table, find the cumulative total sum for qty.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5053-AE73-107A-3657-318A88476F47}"/>
              </a:ext>
            </a:extLst>
          </p:cNvPr>
          <p:cNvSpPr txBox="1"/>
          <p:nvPr/>
        </p:nvSpPr>
        <p:spPr>
          <a:xfrm>
            <a:off x="146755" y="1097978"/>
            <a:ext cx="6096000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of all I must create the table and insert the values to insure that my answer is correct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sales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day int,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qty int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B96D0-B97F-24C8-7386-85AFCD5B5139}"/>
              </a:ext>
            </a:extLst>
          </p:cNvPr>
          <p:cNvSpPr txBox="1"/>
          <p:nvPr/>
        </p:nvSpPr>
        <p:spPr>
          <a:xfrm>
            <a:off x="146755" y="3224811"/>
            <a:ext cx="3736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the data as it in the pdf: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sales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B9DEF-9EB4-2FD0-46BC-D83015FE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8" y="2358231"/>
            <a:ext cx="1034415" cy="4193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F72B74-9304-3ED2-716F-3D68C2FA56A7}"/>
              </a:ext>
            </a:extLst>
          </p:cNvPr>
          <p:cNvSpPr txBox="1"/>
          <p:nvPr/>
        </p:nvSpPr>
        <p:spPr>
          <a:xfrm>
            <a:off x="7179733" y="245340"/>
            <a:ext cx="3826934" cy="14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day, qty,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sum(qty) over(order by day)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sumQty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sales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A77A666-ACCB-B2FD-DADF-1C44DD8B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209" y="2019677"/>
            <a:ext cx="853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3075" name="Picture 1">
            <a:extLst>
              <a:ext uri="{FF2B5EF4-FFF2-40B4-BE49-F238E27FC236}">
                <a16:creationId xmlns:a16="http://schemas.microsoft.com/office/drawing/2014/main" id="{05F88437-F4E6-ED57-9E60-8F3AD8CA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09" y="2358231"/>
            <a:ext cx="1501775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5108C2-D00F-B05B-3A17-42D50C8B150C}"/>
              </a:ext>
            </a:extLst>
          </p:cNvPr>
          <p:cNvCxnSpPr/>
          <p:nvPr/>
        </p:nvCxnSpPr>
        <p:spPr>
          <a:xfrm>
            <a:off x="6773333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1E760-2607-F8B1-F540-6E8123379CC6}"/>
              </a:ext>
            </a:extLst>
          </p:cNvPr>
          <p:cNvSpPr txBox="1"/>
          <p:nvPr/>
        </p:nvSpPr>
        <p:spPr>
          <a:xfrm>
            <a:off x="180622" y="257792"/>
            <a:ext cx="6649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Q3)</a:t>
            </a:r>
            <a:b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Extract the two worst performing days of each product in terms of number of qty sold. Paraphrasing it: Get the days corresponding to the two minimum most values of qty for each product.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F4991-2645-068A-96DA-B28E75E967C5}"/>
              </a:ext>
            </a:extLst>
          </p:cNvPr>
          <p:cNvSpPr txBox="1"/>
          <p:nvPr/>
        </p:nvSpPr>
        <p:spPr>
          <a:xfrm>
            <a:off x="180622" y="2133341"/>
            <a:ext cx="4591257" cy="2303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of all I must create the table and insert </a:t>
            </a:r>
            <a:b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values to insure that my answer is correct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sales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product char(1),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day int,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qty int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92C68-9799-A8FC-B35B-DEA2EA78254E}"/>
              </a:ext>
            </a:extLst>
          </p:cNvPr>
          <p:cNvSpPr txBox="1"/>
          <p:nvPr/>
        </p:nvSpPr>
        <p:spPr>
          <a:xfrm>
            <a:off x="7764649" y="257792"/>
            <a:ext cx="3735190" cy="710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the data as it in the pdf: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DCC5C-CFB1-D679-0357-DA156D594BDC}"/>
              </a:ext>
            </a:extLst>
          </p:cNvPr>
          <p:cNvSpPr txBox="1"/>
          <p:nvPr/>
        </p:nvSpPr>
        <p:spPr>
          <a:xfrm>
            <a:off x="7764649" y="1179202"/>
            <a:ext cx="9348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3508F-42B4-8EBE-DFAB-22E955B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649" y="1548533"/>
            <a:ext cx="2024032" cy="50516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94CE54-F7C7-2818-0F07-F15880703C2F}"/>
              </a:ext>
            </a:extLst>
          </p:cNvPr>
          <p:cNvCxnSpPr/>
          <p:nvPr/>
        </p:nvCxnSpPr>
        <p:spPr>
          <a:xfrm>
            <a:off x="7021688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1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F196D-7842-310C-39D9-373507102F55}"/>
              </a:ext>
            </a:extLst>
          </p:cNvPr>
          <p:cNvSpPr txBox="1"/>
          <p:nvPr/>
        </p:nvSpPr>
        <p:spPr>
          <a:xfrm>
            <a:off x="406400" y="651445"/>
            <a:ext cx="6096000" cy="555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Firstly, I want to create a view that contains the products and there dense ranks, but every product separately: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view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RankedSales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product, day, qty,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dense_rank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over(partition by product order by qty) as RN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from sales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after that I want to specify only 2 minimum product values by specifying that RN=1 OR RN=2 so that the output will be only those whose rank 1 and 2 which is the 2 minimum qty values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RankedSales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RN = 1 or RN = 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63850-E9E2-98C5-4E99-2B49C02A18B6}"/>
              </a:ext>
            </a:extLst>
          </p:cNvPr>
          <p:cNvSpPr txBox="1"/>
          <p:nvPr/>
        </p:nvSpPr>
        <p:spPr>
          <a:xfrm>
            <a:off x="7405510" y="651445"/>
            <a:ext cx="9348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727AB-1724-1822-80A1-8A10CA04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10" y="1020777"/>
            <a:ext cx="3603520" cy="347338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0CE9B-C3F8-0F62-CB64-5945EDB10A19}"/>
              </a:ext>
            </a:extLst>
          </p:cNvPr>
          <p:cNvCxnSpPr/>
          <p:nvPr/>
        </p:nvCxnSpPr>
        <p:spPr>
          <a:xfrm>
            <a:off x="6931378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1066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 Khalid W. Elsaleh</dc:creator>
  <cp:lastModifiedBy>Rasha Khalid W. Elsaleh</cp:lastModifiedBy>
  <cp:revision>5</cp:revision>
  <dcterms:created xsi:type="dcterms:W3CDTF">2024-11-15T12:07:18Z</dcterms:created>
  <dcterms:modified xsi:type="dcterms:W3CDTF">2024-11-30T00:15:05Z</dcterms:modified>
</cp:coreProperties>
</file>