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206-9DBF-0084-BD02-C8907BDB4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12DD-BA8C-1D18-6F6A-A3A6106E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947E-D2AD-3DFE-1CE2-2D593E99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656-F441-EE1C-2A3C-E077F54F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1DB7-EA57-9819-B531-0B822D1D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3651-A63E-9E8F-E01F-BD6C15A9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6E86-C7BE-C841-3E97-48EC078AB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0264-8870-1231-9794-114B06B6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AD3A-0EBA-5E8F-C64E-5FEA721E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F9EA-1874-F479-5E55-28D6CF7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93967-0D1D-C846-9B89-DE6C5F7F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1E8A-D736-7148-7B99-FD6F4C26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A79D-2207-7FD5-56BB-617DCF4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4E36-8E21-D521-9666-E501B84A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B43-B134-ACCC-8F81-F5AD2E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573-5EAB-F076-AD7D-8F008C6E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6602-5BA4-4F0D-CE24-90A9EA9F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F145-197B-48FC-310C-0ADA6611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91FC-D5D3-4C41-375C-1965EF26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0445-8F33-FFF9-4836-10FB1E7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1A3E-CE84-BEF6-CAD9-5A81D344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6CEF-6612-0BB7-FC3B-75CF7D62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D66-4FC4-3125-0394-9B98A0C5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BCC8-4CF0-7799-82CE-F736F372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DFC4-0F8E-1B7C-F126-EC01495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9FED-7FAA-5FF0-E332-579E50FA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BCF1-870C-73B0-0F8F-F296D030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27A7-B669-91B4-8F85-7EED76E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3607-FA00-90DE-F47D-25298F82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052C-F543-7B61-FB1F-5AB7274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F448-4559-32B9-AA91-B5B7216D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0CBC-DF08-91C2-59A0-64502B7C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4DB6-75EF-4059-1FBF-3452D843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08B4-CDE8-FDC7-D879-D9202E67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8844-4AB4-A745-6AB1-DFACAECE6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0DBE-759E-4603-4055-55521332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F1379-4E15-EAFF-E90E-426B5D1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1F759-9EE8-4A62-5544-2443029F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7D30D-8090-9EB0-F0A2-EA84CB4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152-4DE6-454F-CA09-C187FCE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C021-4187-088F-36FB-A0CC2451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D42F-26DB-CCC8-1A48-B29CAF9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5CF8-F8D5-E930-4463-5D696402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6FED2-9A04-5E33-E63F-5CCF9037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96EC6-5385-07A2-A671-9CD9E505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DCE4-186F-5C20-2BEF-E2A064F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0A4-79B2-2D90-C964-73B523C3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C837-0BAB-562F-3646-F95351FC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9846-B0EA-978A-CCA3-31D66305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8C45-2FCF-81E8-19DE-58B130C8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5E78C-E800-33C0-5320-C4AB835D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0F8D-3214-3B68-9C79-1D87F85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8D20-1962-D014-4F81-C0D2550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FFBCD-54E2-ED3F-0F5F-3F5DFABC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BC6A-0EC1-A38F-E671-F68A1E0F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5E39-24E7-01E4-2EE2-1600817F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7C84-1BC4-8391-0821-BC32181F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EDE9-25B4-FB97-F8ED-38AE4855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1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0615B-A2BB-271E-C552-CEB91B9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BE08-7897-5F31-61ED-10E5D660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33FC-E2A4-7CE9-DB67-170AE4F92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AD99-6ADB-A233-A6AE-D12A19109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B71A-EC7F-6693-54C5-A4190837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mputer script on a screen">
            <a:extLst>
              <a:ext uri="{FF2B5EF4-FFF2-40B4-BE49-F238E27FC236}">
                <a16:creationId xmlns:a16="http://schemas.microsoft.com/office/drawing/2014/main" id="{17A153DA-BB41-887E-AB36-9A04FF04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D2D2-C7DC-4C5B-F9FF-E96999AAC7F3}"/>
              </a:ext>
            </a:extLst>
          </p:cNvPr>
          <p:cNvSpPr txBox="1"/>
          <p:nvPr/>
        </p:nvSpPr>
        <p:spPr>
          <a:xfrm>
            <a:off x="6580028" y="3429000"/>
            <a:ext cx="5049273" cy="9233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Name: Rasha Khal</a:t>
            </a: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 </a:t>
            </a:r>
            <a:r>
              <a:rPr lang="en-US" sz="3000" b="1" i="0" baseline="0" dirty="0" err="1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Alsaleh</a:t>
            </a:r>
            <a:b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ID:202210632</a:t>
            </a:r>
            <a:endParaRPr lang="en-US" sz="30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0F9C2-7128-C226-17A7-8E834E87E663}"/>
              </a:ext>
            </a:extLst>
          </p:cNvPr>
          <p:cNvSpPr txBox="1"/>
          <p:nvPr/>
        </p:nvSpPr>
        <p:spPr>
          <a:xfrm>
            <a:off x="6599344" y="2413337"/>
            <a:ext cx="558960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 Programming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2024/2025 First Semester (Dr. Ala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Abuthawabeh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Homework #2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93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D15CD8-A9EA-49B3-AB9E-D607F5BC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0C9D47-921C-B858-F448-365015A3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F06B-006A-B85F-6B8A-094A3B06B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B0DAD6-02D3-4694-5321-B32C89223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30075" y="3209925"/>
            <a:ext cx="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AF97A0-6860-E5A5-0712-1DBAFA5F5E9D}"/>
              </a:ext>
            </a:extLst>
          </p:cNvPr>
          <p:cNvSpPr txBox="1">
            <a:spLocks/>
          </p:cNvSpPr>
          <p:nvPr/>
        </p:nvSpPr>
        <p:spPr>
          <a:xfrm>
            <a:off x="1243263" y="303550"/>
            <a:ext cx="970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Q1) 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</a:rPr>
              <a:t>Create the following anonymous block and answer the following: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7BE7A-04DE-141B-8395-1CAD052528DD}"/>
              </a:ext>
            </a:extLst>
          </p:cNvPr>
          <p:cNvSpPr txBox="1">
            <a:spLocks/>
          </p:cNvSpPr>
          <p:nvPr/>
        </p:nvSpPr>
        <p:spPr>
          <a:xfrm>
            <a:off x="1485900" y="1696867"/>
            <a:ext cx="9462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declarative section to this PL/SQL block. In the declarative section, declare the following variables: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FE8A7-B83C-91FB-086C-C085DB1D627C}"/>
              </a:ext>
            </a:extLst>
          </p:cNvPr>
          <p:cNvSpPr txBox="1">
            <a:spLocks/>
          </p:cNvSpPr>
          <p:nvPr/>
        </p:nvSpPr>
        <p:spPr>
          <a:xfrm>
            <a:off x="1243263" y="74276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BEGIN </a:t>
            </a:r>
            <a:endParaRPr lang="en-US" sz="1800" b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DBMS_OUTPUT.PUT_LINE('Hello World'); </a:t>
            </a:r>
          </a:p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END;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36E4E-AFAF-99DC-761D-94ADC159295B}"/>
              </a:ext>
            </a:extLst>
          </p:cNvPr>
          <p:cNvSpPr txBox="1">
            <a:spLocks/>
          </p:cNvSpPr>
          <p:nvPr/>
        </p:nvSpPr>
        <p:spPr>
          <a:xfrm>
            <a:off x="1636295" y="2362273"/>
            <a:ext cx="9312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A variable named TODAY of datatype DATE. Initialize TODAY with SYSDATE.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A variable named TOMORROW with the same datatype as TODAY. Use the %TYPE attribute to declare this variable.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FD492-DEA1-8142-D1A0-5F2939B8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5" y="3490553"/>
            <a:ext cx="5133473" cy="30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01260-1771-FBF9-ACFD-1516E31A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15D8EF-586C-30B0-A431-5A70DEEA5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7E4B8-0EE3-0978-D71E-E2C9737F0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7D6B82-BE77-7026-ED07-9C9064721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192000" y="3209925"/>
            <a:ext cx="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343B23-EB01-AE54-51E4-1ACDF535FAB3}"/>
              </a:ext>
            </a:extLst>
          </p:cNvPr>
          <p:cNvSpPr txBox="1">
            <a:spLocks/>
          </p:cNvSpPr>
          <p:nvPr/>
        </p:nvSpPr>
        <p:spPr>
          <a:xfrm>
            <a:off x="1414713" y="513100"/>
            <a:ext cx="970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Q1)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Create the following anonymous block and answer the following: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2ED13-77C3-2F2F-7A19-DDAA3A6F8A8E}"/>
              </a:ext>
            </a:extLst>
          </p:cNvPr>
          <p:cNvSpPr txBox="1">
            <a:spLocks/>
          </p:cNvSpPr>
          <p:nvPr/>
        </p:nvSpPr>
        <p:spPr>
          <a:xfrm>
            <a:off x="1661922" y="1906417"/>
            <a:ext cx="9705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2) In the executable section, initialize the TOMORROW variable with an expression that calculates tomorrow’s date (add 1 to the value in TODAY). Print the value of TODAY and TOMORROW after printing ‘Hello World’.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D42BD-8002-D79F-50D3-F6184FDFFDFA}"/>
              </a:ext>
            </a:extLst>
          </p:cNvPr>
          <p:cNvSpPr txBox="1">
            <a:spLocks/>
          </p:cNvSpPr>
          <p:nvPr/>
        </p:nvSpPr>
        <p:spPr>
          <a:xfrm>
            <a:off x="1414713" y="95231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BEGIN </a:t>
            </a:r>
            <a:endParaRPr lang="en-US" sz="1800" b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DBMS_OUTPUT.PUT_LINE('Hello World'); </a:t>
            </a:r>
          </a:p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END;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85E20-16D2-FCA3-7C9C-04372184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26" y="3293170"/>
            <a:ext cx="5248118" cy="347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6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0533A-0789-ADDB-006F-4288EBA5F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EAEC27-7624-D6AF-4675-F5BA96246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AEF360-6C70-A09E-D523-1973612E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BEAF45-7826-D39B-8B13-F3A7712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92001" y="3209925"/>
            <a:ext cx="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D8389D-6A1C-0756-2425-AD4A4B7ECC44}"/>
              </a:ext>
            </a:extLst>
          </p:cNvPr>
          <p:cNvSpPr txBox="1">
            <a:spLocks/>
          </p:cNvSpPr>
          <p:nvPr/>
        </p:nvSpPr>
        <p:spPr>
          <a:xfrm>
            <a:off x="1243263" y="303550"/>
            <a:ext cx="970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Q1)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Create the following anonymous block and answer the following: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479A2-6495-2C28-364B-9AC2FED5D6B5}"/>
              </a:ext>
            </a:extLst>
          </p:cNvPr>
          <p:cNvSpPr txBox="1">
            <a:spLocks/>
          </p:cNvSpPr>
          <p:nvPr/>
        </p:nvSpPr>
        <p:spPr>
          <a:xfrm>
            <a:off x="1490472" y="1696867"/>
            <a:ext cx="9705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) Write an anonymous PL/SQL block that uses today's date and outputs it in the format of ‘Month dd, 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yyyy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’. Store the date in a DATE variable called 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my_date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. Create another variable of the DATE type called 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v_last_day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. Assign the last day of this month to 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v_last_day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. Display the value of 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v_last_day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8AD4B-9524-CD05-E9EC-985DEBB7B5DD}"/>
              </a:ext>
            </a:extLst>
          </p:cNvPr>
          <p:cNvSpPr txBox="1">
            <a:spLocks/>
          </p:cNvSpPr>
          <p:nvPr/>
        </p:nvSpPr>
        <p:spPr>
          <a:xfrm>
            <a:off x="1243263" y="74276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BEGIN </a:t>
            </a:r>
            <a:endParaRPr lang="en-US" sz="1800" b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DBMS_OUTPUT.PUT_LINE('Hello World'); </a:t>
            </a:r>
          </a:p>
          <a:p>
            <a:r>
              <a:rPr lang="en-US" sz="1800" b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END;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DBCA-A232-115D-3A73-264436AA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3591762"/>
            <a:ext cx="538237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2F63C-5703-7D9F-F07E-FBB8F577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1CC832-D606-D5C4-8858-41CBA10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B493A-F339-5748-37DD-4B8D26EA6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DB2EC4-AAB9-D974-C253-AB61B0A5B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192000" y="3209925"/>
            <a:ext cx="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FE9A30-A76A-C13D-E438-742196C9FFD1}"/>
              </a:ext>
            </a:extLst>
          </p:cNvPr>
          <p:cNvSpPr txBox="1">
            <a:spLocks/>
          </p:cNvSpPr>
          <p:nvPr/>
        </p:nvSpPr>
        <p:spPr>
          <a:xfrm>
            <a:off x="1243263" y="303550"/>
            <a:ext cx="9705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Create table called countries with two columns named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country_name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median_age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. using SQL code. Then insert several records to the table. Evaluate the variables in the following PL/SQL code. Change the declarations so they use the %TYPE attribute. Also rewrite code using Explicit cursor.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E3EED-9F75-F06D-3B40-A1A4E2639897}"/>
              </a:ext>
            </a:extLst>
          </p:cNvPr>
          <p:cNvSpPr txBox="1">
            <a:spLocks/>
          </p:cNvSpPr>
          <p:nvPr/>
        </p:nvSpPr>
        <p:spPr>
          <a:xfrm>
            <a:off x="1243263" y="1503879"/>
            <a:ext cx="97054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DECLARE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country_name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VARCHAR2(50);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median_age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NUMBER(6, 2);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BEGIN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SELECT </a:t>
            </a:r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country_name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median_age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INTO </a:t>
            </a:r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country_name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median_age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FROM countries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WHERE </a:t>
            </a:r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country_name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= 'Japan';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DBMS_OUTPUT.PUT_LINE('The median age in '|| </a:t>
            </a:r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country_name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|| ' is ' || </a:t>
            </a:r>
          </a:p>
          <a:p>
            <a:r>
              <a:rPr lang="en-US" sz="1800" b="1" i="1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median_age</a:t>
            </a:r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|| '.'); 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1" i="1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END;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4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91E78-948F-EC6D-1208-908480E3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9D63AB-76DE-F421-CF4C-0314D541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5B43A-2972-89A2-B277-665A1F3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DF05F6-AA5D-7588-A559-04EBA64E8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92001" y="3209925"/>
            <a:ext cx="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F04E9-1039-2AC5-7F68-E8083E81B0F3}"/>
              </a:ext>
            </a:extLst>
          </p:cNvPr>
          <p:cNvSpPr txBox="1">
            <a:spLocks/>
          </p:cNvSpPr>
          <p:nvPr/>
        </p:nvSpPr>
        <p:spPr>
          <a:xfrm>
            <a:off x="1243263" y="303550"/>
            <a:ext cx="9705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 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Create table called countries with two columns named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country_name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median_age</a:t>
            </a:r>
            <a:r>
              <a:rPr lang="en-US" sz="18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. using SQL code. Then insert several records to the table. Evaluate the variables in the following PL/SQL code. Change the declarations so they use the %TYPE attribute. Also rewrite code using Explicit cursor.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701F8-34B0-4A25-3CD2-99EB49BD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4" y="1631211"/>
            <a:ext cx="5564069" cy="2491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1B24A2-2E64-3DC4-55F4-2476EBFA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02" y="1631211"/>
            <a:ext cx="5564069" cy="3108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B2022-E7E7-1DE2-E4BF-137C48CDD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4" y="4294029"/>
            <a:ext cx="5564072" cy="23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3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250</TotalTime>
  <Words>466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Rasha Khalid W. Elsaleh</dc:creator>
  <cp:lastModifiedBy>Rasha Khalid W. Elsaleh</cp:lastModifiedBy>
  <cp:revision>7</cp:revision>
  <dcterms:created xsi:type="dcterms:W3CDTF">2024-11-15T12:07:18Z</dcterms:created>
  <dcterms:modified xsi:type="dcterms:W3CDTF">2024-11-30T00:23:47Z</dcterms:modified>
</cp:coreProperties>
</file>