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1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522" y="-254"/>
      </p:cViewPr>
      <p:guideLst>
        <p:guide orient="horz" pos="2160"/>
        <p:guide orient="horz" pos="3888"/>
        <p:guide pos="1224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5591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1047750" y="292121"/>
            <a:ext cx="8229600" cy="15081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sym typeface="Arial"/>
              </a:rPr>
              <a:t>Data</a:t>
            </a:r>
            <a:r>
              <a:rPr lang="en-US" sz="2000" dirty="0">
                <a:solidFill>
                  <a:schemeClr val="accent2"/>
                </a:solidFill>
              </a:rPr>
              <a:t>-</a:t>
            </a:r>
            <a:r>
              <a:rPr lang="en-US" sz="2000" b="0" i="0" u="none" strike="noStrike" cap="none" dirty="0">
                <a:solidFill>
                  <a:schemeClr val="accent2"/>
                </a:solidFill>
                <a:sym typeface="Arial"/>
              </a:rPr>
              <a:t>Driven Storytelling Presentation</a:t>
            </a:r>
            <a:r>
              <a:rPr lang="en-US" sz="2000" b="0" i="0" u="none" strike="noStrike" cap="none" dirty="0" smtClean="0">
                <a:solidFill>
                  <a:schemeClr val="accent2"/>
                </a:solidFill>
                <a:sym typeface="Arial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US" sz="3200" dirty="0">
              <a:solidFill>
                <a:srgbClr val="0070C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US" sz="3200" b="0" i="0" u="none" strike="noStrike" cap="none" dirty="0" smtClean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70C0"/>
              </a:buClr>
              <a:buSzPts val="3200"/>
            </a:pPr>
            <a:r>
              <a:rPr lang="en-US" dirty="0" smtClean="0"/>
              <a:t>.</a:t>
            </a:r>
            <a:endParaRPr dirty="0"/>
          </a:p>
        </p:txBody>
      </p:sp>
      <p:sp>
        <p:nvSpPr>
          <p:cNvPr id="97" name="Google Shape;97;p1"/>
          <p:cNvSpPr/>
          <p:nvPr/>
        </p:nvSpPr>
        <p:spPr>
          <a:xfrm>
            <a:off x="7398044" y="6439852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407808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70" y="2674620"/>
            <a:ext cx="7883979" cy="11163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Greater sales growth will result </a:t>
            </a:r>
            <a:r>
              <a:rPr lang="en-US" b="1" dirty="0" smtClean="0">
                <a:effectLst/>
              </a:rPr>
              <a:t/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from</a:t>
            </a:r>
            <a:r>
              <a:rPr lang="en-US" b="1" dirty="0">
                <a:effectLst/>
              </a:rPr>
              <a:t> changing our sales mix to </a:t>
            </a:r>
            <a:r>
              <a:rPr lang="en-US" b="1" dirty="0" smtClean="0">
                <a:effectLst/>
              </a:rPr>
              <a:t/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include</a:t>
            </a:r>
            <a:r>
              <a:rPr lang="en-US" b="1" dirty="0">
                <a:effectLst/>
              </a:rPr>
              <a:t> </a:t>
            </a:r>
            <a:r>
              <a:rPr lang="en-US" b="1" dirty="0" smtClean="0">
                <a:effectLst/>
              </a:rPr>
              <a:t>additional</a:t>
            </a:r>
            <a:r>
              <a:rPr lang="en-US" b="1" dirty="0">
                <a:effectLst/>
              </a:rPr>
              <a:t> online </a:t>
            </a:r>
            <a:r>
              <a:rPr lang="en-US" b="1" dirty="0" smtClean="0">
                <a:effectLst/>
              </a:rPr>
              <a:t>store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accounts</a:t>
            </a:r>
            <a:r>
              <a:rPr lang="en-US" b="1" dirty="0">
                <a:effectLst/>
              </a:rPr>
              <a:t>.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IN" dirty="0" smtClean="0"/>
              <a:t>What we got from data</a:t>
            </a: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2"/>
          </p:nvPr>
        </p:nvSpPr>
        <p:spPr>
          <a:xfrm>
            <a:off x="3846909" y="505483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The best way to increase sales would be to put the freed-up sales and marketing resources into our online store accounts</a:t>
            </a:r>
            <a:r>
              <a:rPr lang="en-US" sz="2400" dirty="0" smtClean="0"/>
              <a:t>.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3200"/>
              <a:buChar char="•"/>
            </a:pPr>
            <a:endParaRPr lang="en-US" sz="2400" dirty="0"/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Closing a few extremely underperforming clients would free up resources for sales and marketing that could be used more profitably elsewhere</a:t>
            </a:r>
            <a:r>
              <a:rPr lang="en-US" sz="2400" dirty="0" smtClean="0"/>
              <a:t>.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3200"/>
              <a:buChar char="•"/>
            </a:pPr>
            <a:endParaRPr lang="en-US" sz="2400" dirty="0"/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Our sales performance has been decent overall, but it might be much better</a:t>
            </a:r>
            <a:r>
              <a:rPr lang="en-US" sz="2400" dirty="0" smtClean="0"/>
              <a:t>.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3200"/>
              <a:buChar char="•"/>
            </a:pPr>
            <a:endParaRPr lang="en-US" sz="2400" dirty="0"/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Our sales performance has been decent overall, but it might be much better.</a:t>
            </a:r>
            <a:endParaRPr sz="2400" dirty="0"/>
          </a:p>
        </p:txBody>
      </p:sp>
      <p:sp>
        <p:nvSpPr>
          <p:cNvPr id="106" name="Google Shape;106;p2"/>
          <p:cNvSpPr/>
          <p:nvPr/>
        </p:nvSpPr>
        <p:spPr>
          <a:xfrm>
            <a:off x="7398044" y="6439852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407808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1918715"/>
            <a:ext cx="3443859" cy="3443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7398044" y="6437235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407808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86" y="862853"/>
            <a:ext cx="6059661" cy="3716845"/>
          </a:xfrm>
          <a:prstGeom prst="rect">
            <a:avLst/>
          </a:prstGeom>
        </p:spPr>
      </p:pic>
      <p:sp>
        <p:nvSpPr>
          <p:cNvPr id="9" name="Google Shape;103;p2"/>
          <p:cNvSpPr txBox="1">
            <a:spLocks/>
          </p:cNvSpPr>
          <p:nvPr/>
        </p:nvSpPr>
        <p:spPr>
          <a:xfrm>
            <a:off x="1066799" y="-411872"/>
            <a:ext cx="608647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3200"/>
              <a:buFont typeface="Arial"/>
              <a:buNone/>
            </a:pPr>
            <a:r>
              <a:rPr lang="en-US" sz="4000" dirty="0" smtClean="0"/>
              <a:t>What we saw from data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039786" y="4398723"/>
            <a:ext cx="7236279" cy="1697277"/>
          </a:xfrm>
        </p:spPr>
        <p:txBody>
          <a:bodyPr>
            <a:normAutofit/>
          </a:bodyPr>
          <a:lstStyle/>
          <a:p>
            <a:pPr marL="361188" indent="-342900">
              <a:buFont typeface="Arial" pitchFamily="34" charset="0"/>
              <a:buChar char="•"/>
            </a:pPr>
            <a:r>
              <a:rPr lang="en-IN" sz="1800" dirty="0" smtClean="0"/>
              <a:t>The account OR11, MB8, SB15, SB7, WD1 are the worst performing account.</a:t>
            </a:r>
          </a:p>
          <a:p>
            <a:pPr marL="361188" indent="-342900">
              <a:buFont typeface="Arial" pitchFamily="34" charset="0"/>
              <a:buChar char="•"/>
            </a:pPr>
            <a:r>
              <a:rPr lang="en-IN" sz="1800" dirty="0" smtClean="0"/>
              <a:t>The above account want to take care and improve in next year.</a:t>
            </a:r>
          </a:p>
          <a:p>
            <a:pPr marL="361188" indent="-342900">
              <a:buFont typeface="Arial" pitchFamily="34" charset="0"/>
              <a:buChar char="•"/>
            </a:pPr>
            <a:r>
              <a:rPr lang="en-IN" sz="1800" dirty="0" smtClean="0"/>
              <a:t>It want to specially look these account and study the causes behind this made worst.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59192" y="4905375"/>
            <a:ext cx="6400800" cy="1509712"/>
          </a:xfrm>
        </p:spPr>
        <p:txBody>
          <a:bodyPr/>
          <a:lstStyle/>
          <a:p>
            <a:pPr marL="361188" indent="-342900">
              <a:buFont typeface="Arial" pitchFamily="34" charset="0"/>
              <a:buChar char="•"/>
            </a:pPr>
            <a:r>
              <a:rPr lang="en-US" dirty="0"/>
              <a:t>With a 21% CAGR over the past five years, our unit sales growth has been strong overall</a:t>
            </a:r>
            <a:r>
              <a:rPr lang="en-US" dirty="0" smtClean="0"/>
              <a:t>.</a:t>
            </a:r>
          </a:p>
          <a:p>
            <a:pPr marL="361188" indent="-342900">
              <a:buFont typeface="Arial" pitchFamily="34" charset="0"/>
              <a:buChar char="•"/>
            </a:pPr>
            <a:r>
              <a:rPr lang="en-US" dirty="0" smtClean="0"/>
              <a:t>It is good compared to last five years</a:t>
            </a:r>
            <a:endParaRPr lang="en-IN" dirty="0"/>
          </a:p>
        </p:txBody>
      </p:sp>
      <p:sp>
        <p:nvSpPr>
          <p:cNvPr id="5" name="Google Shape;103;p2"/>
          <p:cNvSpPr txBox="1">
            <a:spLocks/>
          </p:cNvSpPr>
          <p:nvPr/>
        </p:nvSpPr>
        <p:spPr>
          <a:xfrm>
            <a:off x="1133474" y="-392822"/>
            <a:ext cx="608647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3200"/>
              <a:buFont typeface="Arial"/>
              <a:buNone/>
            </a:pPr>
            <a:r>
              <a:rPr lang="en-US" sz="4000" dirty="0" smtClean="0"/>
              <a:t>What we saw from data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94" y="1015363"/>
            <a:ext cx="5050155" cy="37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04" r="21115"/>
          <a:stretch/>
        </p:blipFill>
        <p:spPr>
          <a:xfrm>
            <a:off x="442912" y="1097720"/>
            <a:ext cx="7943850" cy="247180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14525" y="4179123"/>
            <a:ext cx="6400800" cy="1509712"/>
          </a:xfrm>
        </p:spPr>
        <p:txBody>
          <a:bodyPr/>
          <a:lstStyle/>
          <a:p>
            <a:pPr marL="361188" indent="-342900">
              <a:buFont typeface="Arial" pitchFamily="34" charset="0"/>
              <a:buChar char="•"/>
            </a:pPr>
            <a:r>
              <a:rPr lang="en-US" dirty="0"/>
              <a:t>More online retailer accounts in our sales mix and with our sales resources would result in higher sales growth</a:t>
            </a:r>
            <a:r>
              <a:rPr lang="en-US" dirty="0" smtClean="0"/>
              <a:t>.</a:t>
            </a:r>
          </a:p>
          <a:p>
            <a:pPr marL="361188" indent="-342900">
              <a:buFont typeface="Arial" pitchFamily="34" charset="0"/>
              <a:buChar char="•"/>
            </a:pPr>
            <a:endParaRPr lang="en-US" dirty="0"/>
          </a:p>
          <a:p>
            <a:pPr marL="361188" indent="-342900">
              <a:buFont typeface="Arial" pitchFamily="34" charset="0"/>
              <a:buChar char="•"/>
            </a:pPr>
            <a:r>
              <a:rPr lang="en-US" dirty="0" smtClean="0"/>
              <a:t>Sale is increasing in each year</a:t>
            </a:r>
          </a:p>
          <a:p>
            <a:pPr marL="361188" indent="-342900">
              <a:buFont typeface="Arial" pitchFamily="34" charset="0"/>
              <a:buChar char="•"/>
            </a:pPr>
            <a:endParaRPr lang="en-US" dirty="0"/>
          </a:p>
          <a:p>
            <a:pPr marL="361188" indent="-34290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9" name="Google Shape;103;p2"/>
          <p:cNvSpPr txBox="1">
            <a:spLocks/>
          </p:cNvSpPr>
          <p:nvPr/>
        </p:nvSpPr>
        <p:spPr>
          <a:xfrm>
            <a:off x="1447799" y="-392822"/>
            <a:ext cx="5981701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3200"/>
              <a:buFont typeface="Arial"/>
              <a:buNone/>
            </a:pPr>
            <a:r>
              <a:rPr lang="en-US" sz="4000" dirty="0" smtClean="0"/>
              <a:t>What we saw from data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497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717686" y="629659"/>
            <a:ext cx="7439036" cy="557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1600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SzPts val="16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advise terminating these underperforming accounts right away and starting a search for the online store accounts with the greatest potential for increasing sales and marketing spend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indent="-285750">
              <a:buClr>
                <a:schemeClr val="dk1"/>
              </a:buClr>
              <a:buSzPts val="1600"/>
              <a:buFont typeface="Arial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ts val="1600"/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Although our sales performance has been strong generally, it might be much stronger.</a:t>
            </a:r>
          </a:p>
          <a:p>
            <a:pPr lvl="0">
              <a:buClr>
                <a:schemeClr val="dk1"/>
              </a:buClr>
              <a:buSzPts val="1600"/>
            </a:pPr>
            <a:endParaRPr lang="en-US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ts val="1600"/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the past five years, the type of online store account has had the strongest growth in sales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lvl="0" indent="-285750">
              <a:buClr>
                <a:schemeClr val="dk1"/>
              </a:buClr>
              <a:buSzPts val="1600"/>
              <a:buFont typeface="Arial" pitchFamily="34" charset="0"/>
              <a:buChar char="•"/>
            </a:pPr>
            <a:endParaRPr lang="en-US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ts val="1600"/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Closing a few extremely underperforming clients would free up resources for sales and marketing that could be used more profitably elsewhere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lvl="0" indent="-285750">
              <a:buClr>
                <a:schemeClr val="dk1"/>
              </a:buClr>
              <a:buSzPts val="1600"/>
              <a:buFont typeface="Arial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ts val="1600"/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best way to increase sales would be to put the freed-up sales and marketing resources into our online store accounts.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431306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407808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3;p2"/>
          <p:cNvSpPr txBox="1">
            <a:spLocks noGrp="1"/>
          </p:cNvSpPr>
          <p:nvPr>
            <p:ph type="title"/>
          </p:nvPr>
        </p:nvSpPr>
        <p:spPr>
          <a:xfrm>
            <a:off x="457200" y="579438"/>
            <a:ext cx="82296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3200"/>
              <a:buFont typeface="Arial"/>
              <a:buNone/>
            </a:pPr>
            <a:r>
              <a:rPr lang="en-US" sz="4000" dirty="0" smtClean="0"/>
              <a:t>What we can conclude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</TotalTime>
  <Words>315</Words>
  <Application>Microsoft Office PowerPoint</Application>
  <PresentationFormat>On-screen Show (4:3)</PresentationFormat>
  <Paragraphs>36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Greater sales growth will result  from changing our sales mix to  include additional online store accounts.</vt:lpstr>
      <vt:lpstr>What we got from data</vt:lpstr>
      <vt:lpstr>PowerPoint Presentation</vt:lpstr>
      <vt:lpstr>PowerPoint Presentation</vt:lpstr>
      <vt:lpstr>PowerPoint Presentation</vt:lpstr>
      <vt:lpstr>What we can conclude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Greater sales growth will result from changing our sales mix to include  additional online store accounts.</dc:title>
  <dc:creator>Li, Andrew X</dc:creator>
  <cp:lastModifiedBy>rasha</cp:lastModifiedBy>
  <cp:revision>5</cp:revision>
  <dcterms:created xsi:type="dcterms:W3CDTF">2020-03-26T22:50:15Z</dcterms:created>
  <dcterms:modified xsi:type="dcterms:W3CDTF">2023-08-29T04:28:55Z</dcterms:modified>
</cp:coreProperties>
</file>