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9" r:id="rId11"/>
    <p:sldId id="265" r:id="rId12"/>
    <p:sldId id="271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C29324-BE00-4A41-AED4-5A40766D34CA}">
          <p14:sldIdLst>
            <p14:sldId id="256"/>
            <p14:sldId id="257"/>
          </p14:sldIdLst>
        </p14:section>
        <p14:section name="Untitled Section" id="{E9F78FF6-2DB3-46EF-868B-551041C17C5C}">
          <p14:sldIdLst>
            <p14:sldId id="258"/>
            <p14:sldId id="259"/>
            <p14:sldId id="260"/>
            <p14:sldId id="268"/>
            <p14:sldId id="262"/>
            <p14:sldId id="263"/>
            <p14:sldId id="264"/>
            <p14:sldId id="269"/>
            <p14:sldId id="265"/>
            <p14:sldId id="271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7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70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00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0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34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06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8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4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8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0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7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45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1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6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790A7-5D38-4EEB-A185-D84A73F41713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D379F-5F2C-4D80-A96F-5F5D8A5DC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17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1BD8-B176-4276-8D2C-8E3F50FBF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2373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>
                <a:latin typeface="Century" panose="02040604050505020304" pitchFamily="18" charset="0"/>
              </a:rPr>
              <a:t>DSA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D4C18-26E8-41CF-8444-675571AC9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5763"/>
            <a:ext cx="9144000" cy="5202236"/>
          </a:xfrm>
        </p:spPr>
        <p:txBody>
          <a:bodyPr>
            <a:normAutofit/>
          </a:bodyPr>
          <a:lstStyle/>
          <a:p>
            <a:pPr algn="l"/>
            <a:r>
              <a:rPr lang="en-IN" sz="3600" u="sng" dirty="0">
                <a:latin typeface="Century" panose="02040604050505020304" pitchFamily="18" charset="0"/>
              </a:rPr>
              <a:t>TOPIC:-</a:t>
            </a:r>
          </a:p>
          <a:p>
            <a:pPr algn="ctr"/>
            <a:r>
              <a:rPr lang="en-IN" sz="3600" b="1" dirty="0">
                <a:latin typeface="Century" panose="02040604050505020304" pitchFamily="18" charset="0"/>
              </a:rPr>
              <a:t>STUDENT  DATA  MANAGEMENT</a:t>
            </a:r>
          </a:p>
          <a:p>
            <a:pPr algn="l"/>
            <a:r>
              <a:rPr lang="en-IN" sz="3600" u="sng" dirty="0">
                <a:latin typeface="Century" panose="02040604050505020304" pitchFamily="18" charset="0"/>
              </a:rPr>
              <a:t>GROUP MEMBER’S :-</a:t>
            </a:r>
          </a:p>
          <a:p>
            <a:pPr marL="742950" indent="-742950" algn="l">
              <a:buAutoNum type="arabicParenR"/>
            </a:pPr>
            <a:r>
              <a:rPr lang="en-IN" sz="3600" dirty="0">
                <a:latin typeface="Century" panose="02040604050505020304" pitchFamily="18" charset="0"/>
              </a:rPr>
              <a:t>Venkatesh B.H</a:t>
            </a:r>
          </a:p>
          <a:p>
            <a:pPr marL="742950" indent="-742950" algn="l">
              <a:buAutoNum type="arabicParenR"/>
            </a:pPr>
            <a:r>
              <a:rPr lang="en-IN" sz="3600" dirty="0">
                <a:latin typeface="Century" panose="02040604050505020304" pitchFamily="18" charset="0"/>
              </a:rPr>
              <a:t>Rashad Ahmed</a:t>
            </a:r>
          </a:p>
          <a:p>
            <a:pPr marL="742950" indent="-742950" algn="l">
              <a:buAutoNum type="arabicParenR"/>
            </a:pPr>
            <a:r>
              <a:rPr lang="en-IN" sz="3600" dirty="0" err="1">
                <a:latin typeface="Century" panose="02040604050505020304" pitchFamily="18" charset="0"/>
              </a:rPr>
              <a:t>Niteesh</a:t>
            </a:r>
            <a:r>
              <a:rPr lang="en-IN" sz="3600" dirty="0">
                <a:latin typeface="Century" panose="02040604050505020304" pitchFamily="18" charset="0"/>
              </a:rPr>
              <a:t> Kumar</a:t>
            </a:r>
          </a:p>
          <a:p>
            <a:pPr marL="742950" indent="-742950" algn="l">
              <a:buAutoNum type="arabicParenR"/>
            </a:pPr>
            <a:r>
              <a:rPr lang="en-IN" sz="3600" dirty="0">
                <a:latin typeface="Century" panose="02040604050505020304" pitchFamily="18" charset="0"/>
              </a:rPr>
              <a:t>Vishal </a:t>
            </a:r>
            <a:r>
              <a:rPr lang="en-IN" sz="3600" dirty="0" err="1">
                <a:latin typeface="Century" panose="02040604050505020304" pitchFamily="18" charset="0"/>
              </a:rPr>
              <a:t>Nirney</a:t>
            </a:r>
            <a:endParaRPr lang="en-IN" sz="3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58E7A-EAC1-4D92-836E-2759CA73D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38" y="255109"/>
            <a:ext cx="7276510" cy="6347782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61213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B17D-ABED-4FAD-991E-80F3468A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867747"/>
          </a:xfrm>
        </p:spPr>
        <p:txBody>
          <a:bodyPr/>
          <a:lstStyle/>
          <a:p>
            <a:pPr algn="l"/>
            <a:r>
              <a:rPr lang="en-IN" dirty="0">
                <a:latin typeface="Century" panose="02040604050505020304" pitchFamily="18" charset="0"/>
              </a:rPr>
              <a:t>5) ADMIN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7E66-C1F9-44BA-B041-EA3CBA9C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67748"/>
            <a:ext cx="10820400" cy="59902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Century" panose="02040604050505020304" pitchFamily="18" charset="0"/>
              </a:rPr>
              <a:t>Through this portal the admin can view the various details of the students.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Century" panose="02040604050505020304" pitchFamily="18" charset="0"/>
              </a:rPr>
              <a:t>Exploration of specific student info is also possible using their roll no.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Century" panose="02040604050505020304" pitchFamily="18" charset="0"/>
              </a:rPr>
              <a:t>Details are received from the previous </a:t>
            </a:r>
            <a:r>
              <a:rPr lang="en-IN" sz="3200" dirty="0" err="1">
                <a:latin typeface="Century" panose="02040604050505020304" pitchFamily="18" charset="0"/>
              </a:rPr>
              <a:t>hashtable</a:t>
            </a:r>
            <a:r>
              <a:rPr lang="en-IN" sz="3200" dirty="0">
                <a:latin typeface="Century" panose="020406040505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Century" panose="02040604050505020304" pitchFamily="18" charset="0"/>
              </a:rPr>
              <a:t>The admin the facility to change the password of the faculty.</a:t>
            </a:r>
          </a:p>
        </p:txBody>
      </p:sp>
      <p:sp>
        <p:nvSpPr>
          <p:cNvPr id="4" name="AutoShape 2" descr="blob:file:///81864433-713e-4f78-9f3e-9e755cec370c">
            <a:extLst>
              <a:ext uri="{FF2B5EF4-FFF2-40B4-BE49-F238E27FC236}">
                <a16:creationId xmlns:a16="http://schemas.microsoft.com/office/drawing/2014/main" id="{DC4A75BD-80A7-4B24-B694-DFE8CF48F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9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2B01B-AFFD-44B1-B8F2-5CC688FD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1" y="317873"/>
            <a:ext cx="8399247" cy="654012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61257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7927-C4DB-4EB6-9C71-FFF9AD23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259633"/>
          </a:xfrm>
        </p:spPr>
        <p:txBody>
          <a:bodyPr/>
          <a:lstStyle/>
          <a:p>
            <a:pPr algn="l"/>
            <a:r>
              <a:rPr lang="en-IN" dirty="0">
                <a:latin typeface="Century" panose="02040604050505020304" pitchFamily="18" charset="0"/>
              </a:rPr>
              <a:t>6) </a:t>
            </a:r>
            <a:r>
              <a:rPr lang="en-IN" u="sng" dirty="0">
                <a:latin typeface="Century" panose="02040604050505020304" pitchFamily="18" charset="0"/>
              </a:rPr>
              <a:t>Feedback 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B82D-8655-4179-AA99-EAA56B13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1558"/>
            <a:ext cx="10820400" cy="53464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latin typeface="Century" panose="02040604050505020304" pitchFamily="18" charset="0"/>
              </a:rPr>
              <a:t>The feedback given by the student is stored in respective faculty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latin typeface="Century" panose="02040604050505020304" pitchFamily="18" charset="0"/>
              </a:rPr>
              <a:t>Whenever the faculty wishes to view it, he can do so through his respective feedback option using the subject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600" dirty="0">
                <a:latin typeface="Century" panose="02040604050505020304" pitchFamily="18" charset="0"/>
              </a:rPr>
              <a:t>The feedback recorded is anonymous and will not reveal the identity of the student.</a:t>
            </a:r>
          </a:p>
        </p:txBody>
      </p:sp>
    </p:spTree>
    <p:extLst>
      <p:ext uri="{BB962C8B-B14F-4D97-AF65-F5344CB8AC3E}">
        <p14:creationId xmlns:p14="http://schemas.microsoft.com/office/powerpoint/2010/main" val="282183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1591-A693-420E-8F08-C8E7B05C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923731"/>
          </a:xfrm>
        </p:spPr>
        <p:txBody>
          <a:bodyPr/>
          <a:lstStyle/>
          <a:p>
            <a:pPr algn="l"/>
            <a:r>
              <a:rPr lang="en-IN" dirty="0">
                <a:latin typeface="Century" panose="02040604050505020304" pitchFamily="18" charset="0"/>
              </a:rPr>
              <a:t>7) </a:t>
            </a:r>
            <a:r>
              <a:rPr lang="en-IN" u="sng" dirty="0">
                <a:latin typeface="Century" panose="02040604050505020304" pitchFamily="18" charset="0"/>
              </a:rPr>
              <a:t>VIEW MARKS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CF7C-031D-4F4F-9B80-4EF0967B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3730"/>
            <a:ext cx="10820400" cy="593426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The marks list of various courses can be viewed using their respective subject codes.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The process involves dequeuing the subject codes and displaying the marks using the insertion sort technique.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The marks will be displayed in based on their rank.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05595-CC0F-4B05-843B-9235E81C49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b="42857"/>
          <a:stretch/>
        </p:blipFill>
        <p:spPr>
          <a:xfrm>
            <a:off x="685800" y="2733869"/>
            <a:ext cx="5033865" cy="412413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970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758E-A470-4EC3-A94E-03F4FF37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l"/>
            <a:r>
              <a:rPr lang="en-IN" dirty="0">
                <a:latin typeface="Century" panose="02040604050505020304" pitchFamily="18" charset="0"/>
              </a:rPr>
              <a:t>8) </a:t>
            </a:r>
            <a:r>
              <a:rPr lang="en-IN" u="sng" dirty="0" err="1">
                <a:latin typeface="Century" panose="02040604050505020304" pitchFamily="18" charset="0"/>
              </a:rPr>
              <a:t>eXIT</a:t>
            </a:r>
            <a:endParaRPr lang="en-IN" u="sng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40FC-E893-419B-BCB8-3468F87C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>
              <a:latin typeface="Century" panose="02040604050505020304" pitchFamily="18" charset="0"/>
            </a:endParaRPr>
          </a:p>
          <a:p>
            <a:pPr algn="ctr">
              <a:buFont typeface="Wingdings" panose="05000000000000000000" pitchFamily="2" charset="2"/>
              <a:buChar char="ü"/>
            </a:pPr>
            <a:r>
              <a:rPr lang="en-IN" sz="5400" b="1" u="sng" dirty="0">
                <a:latin typeface="Century" panose="02040604050505020304" pitchFamily="18" charset="0"/>
              </a:rPr>
              <a:t>THANK YOU</a:t>
            </a:r>
          </a:p>
          <a:p>
            <a:pPr marL="0" indent="0" algn="ctr">
              <a:buNone/>
            </a:pPr>
            <a:endParaRPr lang="en-IN" sz="5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6D05-0D49-46E9-8D4F-BED09204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989045"/>
          </a:xfrm>
        </p:spPr>
        <p:txBody>
          <a:bodyPr/>
          <a:lstStyle/>
          <a:p>
            <a:pPr algn="ctr"/>
            <a:r>
              <a:rPr lang="en-IN" b="1" dirty="0">
                <a:latin typeface="Century" panose="02040604050505020304" pitchFamily="18" charset="0"/>
              </a:rPr>
              <a:t>WELCOME TO PORTAL!!!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7507D-5F07-4673-A492-FFFAD9FD4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5" y="1614195"/>
            <a:ext cx="8966852" cy="4217437"/>
          </a:xfrm>
        </p:spPr>
      </p:pic>
    </p:spTree>
    <p:extLst>
      <p:ext uri="{BB962C8B-B14F-4D97-AF65-F5344CB8AC3E}">
        <p14:creationId xmlns:p14="http://schemas.microsoft.com/office/powerpoint/2010/main" val="8692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077A-619E-4F85-B428-1E758647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9715500" cy="1110343"/>
          </a:xfrm>
        </p:spPr>
        <p:txBody>
          <a:bodyPr/>
          <a:lstStyle/>
          <a:p>
            <a:pPr algn="l"/>
            <a:r>
              <a:rPr lang="en-IN" b="1" dirty="0">
                <a:latin typeface="Century" panose="02040604050505020304" pitchFamily="18" charset="0"/>
              </a:rPr>
              <a:t>1) </a:t>
            </a:r>
            <a:r>
              <a:rPr lang="en-IN" b="1" u="sng" dirty="0">
                <a:latin typeface="Century" panose="02040604050505020304" pitchFamily="18" charset="0"/>
              </a:rPr>
              <a:t>ADD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EAF6-AD44-46CB-917E-3025AC7D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0344"/>
            <a:ext cx="10820400" cy="57476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Century" panose="02040604050505020304" pitchFamily="18" charset="0"/>
              </a:rPr>
              <a:t>Storing the student info. using </a:t>
            </a:r>
            <a:r>
              <a:rPr lang="en-IN" sz="2800" dirty="0" err="1">
                <a:latin typeface="Century" panose="02040604050505020304" pitchFamily="18" charset="0"/>
              </a:rPr>
              <a:t>Hashtable</a:t>
            </a:r>
            <a:r>
              <a:rPr lang="en-IN" sz="2800" dirty="0">
                <a:latin typeface="Century" panose="02040604050505020304" pitchFamily="18" charset="0"/>
              </a:rPr>
              <a:t> (CHAINING) with roll no. as the key and the password of the student as a satellite data.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97C9C0-864B-420B-92F8-8CAD8AF42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88730"/>
              </p:ext>
            </p:extLst>
          </p:nvPr>
        </p:nvGraphicFramePr>
        <p:xfrm>
          <a:off x="1777482" y="2707086"/>
          <a:ext cx="2925147" cy="3572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147">
                  <a:extLst>
                    <a:ext uri="{9D8B030D-6E8A-4147-A177-3AD203B41FA5}">
                      <a16:colId xmlns:a16="http://schemas.microsoft.com/office/drawing/2014/main" val="4087045854"/>
                    </a:ext>
                  </a:extLst>
                </a:gridCol>
              </a:tblGrid>
              <a:tr h="7144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56597"/>
                  </a:ext>
                </a:extLst>
              </a:tr>
              <a:tr h="7144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58210"/>
                  </a:ext>
                </a:extLst>
              </a:tr>
              <a:tr h="7144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4137"/>
                  </a:ext>
                </a:extLst>
              </a:tr>
              <a:tr h="7144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43108"/>
                  </a:ext>
                </a:extLst>
              </a:tr>
              <a:tr h="7144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2327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28AAC2-851B-486F-BB32-A7CB65C7D59B}"/>
              </a:ext>
            </a:extLst>
          </p:cNvPr>
          <p:cNvCxnSpPr/>
          <p:nvPr/>
        </p:nvCxnSpPr>
        <p:spPr>
          <a:xfrm>
            <a:off x="4749282" y="3088433"/>
            <a:ext cx="1483567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F78DC0-2386-43A3-8DE4-F8C5DDAC5685}"/>
              </a:ext>
            </a:extLst>
          </p:cNvPr>
          <p:cNvCxnSpPr/>
          <p:nvPr/>
        </p:nvCxnSpPr>
        <p:spPr>
          <a:xfrm>
            <a:off x="4758612" y="3853543"/>
            <a:ext cx="152089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4D8B2B-371E-4A75-8CD8-D41849C0847D}"/>
              </a:ext>
            </a:extLst>
          </p:cNvPr>
          <p:cNvCxnSpPr/>
          <p:nvPr/>
        </p:nvCxnSpPr>
        <p:spPr>
          <a:xfrm>
            <a:off x="4758612" y="4534678"/>
            <a:ext cx="152089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A11DC21-1693-44CB-9511-47FA0F2C6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739"/>
              </p:ext>
            </p:extLst>
          </p:nvPr>
        </p:nvGraphicFramePr>
        <p:xfrm>
          <a:off x="6279502" y="2903013"/>
          <a:ext cx="2024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372">
                  <a:extLst>
                    <a:ext uri="{9D8B030D-6E8A-4147-A177-3AD203B41FA5}">
                      <a16:colId xmlns:a16="http://schemas.microsoft.com/office/drawing/2014/main" val="4032683403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162184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entury" panose="02040604050505020304" pitchFamily="18" charset="0"/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entury" panose="02040604050505020304" pitchFamily="18" charset="0"/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9345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8F10802-CB7E-4F78-B09C-4B02B5A82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94418"/>
              </p:ext>
            </p:extLst>
          </p:nvPr>
        </p:nvGraphicFramePr>
        <p:xfrm>
          <a:off x="9906520" y="2903013"/>
          <a:ext cx="2024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372">
                  <a:extLst>
                    <a:ext uri="{9D8B030D-6E8A-4147-A177-3AD203B41FA5}">
                      <a16:colId xmlns:a16="http://schemas.microsoft.com/office/drawing/2014/main" val="4032683403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162184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entury" panose="02040604050505020304" pitchFamily="18" charset="0"/>
                        </a:rPr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entury" panose="02040604050505020304" pitchFamily="18" charset="0"/>
                        </a:rPr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9345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BB5FBC4-6D55-4C23-A44A-E9E6BCBAB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109276"/>
              </p:ext>
            </p:extLst>
          </p:nvPr>
        </p:nvGraphicFramePr>
        <p:xfrm>
          <a:off x="6279502" y="3653057"/>
          <a:ext cx="2024744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372">
                  <a:extLst>
                    <a:ext uri="{9D8B030D-6E8A-4147-A177-3AD203B41FA5}">
                      <a16:colId xmlns:a16="http://schemas.microsoft.com/office/drawing/2014/main" val="4032683403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1621846109"/>
                    </a:ext>
                  </a:extLst>
                </a:gridCol>
              </a:tblGrid>
              <a:tr h="25647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Century" panose="02040604050505020304" pitchFamily="18" charset="0"/>
                        </a:rPr>
                        <a:t>17IT132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entury" panose="02040604050505020304" pitchFamily="18" charset="0"/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9345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1DBD58-15C8-45E8-B912-DB38CEA73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50874"/>
              </p:ext>
            </p:extLst>
          </p:nvPr>
        </p:nvGraphicFramePr>
        <p:xfrm>
          <a:off x="6279502" y="4307874"/>
          <a:ext cx="20247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372">
                  <a:extLst>
                    <a:ext uri="{9D8B030D-6E8A-4147-A177-3AD203B41FA5}">
                      <a16:colId xmlns:a16="http://schemas.microsoft.com/office/drawing/2014/main" val="4032683403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162184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93452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43A7D-FE52-4AF5-8730-7B7FE21752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68140" y="3088433"/>
            <a:ext cx="123838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8C21B9A-1FE3-479A-8887-36C3571EB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21272"/>
              </p:ext>
            </p:extLst>
          </p:nvPr>
        </p:nvGraphicFramePr>
        <p:xfrm>
          <a:off x="8304246" y="2903013"/>
          <a:ext cx="5899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902">
                  <a:extLst>
                    <a:ext uri="{9D8B030D-6E8A-4147-A177-3AD203B41FA5}">
                      <a16:colId xmlns:a16="http://schemas.microsoft.com/office/drawing/2014/main" val="36056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9218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3984CF7-32D3-4830-B5AE-36518CAEA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09420"/>
              </p:ext>
            </p:extLst>
          </p:nvPr>
        </p:nvGraphicFramePr>
        <p:xfrm>
          <a:off x="8304246" y="3657845"/>
          <a:ext cx="49452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521">
                  <a:extLst>
                    <a:ext uri="{9D8B030D-6E8A-4147-A177-3AD203B41FA5}">
                      <a16:colId xmlns:a16="http://schemas.microsoft.com/office/drawing/2014/main" val="3605653212"/>
                    </a:ext>
                  </a:extLst>
                </a:gridCol>
              </a:tblGrid>
              <a:tr h="33049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9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80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87DB-9384-4F27-8FEE-6E96527E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820400" cy="970384"/>
          </a:xfrm>
        </p:spPr>
        <p:txBody>
          <a:bodyPr/>
          <a:lstStyle/>
          <a:p>
            <a:pPr algn="l"/>
            <a:r>
              <a:rPr lang="en-IN" dirty="0">
                <a:latin typeface="Century" panose="02040604050505020304" pitchFamily="18" charset="0"/>
              </a:rPr>
              <a:t>2) </a:t>
            </a:r>
            <a:r>
              <a:rPr lang="en-IN" u="sng" dirty="0">
                <a:latin typeface="Century" panose="02040604050505020304" pitchFamily="18" charset="0"/>
              </a:rPr>
              <a:t>ADD NEW FACULTY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BD7A-77E0-488E-98A8-F3307F8E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70385"/>
            <a:ext cx="10820400" cy="5887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>
                <a:latin typeface="Century" panose="02040604050505020304" pitchFamily="18" charset="0"/>
              </a:rPr>
              <a:t>In FACULTY.LST file , add subject code.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61F4B-9298-4187-A656-B8EDA6B2A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8" y="2028824"/>
            <a:ext cx="7581122" cy="482917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7279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FDD2-CBF0-4580-A08B-A1F9FAC4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1185333"/>
          </a:xfrm>
        </p:spPr>
        <p:txBody>
          <a:bodyPr/>
          <a:lstStyle/>
          <a:p>
            <a:pPr algn="l"/>
            <a:r>
              <a:rPr lang="en-IN" dirty="0">
                <a:latin typeface="Century" panose="02040604050505020304" pitchFamily="18" charset="0"/>
              </a:rPr>
              <a:t>3) </a:t>
            </a:r>
            <a:r>
              <a:rPr lang="en-IN" u="sng" dirty="0">
                <a:latin typeface="Century" panose="02040604050505020304" pitchFamily="18" charset="0"/>
              </a:rPr>
              <a:t>FACULTY LOGIN 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E75B-3E12-4FAF-BD3C-00D1D90D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85334"/>
            <a:ext cx="10820400" cy="5033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latin typeface="Century" panose="02040604050505020304" pitchFamily="18" charset="0"/>
              </a:rPr>
              <a:t>Show the available subject code using QUEUES.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latin typeface="Century" panose="02040604050505020304" pitchFamily="18" charset="0"/>
              </a:rPr>
              <a:t>Add the final marks of the students based on their roll no.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latin typeface="Century" panose="02040604050505020304" pitchFamily="18" charset="0"/>
              </a:rPr>
              <a:t>Taking the Attendance of the students at respective 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latin typeface="Century" panose="02040604050505020304" pitchFamily="18" charset="0"/>
              </a:rPr>
              <a:t>Finally display the attendance status of the student whose attendance has been previously recorded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9229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65A79-A23F-49E5-BCE5-492167CF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6"/>
          <a:stretch/>
        </p:blipFill>
        <p:spPr>
          <a:xfrm>
            <a:off x="2192694" y="433873"/>
            <a:ext cx="6676053" cy="5990253"/>
          </a:xfrm>
        </p:spPr>
      </p:pic>
    </p:spTree>
    <p:extLst>
      <p:ext uri="{BB962C8B-B14F-4D97-AF65-F5344CB8AC3E}">
        <p14:creationId xmlns:p14="http://schemas.microsoft.com/office/powerpoint/2010/main" val="90771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5BC0-3378-4232-95D3-A05D0411B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0"/>
            <a:ext cx="10820400" cy="6858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600" dirty="0">
                <a:latin typeface="Century" panose="02040604050505020304" pitchFamily="18" charset="0"/>
              </a:rPr>
              <a:t>Available operations :-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600" dirty="0">
              <a:latin typeface="Century" panose="020406040505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3600" dirty="0">
                <a:latin typeface="Century" panose="02040604050505020304" pitchFamily="18" charset="0"/>
              </a:rPr>
              <a:t> </a:t>
            </a:r>
            <a:r>
              <a:rPr lang="en-IN" sz="3600" u="sng" dirty="0">
                <a:latin typeface="Century" panose="02040604050505020304" pitchFamily="18" charset="0"/>
              </a:rPr>
              <a:t>Add final marks (of stored students).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600" dirty="0"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>
                <a:latin typeface="Century" panose="02040604050505020304" pitchFamily="18" charset="0"/>
              </a:rPr>
              <a:t>Through the subject code entered a </a:t>
            </a:r>
            <a:r>
              <a:rPr lang="en-IN" sz="3600" dirty="0" err="1">
                <a:latin typeface="Century" panose="02040604050505020304" pitchFamily="18" charset="0"/>
              </a:rPr>
              <a:t>hashtable</a:t>
            </a:r>
            <a:r>
              <a:rPr lang="en-IN" sz="3600" dirty="0">
                <a:latin typeface="Century" panose="02040604050505020304" pitchFamily="18" charset="0"/>
              </a:rPr>
              <a:t> will be created of the same.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>
                <a:latin typeface="Century" panose="02040604050505020304" pitchFamily="18" charset="0"/>
              </a:rPr>
              <a:t>The student marks will be stored in the form of a doubly linked list through CHAINING.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>
                <a:latin typeface="Century" panose="02040604050505020304" pitchFamily="18" charset="0"/>
              </a:rPr>
              <a:t>This procedure uses the concept of INSERTION SORT.</a:t>
            </a:r>
          </a:p>
          <a:p>
            <a:pPr marL="0" indent="0">
              <a:buNone/>
            </a:pPr>
            <a:endParaRPr lang="en-IN" sz="3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2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FEB5-F8C0-4CE7-AAE5-7E38A318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5902"/>
            <a:ext cx="10820400" cy="5882783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2)</a:t>
            </a:r>
            <a:r>
              <a:rPr lang="en-IN" dirty="0">
                <a:latin typeface="Century" panose="02040604050505020304" pitchFamily="18" charset="0"/>
              </a:rPr>
              <a:t> </a:t>
            </a:r>
            <a:r>
              <a:rPr lang="en-IN" sz="3200" u="sng" dirty="0">
                <a:latin typeface="Century" panose="02040604050505020304" pitchFamily="18" charset="0"/>
              </a:rPr>
              <a:t>TAKE ATTENDANCE</a:t>
            </a:r>
            <a:r>
              <a:rPr lang="en-IN" sz="3200" dirty="0">
                <a:latin typeface="Century" panose="02040604050505020304" pitchFamily="18" charset="0"/>
              </a:rPr>
              <a:t> </a:t>
            </a:r>
            <a:r>
              <a:rPr lang="en-IN" dirty="0">
                <a:latin typeface="Century" panose="02040604050505020304" pitchFamily="18" charset="0"/>
              </a:rPr>
              <a:t>:-</a:t>
            </a:r>
          </a:p>
          <a:p>
            <a:r>
              <a:rPr lang="en-IN" sz="2800" dirty="0">
                <a:latin typeface="Century" panose="02040604050505020304" pitchFamily="18" charset="0"/>
              </a:rPr>
              <a:t>Enqueue absentees roll no. in the queue.</a:t>
            </a:r>
          </a:p>
          <a:p>
            <a:r>
              <a:rPr lang="en-IN" sz="2800" dirty="0">
                <a:latin typeface="Century" panose="02040604050505020304" pitchFamily="18" charset="0"/>
              </a:rPr>
              <a:t>Do in-order traversal of the BST as shown below and check node(key) with the front of the queue.</a:t>
            </a:r>
          </a:p>
          <a:p>
            <a:r>
              <a:rPr lang="en-IN" sz="2800" dirty="0">
                <a:latin typeface="Century" panose="02040604050505020304" pitchFamily="18" charset="0"/>
              </a:rPr>
              <a:t>If same , put absent for that roll no. and dequeue it else put as present for the same</a:t>
            </a:r>
            <a:r>
              <a:rPr lang="en-IN" dirty="0">
                <a:latin typeface="Century" panose="02040604050505020304" pitchFamily="18" charset="0"/>
              </a:rPr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842A70-132C-43E3-A6DD-C012EC53F14C}"/>
              </a:ext>
            </a:extLst>
          </p:cNvPr>
          <p:cNvSpPr/>
          <p:nvPr/>
        </p:nvSpPr>
        <p:spPr>
          <a:xfrm>
            <a:off x="5225143" y="3116423"/>
            <a:ext cx="1048139" cy="64381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46C3D-00A8-486F-BCAC-94C2B7C2E6FF}"/>
              </a:ext>
            </a:extLst>
          </p:cNvPr>
          <p:cNvSpPr txBox="1"/>
          <p:nvPr/>
        </p:nvSpPr>
        <p:spPr>
          <a:xfrm>
            <a:off x="5458408" y="3247051"/>
            <a:ext cx="728008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" panose="02040604050505020304" pitchFamily="18" charset="0"/>
              </a:rPr>
              <a:t>200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F00420-BB11-44D5-A7FB-A8EB49EB47E5}"/>
              </a:ext>
            </a:extLst>
          </p:cNvPr>
          <p:cNvSpPr/>
          <p:nvPr/>
        </p:nvSpPr>
        <p:spPr>
          <a:xfrm>
            <a:off x="8186057" y="5492619"/>
            <a:ext cx="1048139" cy="64381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3C4C55-C81C-4D5F-A8AA-823C906E69CF}"/>
              </a:ext>
            </a:extLst>
          </p:cNvPr>
          <p:cNvSpPr/>
          <p:nvPr/>
        </p:nvSpPr>
        <p:spPr>
          <a:xfrm>
            <a:off x="2329543" y="5492620"/>
            <a:ext cx="1048139" cy="64381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FCABC-5BCF-49DC-A048-67362BB12AF8}"/>
              </a:ext>
            </a:extLst>
          </p:cNvPr>
          <p:cNvSpPr/>
          <p:nvPr/>
        </p:nvSpPr>
        <p:spPr>
          <a:xfrm>
            <a:off x="6840784" y="4206621"/>
            <a:ext cx="1048139" cy="64381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A3545E-29AE-4EE6-BDE9-D87028923964}"/>
              </a:ext>
            </a:extLst>
          </p:cNvPr>
          <p:cNvSpPr/>
          <p:nvPr/>
        </p:nvSpPr>
        <p:spPr>
          <a:xfrm>
            <a:off x="3779009" y="4206622"/>
            <a:ext cx="1048139" cy="643813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51FBF-5ABA-459D-B868-92FF7AE35D51}"/>
              </a:ext>
            </a:extLst>
          </p:cNvPr>
          <p:cNvSpPr txBox="1"/>
          <p:nvPr/>
        </p:nvSpPr>
        <p:spPr>
          <a:xfrm>
            <a:off x="2489608" y="5623247"/>
            <a:ext cx="728008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entury" panose="02040604050505020304" pitchFamily="18" charset="0"/>
              </a:rPr>
              <a:t>125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2F162-949A-4523-A043-07A79F86BCB4}"/>
              </a:ext>
            </a:extLst>
          </p:cNvPr>
          <p:cNvSpPr txBox="1"/>
          <p:nvPr/>
        </p:nvSpPr>
        <p:spPr>
          <a:xfrm>
            <a:off x="8346122" y="5623247"/>
            <a:ext cx="728008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entury" panose="02040604050505020304" pitchFamily="18" charset="0"/>
              </a:rPr>
              <a:t>250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8CCFC-EBE4-47E6-9DBB-F9676A58475B}"/>
              </a:ext>
            </a:extLst>
          </p:cNvPr>
          <p:cNvSpPr txBox="1"/>
          <p:nvPr/>
        </p:nvSpPr>
        <p:spPr>
          <a:xfrm>
            <a:off x="7065331" y="4337249"/>
            <a:ext cx="728008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" panose="02040604050505020304" pitchFamily="18" charset="0"/>
              </a:rPr>
              <a:t>202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4B668-4AE7-42DE-8286-8900662ED6BF}"/>
              </a:ext>
            </a:extLst>
          </p:cNvPr>
          <p:cNvSpPr txBox="1"/>
          <p:nvPr/>
        </p:nvSpPr>
        <p:spPr>
          <a:xfrm>
            <a:off x="4043376" y="4337249"/>
            <a:ext cx="728008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entury" panose="02040604050505020304" pitchFamily="18" charset="0"/>
              </a:rPr>
              <a:t>132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B4DC0F-412C-43B5-A1A9-FA25079593F3}"/>
              </a:ext>
            </a:extLst>
          </p:cNvPr>
          <p:cNvCxnSpPr>
            <a:stCxn id="4" idx="3"/>
          </p:cNvCxnSpPr>
          <p:nvPr/>
        </p:nvCxnSpPr>
        <p:spPr>
          <a:xfrm flipH="1">
            <a:off x="4478694" y="3665952"/>
            <a:ext cx="899945" cy="540669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065E-62AB-4D43-975E-5AE678B994D6}"/>
              </a:ext>
            </a:extLst>
          </p:cNvPr>
          <p:cNvCxnSpPr>
            <a:cxnSpLocks/>
          </p:cNvCxnSpPr>
          <p:nvPr/>
        </p:nvCxnSpPr>
        <p:spPr>
          <a:xfrm>
            <a:off x="6185814" y="3680364"/>
            <a:ext cx="879517" cy="52625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CE373E-FA38-40D7-991B-B657CD79028A}"/>
              </a:ext>
            </a:extLst>
          </p:cNvPr>
          <p:cNvCxnSpPr>
            <a:cxnSpLocks/>
          </p:cNvCxnSpPr>
          <p:nvPr/>
        </p:nvCxnSpPr>
        <p:spPr>
          <a:xfrm>
            <a:off x="7660719" y="4776690"/>
            <a:ext cx="824125" cy="715927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BF4996-30AF-4EC5-A66F-571BD8254CF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2927711" y="4756151"/>
            <a:ext cx="1004794" cy="73646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2BD6D06-37F3-427D-BCC1-D07F75B816F1}"/>
              </a:ext>
            </a:extLst>
          </p:cNvPr>
          <p:cNvSpPr/>
          <p:nvPr/>
        </p:nvSpPr>
        <p:spPr>
          <a:xfrm>
            <a:off x="4240359" y="4818352"/>
            <a:ext cx="894643" cy="907493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94FEE11-FDC8-4E46-AAB3-64021554ECFE}"/>
              </a:ext>
            </a:extLst>
          </p:cNvPr>
          <p:cNvSpPr/>
          <p:nvPr/>
        </p:nvSpPr>
        <p:spPr>
          <a:xfrm>
            <a:off x="6592421" y="4821168"/>
            <a:ext cx="894643" cy="907493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D823985-119D-4754-96AD-C8AE3CDA6577}"/>
              </a:ext>
            </a:extLst>
          </p:cNvPr>
          <p:cNvSpPr/>
          <p:nvPr/>
        </p:nvSpPr>
        <p:spPr>
          <a:xfrm>
            <a:off x="2194085" y="6052717"/>
            <a:ext cx="728008" cy="762865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B29346B-C493-42DC-933D-A02A2109B8BF}"/>
              </a:ext>
            </a:extLst>
          </p:cNvPr>
          <p:cNvSpPr/>
          <p:nvPr/>
        </p:nvSpPr>
        <p:spPr>
          <a:xfrm>
            <a:off x="8752170" y="6010299"/>
            <a:ext cx="728008" cy="805283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66C5EE-7E99-482D-9BB2-6C121D628394}"/>
              </a:ext>
            </a:extLst>
          </p:cNvPr>
          <p:cNvSpPr txBox="1"/>
          <p:nvPr/>
        </p:nvSpPr>
        <p:spPr>
          <a:xfrm rot="19494856">
            <a:off x="1471728" y="3674253"/>
            <a:ext cx="20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entury" panose="02040604050505020304" pitchFamily="18" charset="0"/>
              </a:rPr>
              <a:t>BATCH 1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F3DA2B37-0060-486E-954D-C8F6BF9F1DFA}"/>
              </a:ext>
            </a:extLst>
          </p:cNvPr>
          <p:cNvSpPr/>
          <p:nvPr/>
        </p:nvSpPr>
        <p:spPr>
          <a:xfrm rot="3217763">
            <a:off x="2408140" y="2751580"/>
            <a:ext cx="845920" cy="34558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23E5209-56D4-48B5-A961-41688F364EE1}"/>
              </a:ext>
            </a:extLst>
          </p:cNvPr>
          <p:cNvSpPr/>
          <p:nvPr/>
        </p:nvSpPr>
        <p:spPr>
          <a:xfrm rot="7454060">
            <a:off x="8317012" y="2633333"/>
            <a:ext cx="845920" cy="34558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8141E5-9BF6-4C12-9354-7133B7631AA4}"/>
              </a:ext>
            </a:extLst>
          </p:cNvPr>
          <p:cNvSpPr txBox="1"/>
          <p:nvPr/>
        </p:nvSpPr>
        <p:spPr>
          <a:xfrm rot="2076853">
            <a:off x="8216316" y="3446420"/>
            <a:ext cx="203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entury" panose="02040604050505020304" pitchFamily="18" charset="0"/>
              </a:rPr>
              <a:t>BATCH 2</a:t>
            </a:r>
          </a:p>
        </p:txBody>
      </p:sp>
    </p:spTree>
    <p:extLst>
      <p:ext uri="{BB962C8B-B14F-4D97-AF65-F5344CB8AC3E}">
        <p14:creationId xmlns:p14="http://schemas.microsoft.com/office/powerpoint/2010/main" val="360420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5D49-98C8-4FFB-BC6A-E8555605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20400" cy="905069"/>
          </a:xfrm>
        </p:spPr>
        <p:txBody>
          <a:bodyPr/>
          <a:lstStyle/>
          <a:p>
            <a:pPr algn="l"/>
            <a:r>
              <a:rPr lang="en-IN" dirty="0">
                <a:latin typeface="Century" panose="02040604050505020304" pitchFamily="18" charset="0"/>
              </a:rPr>
              <a:t>4) </a:t>
            </a:r>
            <a:r>
              <a:rPr lang="en-IN" u="sng" dirty="0">
                <a:latin typeface="Century" panose="02040604050505020304" pitchFamily="18" charset="0"/>
              </a:rPr>
              <a:t>STUDENT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DAD4-D201-46F6-9869-26FBD4E0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5070"/>
            <a:ext cx="10820400" cy="59529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Search through the </a:t>
            </a:r>
            <a:r>
              <a:rPr lang="en-IN" dirty="0" err="1">
                <a:latin typeface="Century" panose="02040604050505020304" pitchFamily="18" charset="0"/>
              </a:rPr>
              <a:t>hashtable</a:t>
            </a:r>
            <a:r>
              <a:rPr lang="en-IN" dirty="0">
                <a:latin typeface="Century" panose="02040604050505020304" pitchFamily="18" charset="0"/>
              </a:rPr>
              <a:t> for the required student using their respective roll no. and password.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Within the student login phase the option to change the password is also provided in case of need.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The roll numbers of the student are stored in a separate file named STDLIST.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285D33-D25C-407A-8676-7ABE08B53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43340"/>
              </p:ext>
            </p:extLst>
          </p:nvPr>
        </p:nvGraphicFramePr>
        <p:xfrm>
          <a:off x="685800" y="2939144"/>
          <a:ext cx="2094722" cy="3788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4722">
                  <a:extLst>
                    <a:ext uri="{9D8B030D-6E8A-4147-A177-3AD203B41FA5}">
                      <a16:colId xmlns:a16="http://schemas.microsoft.com/office/drawing/2014/main" val="2954132407"/>
                    </a:ext>
                  </a:extLst>
                </a:gridCol>
              </a:tblGrid>
              <a:tr h="7576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" panose="020406040505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54590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" panose="020406040505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805875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entury" panose="020406040505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58209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372407"/>
                  </a:ext>
                </a:extLst>
              </a:tr>
              <a:tr h="7576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42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0A472F-2B1A-4CE6-A9C4-6A93B7F6F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3096"/>
              </p:ext>
            </p:extLst>
          </p:nvPr>
        </p:nvGraphicFramePr>
        <p:xfrm>
          <a:off x="4693557" y="2939143"/>
          <a:ext cx="198716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161">
                  <a:extLst>
                    <a:ext uri="{9D8B030D-6E8A-4147-A177-3AD203B41FA5}">
                      <a16:colId xmlns:a16="http://schemas.microsoft.com/office/drawing/2014/main" val="2323872387"/>
                    </a:ext>
                  </a:extLst>
                </a:gridCol>
              </a:tblGrid>
              <a:tr h="32190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" panose="02040604050505020304" pitchFamily="18" charset="0"/>
                        </a:rPr>
                        <a:t>17IT102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78883"/>
                  </a:ext>
                </a:extLst>
              </a:tr>
              <a:tr h="32190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" panose="02040604050505020304" pitchFamily="18" charset="0"/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655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E0CE84-6753-4DF7-AB3E-CD2EC50B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6643"/>
              </p:ext>
            </p:extLst>
          </p:nvPr>
        </p:nvGraphicFramePr>
        <p:xfrm>
          <a:off x="8195647" y="2939143"/>
          <a:ext cx="198716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161">
                  <a:extLst>
                    <a:ext uri="{9D8B030D-6E8A-4147-A177-3AD203B41FA5}">
                      <a16:colId xmlns:a16="http://schemas.microsoft.com/office/drawing/2014/main" val="2323872387"/>
                    </a:ext>
                  </a:extLst>
                </a:gridCol>
              </a:tblGrid>
              <a:tr h="31257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78883"/>
                  </a:ext>
                </a:extLst>
              </a:tr>
              <a:tr h="31257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655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B16C26-FC3E-4AEC-A0E3-A405DBFD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78868"/>
              </p:ext>
            </p:extLst>
          </p:nvPr>
        </p:nvGraphicFramePr>
        <p:xfrm>
          <a:off x="4693557" y="3747796"/>
          <a:ext cx="198716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7161">
                  <a:extLst>
                    <a:ext uri="{9D8B030D-6E8A-4147-A177-3AD203B41FA5}">
                      <a16:colId xmlns:a16="http://schemas.microsoft.com/office/drawing/2014/main" val="2323872387"/>
                    </a:ext>
                  </a:extLst>
                </a:gridCol>
              </a:tblGrid>
              <a:tr h="31257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78883"/>
                  </a:ext>
                </a:extLst>
              </a:tr>
              <a:tr h="31257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6556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81ED06-D5D2-4D32-8B24-3A40139F1887}"/>
              </a:ext>
            </a:extLst>
          </p:cNvPr>
          <p:cNvCxnSpPr/>
          <p:nvPr/>
        </p:nvCxnSpPr>
        <p:spPr>
          <a:xfrm>
            <a:off x="2780522" y="3097763"/>
            <a:ext cx="1913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485C3F-5E6E-4B66-B18B-DC87D291D948}"/>
              </a:ext>
            </a:extLst>
          </p:cNvPr>
          <p:cNvCxnSpPr/>
          <p:nvPr/>
        </p:nvCxnSpPr>
        <p:spPr>
          <a:xfrm>
            <a:off x="2780522" y="3912637"/>
            <a:ext cx="1913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A8ECF8-6D1C-4903-A593-D70429D5B457}"/>
              </a:ext>
            </a:extLst>
          </p:cNvPr>
          <p:cNvCxnSpPr/>
          <p:nvPr/>
        </p:nvCxnSpPr>
        <p:spPr>
          <a:xfrm>
            <a:off x="6680718" y="3097763"/>
            <a:ext cx="1514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7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296</TotalTime>
  <Words>473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</vt:lpstr>
      <vt:lpstr>Century Gothic</vt:lpstr>
      <vt:lpstr>Wingdings</vt:lpstr>
      <vt:lpstr>Vapor Trail</vt:lpstr>
      <vt:lpstr>DSA PROJECT PRESENTATION</vt:lpstr>
      <vt:lpstr>WELCOME TO PORTAL!!!</vt:lpstr>
      <vt:lpstr>1) ADD STUDENTS</vt:lpstr>
      <vt:lpstr>2) ADD NEW FACULTY CODE</vt:lpstr>
      <vt:lpstr>3) FACULTY LOGIN !!!!</vt:lpstr>
      <vt:lpstr>PowerPoint Presentation</vt:lpstr>
      <vt:lpstr>PowerPoint Presentation</vt:lpstr>
      <vt:lpstr>PowerPoint Presentation</vt:lpstr>
      <vt:lpstr>4) STUDENT LOGIN</vt:lpstr>
      <vt:lpstr>PowerPoint Presentation</vt:lpstr>
      <vt:lpstr>5) ADMIN VIEW</vt:lpstr>
      <vt:lpstr>PowerPoint Presentation</vt:lpstr>
      <vt:lpstr>6) Feedback form </vt:lpstr>
      <vt:lpstr>7) VIEW MARKS LIST </vt:lpstr>
      <vt:lpstr>8) eXIT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PROJECT PRESENTATION</dc:title>
  <dc:creator>roshan zubeen</dc:creator>
  <cp:lastModifiedBy>roshan zubeen</cp:lastModifiedBy>
  <cp:revision>25</cp:revision>
  <dcterms:created xsi:type="dcterms:W3CDTF">2018-11-09T17:19:46Z</dcterms:created>
  <dcterms:modified xsi:type="dcterms:W3CDTF">2018-11-13T04:26:17Z</dcterms:modified>
</cp:coreProperties>
</file>