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06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3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4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0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071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6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2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1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3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hadhazem?tab=repositories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D1BC5-B8C1-B3EF-3E1B-F42C4AA0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92" r="7991" b="-1"/>
          <a:stretch>
            <a:fillRect/>
          </a:stretch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D87E1-6615-DC36-F79F-495241C54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sz="6000"/>
              <a:t>SuperStore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F9F84-2D2B-E138-1581-AD42D1843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en-US"/>
              <a:t>By/rashad </a:t>
            </a:r>
            <a:r>
              <a:rPr lang="en-US" err="1"/>
              <a:t>hazem</a:t>
            </a:r>
            <a:r>
              <a:rPr lang="en-US"/>
              <a:t> </a:t>
            </a:r>
            <a:r>
              <a:rPr lang="en-US" err="1"/>
              <a:t>ali</a:t>
            </a:r>
            <a:r>
              <a:rPr lang="en-US"/>
              <a:t> </a:t>
            </a:r>
          </a:p>
          <a:p>
            <a:r>
              <a:rPr lang="en-US"/>
              <a:t>Data analyst </a:t>
            </a:r>
          </a:p>
        </p:txBody>
      </p:sp>
    </p:spTree>
    <p:extLst>
      <p:ext uri="{BB962C8B-B14F-4D97-AF65-F5344CB8AC3E}">
        <p14:creationId xmlns:p14="http://schemas.microsoft.com/office/powerpoint/2010/main" val="76614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F36B92-2045-A9B9-0936-359B620F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07" y="3680515"/>
            <a:ext cx="5235180" cy="3039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5DF793-60F6-0E05-09A3-CFB3B28DC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84" y="137505"/>
            <a:ext cx="548370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160C6-58E9-35AA-E2A7-1421A01C6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5" y="275009"/>
            <a:ext cx="5983705" cy="64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Yellow python">
            <a:extLst>
              <a:ext uri="{FF2B5EF4-FFF2-40B4-BE49-F238E27FC236}">
                <a16:creationId xmlns:a16="http://schemas.microsoft.com/office/drawing/2014/main" id="{3524EBFC-E1A8-0559-D954-03885295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57" b="-2"/>
          <a:stretch>
            <a:fillRect/>
          </a:stretch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B598134-D292-43E6-9C55-117198046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1834" y="0"/>
            <a:ext cx="4980168" cy="6858000"/>
          </a:xfrm>
          <a:custGeom>
            <a:avLst/>
            <a:gdLst>
              <a:gd name="connsiteX0" fmla="*/ 1623023 w 4901771"/>
              <a:gd name="connsiteY0" fmla="*/ 0 h 6858000"/>
              <a:gd name="connsiteX1" fmla="*/ 2716256 w 4901771"/>
              <a:gd name="connsiteY1" fmla="*/ 0 h 6858000"/>
              <a:gd name="connsiteX2" fmla="*/ 3496422 w 4901771"/>
              <a:gd name="connsiteY2" fmla="*/ 0 h 6858000"/>
              <a:gd name="connsiteX3" fmla="*/ 4544484 w 4901771"/>
              <a:gd name="connsiteY3" fmla="*/ 0 h 6858000"/>
              <a:gd name="connsiteX4" fmla="*/ 4710787 w 4901771"/>
              <a:gd name="connsiteY4" fmla="*/ 0 h 6858000"/>
              <a:gd name="connsiteX5" fmla="*/ 4901771 w 4901771"/>
              <a:gd name="connsiteY5" fmla="*/ 0 h 6858000"/>
              <a:gd name="connsiteX6" fmla="*/ 4901771 w 4901771"/>
              <a:gd name="connsiteY6" fmla="*/ 6858000 h 6858000"/>
              <a:gd name="connsiteX7" fmla="*/ 4710787 w 4901771"/>
              <a:gd name="connsiteY7" fmla="*/ 6858000 h 6858000"/>
              <a:gd name="connsiteX8" fmla="*/ 4544484 w 4901771"/>
              <a:gd name="connsiteY8" fmla="*/ 6858000 h 6858000"/>
              <a:gd name="connsiteX9" fmla="*/ 3496422 w 4901771"/>
              <a:gd name="connsiteY9" fmla="*/ 6858000 h 6858000"/>
              <a:gd name="connsiteX10" fmla="*/ 2716256 w 4901771"/>
              <a:gd name="connsiteY10" fmla="*/ 6858000 h 6858000"/>
              <a:gd name="connsiteX11" fmla="*/ 2502754 w 4901771"/>
              <a:gd name="connsiteY11" fmla="*/ 6858000 h 6858000"/>
              <a:gd name="connsiteX12" fmla="*/ 2390998 w 4901771"/>
              <a:gd name="connsiteY12" fmla="*/ 6780599 h 6858000"/>
              <a:gd name="connsiteX13" fmla="*/ 1874350 w 4901771"/>
              <a:gd name="connsiteY13" fmla="*/ 6374814 h 6858000"/>
              <a:gd name="connsiteX14" fmla="*/ 0 w 4901771"/>
              <a:gd name="connsiteY14" fmla="*/ 3621656 h 6858000"/>
              <a:gd name="connsiteX15" fmla="*/ 1600899 w 4901771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909BA-7732-935D-7B93-8B030AA1F657}"/>
              </a:ext>
            </a:extLst>
          </p:cNvPr>
          <p:cNvSpPr txBox="1"/>
          <p:nvPr/>
        </p:nvSpPr>
        <p:spPr>
          <a:xfrm>
            <a:off x="7579895" y="2354004"/>
            <a:ext cx="4611800" cy="2592125"/>
          </a:xfrm>
          <a:prstGeom prst="rect">
            <a:avLst/>
          </a:prstGeom>
        </p:spPr>
        <p:txBody>
          <a:bodyPr vert="horz" lIns="109728" tIns="109728" rIns="109728" bIns="91440" rtlCol="0">
            <a:normAutofit fontScale="85000" lnSpcReduction="10000"/>
          </a:bodyPr>
          <a:lstStyle/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400" b="1" spc="150" dirty="0">
                <a:solidFill>
                  <a:srgbClr val="0070C0"/>
                </a:solidFill>
              </a:rPr>
              <a:t>If you want to see more codes using python and </a:t>
            </a:r>
            <a:r>
              <a:rPr lang="en-US" sz="2400" b="1" spc="150" dirty="0" err="1">
                <a:solidFill>
                  <a:srgbClr val="0070C0"/>
                </a:solidFill>
              </a:rPr>
              <a:t>sql</a:t>
            </a:r>
            <a:r>
              <a:rPr lang="en-US" sz="2400" b="1" spc="150" dirty="0">
                <a:solidFill>
                  <a:srgbClr val="0070C0"/>
                </a:solidFill>
              </a:rPr>
              <a:t>  for analysis  visit my </a:t>
            </a:r>
            <a:r>
              <a:rPr lang="en-US" sz="2400" b="1" spc="150" dirty="0" err="1">
                <a:solidFill>
                  <a:srgbClr val="0070C0"/>
                </a:solidFill>
              </a:rPr>
              <a:t>github</a:t>
            </a:r>
            <a:r>
              <a:rPr lang="en-US" sz="2400" b="1" spc="150" dirty="0">
                <a:solidFill>
                  <a:srgbClr val="0070C0"/>
                </a:solidFill>
              </a:rPr>
              <a:t>  repo </a:t>
            </a:r>
            <a:r>
              <a:rPr lang="en-US" sz="2400" b="1" spc="150" dirty="0">
                <a:solidFill>
                  <a:srgbClr val="00B0F0"/>
                </a:solidFill>
                <a:hlinkClick r:id="rId3"/>
              </a:rPr>
              <a:t>https://github.com/rashadhazem?tab=repositories</a:t>
            </a:r>
            <a:endParaRPr lang="en-US" sz="2400" b="1" spc="15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3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E8F5-275B-4E13-7AA1-FFAC4F36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6" y="352799"/>
            <a:ext cx="7007192" cy="541421"/>
          </a:xfrm>
        </p:spPr>
        <p:txBody>
          <a:bodyPr>
            <a:noAutofit/>
          </a:bodyPr>
          <a:lstStyle/>
          <a:p>
            <a:r>
              <a:rPr lang="en-US" sz="2000" dirty="0"/>
              <a:t>What is </a:t>
            </a:r>
            <a:r>
              <a:rPr lang="en-US" sz="2000" dirty="0" err="1"/>
              <a:t>SuperStore</a:t>
            </a:r>
            <a:r>
              <a:rPr lang="en-US" sz="2000" dirty="0"/>
              <a:t>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94F5-57FB-B9D9-122A-876DE6EF3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927" y="2348371"/>
            <a:ext cx="10269706" cy="365150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SuperStore</a:t>
            </a:r>
            <a:r>
              <a:rPr lang="en-US" dirty="0"/>
              <a:t> Analysis is a </a:t>
            </a:r>
            <a:r>
              <a:rPr lang="en-US" b="1" dirty="0"/>
              <a:t>data-driven exploration of sales, customers, and product performance</a:t>
            </a:r>
            <a:r>
              <a:rPr lang="en-US" dirty="0"/>
              <a:t> using the </a:t>
            </a:r>
            <a:r>
              <a:rPr lang="en-US" dirty="0" err="1"/>
              <a:t>SuperStore</a:t>
            </a:r>
            <a:r>
              <a:rPr lang="en-US" dirty="0"/>
              <a:t> dataset.</a:t>
            </a:r>
            <a:br>
              <a:rPr lang="en-US" dirty="0"/>
            </a:br>
            <a:r>
              <a:rPr lang="en-US" dirty="0"/>
              <a:t>This dataset contains detailed information about </a:t>
            </a:r>
            <a:r>
              <a:rPr lang="en-US" b="1" dirty="0"/>
              <a:t>orders, customers, products, shipping, and profits</a:t>
            </a:r>
            <a:r>
              <a:rPr lang="en-US" dirty="0"/>
              <a:t>, which allows us to analyze how the business is performing across different regions, categories, and time periods.</a:t>
            </a:r>
          </a:p>
          <a:p>
            <a:r>
              <a:rPr lang="en-US" dirty="0"/>
              <a:t>In short, </a:t>
            </a:r>
            <a:r>
              <a:rPr lang="en-US" b="1" dirty="0" err="1"/>
              <a:t>SuperStore</a:t>
            </a:r>
            <a:r>
              <a:rPr lang="en-US" b="1" dirty="0"/>
              <a:t> Analysis = turning raw sales data into actionable insights</a:t>
            </a:r>
            <a:r>
              <a:rPr lang="en-US" dirty="0"/>
              <a:t> that help managers and decision makers improve strategy.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90E-3081-1C0A-ABDB-0E430B38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35" y="324852"/>
            <a:ext cx="7139539" cy="782053"/>
          </a:xfrm>
        </p:spPr>
        <p:txBody>
          <a:bodyPr>
            <a:normAutofit/>
          </a:bodyPr>
          <a:lstStyle/>
          <a:p>
            <a:r>
              <a:rPr lang="en-US" sz="1800" dirty="0"/>
              <a:t>What is the Benefit from Our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F4EE-F5D1-CA2D-6719-B5D44B1F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Performance Monitoring</a:t>
            </a:r>
            <a:endParaRPr lang="en-US" dirty="0"/>
          </a:p>
          <a:p>
            <a:pPr lvl="1"/>
            <a:r>
              <a:rPr lang="en-US" dirty="0"/>
              <a:t>Track </a:t>
            </a:r>
            <a:r>
              <a:rPr lang="en-US" b="1" dirty="0"/>
              <a:t>sales growth, profitability, and order volumes</a:t>
            </a:r>
            <a:r>
              <a:rPr lang="en-US" dirty="0"/>
              <a:t> over time.</a:t>
            </a:r>
          </a:p>
          <a:p>
            <a:pPr lvl="1"/>
            <a:r>
              <a:rPr lang="en-US" dirty="0"/>
              <a:t>Identify whether the business is improving or declining.</a:t>
            </a:r>
          </a:p>
          <a:p>
            <a:r>
              <a:rPr lang="en-US" b="1" dirty="0"/>
              <a:t>Customer Understanding</a:t>
            </a:r>
            <a:endParaRPr lang="en-US" dirty="0"/>
          </a:p>
          <a:p>
            <a:pPr lvl="1"/>
            <a:r>
              <a:rPr lang="en-US" dirty="0"/>
              <a:t>Segment customers by region, category, and purchasing behavior.</a:t>
            </a:r>
          </a:p>
          <a:p>
            <a:pPr lvl="1"/>
            <a:r>
              <a:rPr lang="en-US" dirty="0"/>
              <a:t>Discover who the most valuable customers are and how to retain them.</a:t>
            </a:r>
          </a:p>
          <a:p>
            <a:r>
              <a:rPr lang="en-US" b="1" dirty="0"/>
              <a:t>Product Insights</a:t>
            </a:r>
            <a:endParaRPr lang="en-US" dirty="0"/>
          </a:p>
          <a:p>
            <a:pPr lvl="1"/>
            <a:r>
              <a:rPr lang="en-US" dirty="0"/>
              <a:t>Identify </a:t>
            </a:r>
            <a:r>
              <a:rPr lang="en-US" b="1" dirty="0"/>
              <a:t>best-selling and underperforming products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which categories or sub-categories drive the most revenue and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4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21171-B84A-7C4C-1287-E477B341889E}"/>
              </a:ext>
            </a:extLst>
          </p:cNvPr>
          <p:cNvSpPr txBox="1"/>
          <p:nvPr/>
        </p:nvSpPr>
        <p:spPr>
          <a:xfrm>
            <a:off x="300789" y="288758"/>
            <a:ext cx="4078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SuperStore</a:t>
            </a:r>
            <a:r>
              <a:rPr lang="en-US" sz="2400" dirty="0">
                <a:solidFill>
                  <a:srgbClr val="0070C0"/>
                </a:solidFill>
              </a:rPr>
              <a:t> Dataset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D17B54-CB08-F5F8-5854-3BB4D8C842AB}"/>
              </a:ext>
            </a:extLst>
          </p:cNvPr>
          <p:cNvCxnSpPr/>
          <p:nvPr/>
        </p:nvCxnSpPr>
        <p:spPr>
          <a:xfrm>
            <a:off x="300789" y="750423"/>
            <a:ext cx="480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321AEF-0237-83E6-EB13-377CCF7633FD}"/>
              </a:ext>
            </a:extLst>
          </p:cNvPr>
          <p:cNvSpPr txBox="1"/>
          <p:nvPr/>
        </p:nvSpPr>
        <p:spPr>
          <a:xfrm>
            <a:off x="300789" y="794802"/>
            <a:ext cx="112495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we are analyzing is the </a:t>
            </a:r>
            <a:r>
              <a:rPr lang="en-US" b="1" dirty="0" err="1"/>
              <a:t>SuperStore</a:t>
            </a:r>
            <a:r>
              <a:rPr lang="en-US" b="1" dirty="0"/>
              <a:t> dataset</a:t>
            </a:r>
            <a:r>
              <a:rPr lang="en-US" dirty="0"/>
              <a:t>, which is widely used for business analytics.</a:t>
            </a:r>
            <a:br>
              <a:rPr lang="en-US" dirty="0"/>
            </a:br>
            <a:r>
              <a:rPr lang="en-US" dirty="0"/>
              <a:t>It contains </a:t>
            </a:r>
            <a:r>
              <a:rPr lang="en-US" b="1" dirty="0"/>
              <a:t>9,994 rows</a:t>
            </a:r>
            <a:r>
              <a:rPr lang="en-US" dirty="0"/>
              <a:t> and </a:t>
            </a:r>
            <a:r>
              <a:rPr lang="en-US" b="1" dirty="0"/>
              <a:t>21 columns</a:t>
            </a:r>
            <a:r>
              <a:rPr lang="en-US" dirty="0"/>
              <a:t>, each representing an order-level transaction.</a:t>
            </a:r>
          </a:p>
          <a:p>
            <a:endParaRPr lang="en-US" dirty="0"/>
          </a:p>
          <a:p>
            <a:r>
              <a:rPr lang="en-US" b="1" dirty="0"/>
              <a:t>🔹 Dataset Size</a:t>
            </a:r>
          </a:p>
          <a:p>
            <a:endParaRPr lang="en-US" b="1" dirty="0"/>
          </a:p>
          <a:p>
            <a:r>
              <a:rPr lang="en-US" sz="1600" b="1" dirty="0"/>
              <a:t>Rows (records):</a:t>
            </a:r>
            <a:r>
              <a:rPr lang="en-US" sz="1600" dirty="0"/>
              <a:t> 9,994</a:t>
            </a:r>
          </a:p>
          <a:p>
            <a:r>
              <a:rPr lang="en-US" sz="1600" b="1" dirty="0"/>
              <a:t>Columns (features):</a:t>
            </a:r>
            <a:r>
              <a:rPr lang="en-US" sz="1600" dirty="0"/>
              <a:t> 21</a:t>
            </a:r>
          </a:p>
          <a:p>
            <a:r>
              <a:rPr lang="en-US" sz="1600" b="1" dirty="0"/>
              <a:t>Time period:</a:t>
            </a:r>
            <a:r>
              <a:rPr lang="en-US" sz="1600" dirty="0"/>
              <a:t> Covers multiple years of sales and shipping data.</a:t>
            </a:r>
          </a:p>
          <a:p>
            <a:endParaRPr lang="en-US" dirty="0"/>
          </a:p>
          <a:p>
            <a:r>
              <a:rPr lang="en-US" b="1" dirty="0"/>
              <a:t>🔹 Key Columns</a:t>
            </a:r>
          </a:p>
          <a:p>
            <a:endParaRPr lang="en-US" b="1" dirty="0"/>
          </a:p>
          <a:p>
            <a:r>
              <a:rPr lang="en-US" sz="1600" b="1" dirty="0"/>
              <a:t>Order Information</a:t>
            </a:r>
            <a:endParaRPr lang="en-US" sz="1600" dirty="0"/>
          </a:p>
          <a:p>
            <a:pPr lvl="1"/>
            <a:r>
              <a:rPr lang="en-US" sz="1600" dirty="0"/>
              <a:t>Row ID, Order ID, Order Date, Ship Date, Ship Mode</a:t>
            </a:r>
          </a:p>
          <a:p>
            <a:r>
              <a:rPr lang="en-US" sz="1600" b="1" dirty="0"/>
              <a:t>Customer Information</a:t>
            </a:r>
            <a:endParaRPr lang="en-US" sz="1600" dirty="0"/>
          </a:p>
          <a:p>
            <a:pPr lvl="1"/>
            <a:r>
              <a:rPr lang="en-US" sz="1600" dirty="0"/>
              <a:t>Customer ID, Customer Name, Segment</a:t>
            </a:r>
          </a:p>
          <a:p>
            <a:r>
              <a:rPr lang="en-US" sz="1600" b="1" dirty="0"/>
              <a:t>Geographical Information</a:t>
            </a:r>
            <a:endParaRPr lang="en-US" sz="1600" dirty="0"/>
          </a:p>
          <a:p>
            <a:pPr lvl="1"/>
            <a:r>
              <a:rPr lang="en-US" sz="1600" dirty="0"/>
              <a:t>Country/Region, City, State, Postal Code, Region</a:t>
            </a:r>
          </a:p>
          <a:p>
            <a:r>
              <a:rPr lang="en-US" sz="1600" b="1" dirty="0"/>
              <a:t>Product Information</a:t>
            </a:r>
            <a:endParaRPr lang="en-US" sz="1600" dirty="0"/>
          </a:p>
          <a:p>
            <a:pPr lvl="1"/>
            <a:r>
              <a:rPr lang="en-US" sz="1600" dirty="0"/>
              <a:t>Product ID, Category, Sub-Category, Product Name</a:t>
            </a:r>
          </a:p>
          <a:p>
            <a:r>
              <a:rPr lang="en-US" sz="1600" b="1" dirty="0"/>
              <a:t>Financial &amp; Sales Metrics</a:t>
            </a:r>
          </a:p>
          <a:p>
            <a:r>
              <a:rPr lang="en-US" sz="1600" dirty="0"/>
              <a:t>    Sales, Quantity, Discount,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8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0DFC68-B42E-B438-E23B-DFCD3007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6" y="1147196"/>
            <a:ext cx="11789788" cy="5542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2BB966-9CFF-8371-C1F4-7509B3C5E3DC}"/>
              </a:ext>
            </a:extLst>
          </p:cNvPr>
          <p:cNvSpPr txBox="1"/>
          <p:nvPr/>
        </p:nvSpPr>
        <p:spPr>
          <a:xfrm>
            <a:off x="553453" y="288758"/>
            <a:ext cx="425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91660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" name="Picture 4" descr="Mastering Data Cleaning &amp; Data Preprocessing">
            <a:extLst>
              <a:ext uri="{FF2B5EF4-FFF2-40B4-BE49-F238E27FC236}">
                <a16:creationId xmlns:a16="http://schemas.microsoft.com/office/drawing/2014/main" id="{381E26CF-9AF5-0505-C632-98C45C03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5"/>
          <a:stretch>
            <a:fillRect/>
          </a:stretch>
        </p:blipFill>
        <p:spPr bwMode="auto">
          <a:xfrm>
            <a:off x="6096000" y="595160"/>
            <a:ext cx="6008112" cy="5667680"/>
          </a:xfrm>
          <a:custGeom>
            <a:avLst/>
            <a:gdLst/>
            <a:ahLst/>
            <a:cxnLst/>
            <a:rect l="l" t="t" r="r" b="b"/>
            <a:pathLst>
              <a:path w="10293244" h="6858000">
                <a:moveTo>
                  <a:pt x="0" y="0"/>
                </a:moveTo>
                <a:lnTo>
                  <a:pt x="947949" y="0"/>
                </a:lnTo>
                <a:lnTo>
                  <a:pt x="3371353" y="0"/>
                </a:lnTo>
                <a:lnTo>
                  <a:pt x="5289223" y="0"/>
                </a:lnTo>
                <a:lnTo>
                  <a:pt x="5484191" y="0"/>
                </a:lnTo>
                <a:lnTo>
                  <a:pt x="5653963" y="0"/>
                </a:lnTo>
                <a:lnTo>
                  <a:pt x="6142799" y="0"/>
                </a:lnTo>
                <a:lnTo>
                  <a:pt x="6723887" y="0"/>
                </a:lnTo>
                <a:lnTo>
                  <a:pt x="7520328" y="0"/>
                </a:lnTo>
                <a:lnTo>
                  <a:pt x="8636365" y="0"/>
                </a:lnTo>
                <a:lnTo>
                  <a:pt x="8658951" y="14997"/>
                </a:lnTo>
                <a:cubicBezTo>
                  <a:pt x="9707540" y="754641"/>
                  <a:pt x="10293244" y="2093192"/>
                  <a:pt x="10293244" y="3621656"/>
                </a:cubicBezTo>
                <a:cubicBezTo>
                  <a:pt x="10293244" y="4969131"/>
                  <a:pt x="9345146" y="5602839"/>
                  <a:pt x="8379796" y="6374814"/>
                </a:cubicBezTo>
                <a:cubicBezTo>
                  <a:pt x="8204000" y="6515397"/>
                  <a:pt x="8029814" y="6653108"/>
                  <a:pt x="7852370" y="6780599"/>
                </a:cubicBezTo>
                <a:lnTo>
                  <a:pt x="7738283" y="6858000"/>
                </a:lnTo>
                <a:lnTo>
                  <a:pt x="7520328" y="6858000"/>
                </a:lnTo>
                <a:lnTo>
                  <a:pt x="6723887" y="6858000"/>
                </a:lnTo>
                <a:lnTo>
                  <a:pt x="6142799" y="6858000"/>
                </a:lnTo>
                <a:lnTo>
                  <a:pt x="5653963" y="6858000"/>
                </a:lnTo>
                <a:lnTo>
                  <a:pt x="5484191" y="6858000"/>
                </a:lnTo>
                <a:lnTo>
                  <a:pt x="5289223" y="6858000"/>
                </a:lnTo>
                <a:lnTo>
                  <a:pt x="3371353" y="6858000"/>
                </a:lnTo>
                <a:lnTo>
                  <a:pt x="947949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F1BC26-A7B7-206E-6F51-BE20A9A2AB4E}"/>
              </a:ext>
            </a:extLst>
          </p:cNvPr>
          <p:cNvSpPr txBox="1"/>
          <p:nvPr/>
        </p:nvSpPr>
        <p:spPr>
          <a:xfrm>
            <a:off x="451650" y="595160"/>
            <a:ext cx="5417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 have already checked the data cleanliness; the data is ready and prepared for direct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9FDB2-B2B9-0D98-9CC4-9BC3DFEA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15" y="1610824"/>
            <a:ext cx="5783686" cy="52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B168F72-A342-4B52-B314-F53AC19A4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6E92082-8FC1-49D3-A908-48C155A81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F2CC012-05E5-4253-848D-2541E40D1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DE1C57-D84D-454A-97DA-37853D620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1434" y="1256311"/>
            <a:ext cx="4488025" cy="416561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1437A4E-9974-46F8-9CF5-F5274DC0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2228" y="1431245"/>
            <a:ext cx="4196962" cy="384048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B0E7F16-5843-4E77-B45E-A64123E7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523274" y="969933"/>
            <a:ext cx="4908132" cy="4688444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8706-9F3A-5BF9-07F6-6302E469C563}"/>
              </a:ext>
            </a:extLst>
          </p:cNvPr>
          <p:cNvSpPr txBox="1"/>
          <p:nvPr/>
        </p:nvSpPr>
        <p:spPr>
          <a:xfrm>
            <a:off x="7315205" y="2112496"/>
            <a:ext cx="3753960" cy="2186393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pPr algn="ctr"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Sales And profit  per years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76488-BFAB-4535-06AC-E9964AB5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41" y="764967"/>
            <a:ext cx="2547636" cy="2293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51C018-FE44-391C-1281-1F19E305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911" y="1354573"/>
            <a:ext cx="3303254" cy="1703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00192-5639-BE98-167F-D31CFA1F0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52" y="3610303"/>
            <a:ext cx="2701224" cy="208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066BE-A0DA-674F-B646-3402E1B67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894" y="3849078"/>
            <a:ext cx="3286271" cy="168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0127AE-B29E-4FDF-99D2-A2F1E700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8B1F0-7958-B326-C7F6-610F7421EB5C}"/>
              </a:ext>
            </a:extLst>
          </p:cNvPr>
          <p:cNvSpPr txBox="1"/>
          <p:nvPr/>
        </p:nvSpPr>
        <p:spPr>
          <a:xfrm>
            <a:off x="356593" y="2037293"/>
            <a:ext cx="5368525" cy="3227433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dirty="0"/>
              <a:t>We notice that every year sales increase compared to previous years, which indicates a noticeable growth in sales, and also the profit increases, even though the profit is small, but due to other factors that we will identify later.</a:t>
            </a: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3906" y="0"/>
            <a:ext cx="5118093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2860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142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5FB94-B4A7-A946-E301-C6B68D05C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 r="4" b="4"/>
          <a:stretch>
            <a:fillRect/>
          </a:stretch>
        </p:blipFill>
        <p:spPr>
          <a:xfrm>
            <a:off x="7293798" y="10"/>
            <a:ext cx="4898203" cy="3488426"/>
          </a:xfrm>
          <a:custGeom>
            <a:avLst/>
            <a:gdLst/>
            <a:ahLst/>
            <a:cxnLst/>
            <a:rect l="l" t="t" r="r" b="b"/>
            <a:pathLst>
              <a:path w="4898203" h="3470148">
                <a:moveTo>
                  <a:pt x="1619455" y="0"/>
                </a:moveTo>
                <a:lnTo>
                  <a:pt x="2712688" y="0"/>
                </a:lnTo>
                <a:lnTo>
                  <a:pt x="3492854" y="0"/>
                </a:lnTo>
                <a:lnTo>
                  <a:pt x="4540916" y="0"/>
                </a:lnTo>
                <a:lnTo>
                  <a:pt x="4707219" y="0"/>
                </a:lnTo>
                <a:lnTo>
                  <a:pt x="4898203" y="0"/>
                </a:lnTo>
                <a:lnTo>
                  <a:pt x="4898203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84E425-D403-FD55-3FF3-CA3732D9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6" r="-3" b="-3"/>
          <a:stretch>
            <a:fillRect/>
          </a:stretch>
        </p:blipFill>
        <p:spPr>
          <a:xfrm>
            <a:off x="7290230" y="3534156"/>
            <a:ext cx="4901771" cy="3323844"/>
          </a:xfrm>
          <a:custGeom>
            <a:avLst/>
            <a:gdLst/>
            <a:ahLst/>
            <a:cxnLst/>
            <a:rect l="l" t="t" r="r" b="b"/>
            <a:pathLst>
              <a:path w="4901771" h="3305556">
                <a:moveTo>
                  <a:pt x="1630" y="0"/>
                </a:moveTo>
                <a:lnTo>
                  <a:pt x="4901771" y="0"/>
                </a:lnTo>
                <a:lnTo>
                  <a:pt x="4901771" y="3305556"/>
                </a:lnTo>
                <a:lnTo>
                  <a:pt x="4710787" y="3305556"/>
                </a:lnTo>
                <a:lnTo>
                  <a:pt x="4544484" y="3305556"/>
                </a:lnTo>
                <a:lnTo>
                  <a:pt x="3496422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00AF74-893C-4E94-A706-BC9874B81AEC}"/>
              </a:ext>
            </a:extLst>
          </p:cNvPr>
          <p:cNvSpPr txBox="1"/>
          <p:nvPr/>
        </p:nvSpPr>
        <p:spPr>
          <a:xfrm>
            <a:off x="356593" y="502784"/>
            <a:ext cx="5368525" cy="784732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2400" spc="150" dirty="0">
                <a:solidFill>
                  <a:srgbClr val="0070C0"/>
                </a:solidFill>
              </a:rPr>
              <a:t>Yearly Sales &amp; Profit Trend</a:t>
            </a:r>
          </a:p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F5AD2-B59F-3573-B6E3-F0100A60A5A2}"/>
              </a:ext>
            </a:extLst>
          </p:cNvPr>
          <p:cNvSpPr txBox="1"/>
          <p:nvPr/>
        </p:nvSpPr>
        <p:spPr>
          <a:xfrm>
            <a:off x="160020" y="388620"/>
            <a:ext cx="65776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From  my analysis I find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-The  year that we have more profit ad sales is 2021</a:t>
            </a:r>
          </a:p>
          <a:p>
            <a:endParaRPr lang="en-US" dirty="0"/>
          </a:p>
          <a:p>
            <a:r>
              <a:rPr lang="en-US" dirty="0"/>
              <a:t>-The most Profit Margin by category is technology</a:t>
            </a:r>
          </a:p>
          <a:p>
            <a:endParaRPr lang="en-US" dirty="0"/>
          </a:p>
          <a:p>
            <a:r>
              <a:rPr lang="en-US" dirty="0"/>
              <a:t>-The most product  make loos Is </a:t>
            </a:r>
            <a:r>
              <a:rPr lang="en-US" dirty="0" err="1"/>
              <a:t>Cubify</a:t>
            </a:r>
            <a:r>
              <a:rPr lang="en-US" dirty="0"/>
              <a:t>  </a:t>
            </a:r>
            <a:r>
              <a:rPr lang="en-US" dirty="0" err="1"/>
              <a:t>cubex</a:t>
            </a:r>
            <a:r>
              <a:rPr lang="en-US" dirty="0"/>
              <a:t> 3d   Printer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4E621-324B-7639-5466-FE3DF87A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712242" cy="3211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EB87F-DAFD-4F27-C562-89E320B94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495" y="3702570"/>
            <a:ext cx="4223084" cy="272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6F7F44-169F-244B-74CE-775E0C6E9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910" y="186019"/>
            <a:ext cx="5014416" cy="35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73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D463CE3-8EE0-41AF-85B5-C9B6DABB047B}">
  <we:reference id="beefbeef-beef-beef-beef-beefbeefbeef" version="2.0.0.0" store="EXCatalog" storeType="EXCatalog"/>
  <we:alternateReferences>
    <we:reference id="WA104380121" version="2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1497</TotalTime>
  <Words>436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Meiryo</vt:lpstr>
      <vt:lpstr>Corbel</vt:lpstr>
      <vt:lpstr>SketchLinesVTI</vt:lpstr>
      <vt:lpstr>SuperStore Analysis </vt:lpstr>
      <vt:lpstr>What is SuperStore Analysis?</vt:lpstr>
      <vt:lpstr>What is the Benefit from Our Analysis?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Rashad Hazem</dc:creator>
  <cp:lastModifiedBy>Rashad Hazem</cp:lastModifiedBy>
  <cp:revision>1</cp:revision>
  <dcterms:created xsi:type="dcterms:W3CDTF">2025-09-27T12:43:40Z</dcterms:created>
  <dcterms:modified xsi:type="dcterms:W3CDTF">2025-09-28T13:41:38Z</dcterms:modified>
</cp:coreProperties>
</file>